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32" r:id="rId6"/>
    <p:sldMasterId id="2147483747" r:id="rId7"/>
  </p:sldMasterIdLst>
  <p:notesMasterIdLst>
    <p:notesMasterId r:id="rId24"/>
  </p:notesMasterIdLst>
  <p:sldIdLst>
    <p:sldId id="277" r:id="rId8"/>
    <p:sldId id="258" r:id="rId9"/>
    <p:sldId id="259" r:id="rId10"/>
    <p:sldId id="280" r:id="rId11"/>
    <p:sldId id="279" r:id="rId12"/>
    <p:sldId id="281" r:id="rId13"/>
    <p:sldId id="262" r:id="rId14"/>
    <p:sldId id="263" r:id="rId15"/>
    <p:sldId id="260" r:id="rId16"/>
    <p:sldId id="264" r:id="rId17"/>
    <p:sldId id="265" r:id="rId18"/>
    <p:sldId id="282" r:id="rId19"/>
    <p:sldId id="266" r:id="rId20"/>
    <p:sldId id="267" r:id="rId21"/>
    <p:sldId id="268"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23E22-3F10-46E4-81F3-FBB6F5DF2CF2}" type="datetimeFigureOut">
              <a:rPr lang="en-US" smtClean="0"/>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85170-63B9-469E-9CBF-CDDE32DC835F}" type="slidenum">
              <a:rPr lang="en-US" smtClean="0"/>
              <a:t>‹#›</a:t>
            </a:fld>
            <a:endParaRPr lang="en-US"/>
          </a:p>
        </p:txBody>
      </p:sp>
    </p:spTree>
    <p:extLst>
      <p:ext uri="{BB962C8B-B14F-4D97-AF65-F5344CB8AC3E}">
        <p14:creationId xmlns:p14="http://schemas.microsoft.com/office/powerpoint/2010/main" val="87780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3F3BB9-5CFC-42C0-BA5A-C96B7E2A6C2B}" type="slidenum">
              <a:rPr lang="en-US">
                <a:solidFill>
                  <a:prstClr val="black"/>
                </a:solidFill>
              </a:rPr>
              <a:pPr/>
              <a:t>2</a:t>
            </a:fld>
            <a:endParaRPr lang="en-US">
              <a:solidFill>
                <a:prstClr val="black"/>
              </a:solidFill>
            </a:endParaRPr>
          </a:p>
        </p:txBody>
      </p:sp>
      <p:sp>
        <p:nvSpPr>
          <p:cNvPr id="483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fontAlgn="base" hangingPunct="0">
              <a:spcBef>
                <a:spcPct val="0"/>
              </a:spcBef>
              <a:spcAft>
                <a:spcPct val="0"/>
              </a:spcAft>
            </a:pPr>
            <a:fld id="{424D9743-C829-4E67-930E-E69A8AA4C313}" type="slidenum">
              <a:rPr lang="en-US" sz="1200" smtClean="0">
                <a:solidFill>
                  <a:prstClr val="black"/>
                </a:solidFill>
                <a:ea typeface="ＭＳ Ｐゴシック" charset="-128"/>
              </a:rPr>
              <a:pPr algn="r" eaLnBrk="0" fontAlgn="base" hangingPunct="0">
                <a:spcBef>
                  <a:spcPct val="0"/>
                </a:spcBef>
                <a:spcAft>
                  <a:spcPct val="0"/>
                </a:spcAft>
              </a:pPr>
              <a:t>2</a:t>
            </a:fld>
            <a:endParaRPr lang="en-US" sz="1200" smtClean="0">
              <a:solidFill>
                <a:prstClr val="black"/>
              </a:solidFill>
              <a:ea typeface="ＭＳ Ｐゴシック"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xfrm>
            <a:off x="914400" y="4343400"/>
            <a:ext cx="5029200" cy="4114800"/>
          </a:xfrm>
        </p:spPr>
        <p:txBody>
          <a:bodyPr/>
          <a:lstStyle/>
          <a:p>
            <a:r>
              <a:rPr lang="ru-RU" b="1"/>
              <a:t>20.3 U.S. Exports</a:t>
            </a:r>
            <a:r>
              <a:rPr lang="en-US" b="1"/>
              <a:t> </a:t>
            </a:r>
            <a:r>
              <a:rPr lang="ru-RU" b="1"/>
              <a:t>to Europe,</a:t>
            </a:r>
            <a:r>
              <a:rPr lang="en-US" b="1"/>
              <a:t> </a:t>
            </a:r>
            <a:r>
              <a:rPr lang="ru-RU" b="1"/>
              <a:t>1914–1917</a:t>
            </a:r>
          </a:p>
          <a:p>
            <a:r>
              <a:rPr lang="ru-RU"/>
              <a:t>The nation’s robust</a:t>
            </a:r>
            <a:r>
              <a:rPr lang="en-US"/>
              <a:t> </a:t>
            </a:r>
            <a:r>
              <a:rPr lang="ru-RU"/>
              <a:t>trade with Britain,</a:t>
            </a:r>
            <a:r>
              <a:rPr lang="en-US"/>
              <a:t> </a:t>
            </a:r>
            <a:r>
              <a:rPr lang="ru-RU"/>
              <a:t>France, and Italy—allied nations fighting</a:t>
            </a:r>
            <a:r>
              <a:rPr lang="en-US"/>
              <a:t> </a:t>
            </a:r>
            <a:r>
              <a:rPr lang="ru-RU"/>
              <a:t>Germany—provoked debate</a:t>
            </a:r>
            <a:r>
              <a:rPr lang="en-US"/>
              <a:t> </a:t>
            </a:r>
            <a:r>
              <a:rPr lang="ru-RU"/>
              <a:t>among Americans</a:t>
            </a:r>
            <a:r>
              <a:rPr lang="en-US"/>
              <a:t> </a:t>
            </a:r>
            <a:r>
              <a:rPr lang="ru-RU"/>
              <a:t>holding conflicting</a:t>
            </a:r>
          </a:p>
          <a:p>
            <a:r>
              <a:rPr lang="ru-RU"/>
              <a:t>visions of neutrality.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84214-CE42-4BD2-8827-56680683C511}" type="slidenum">
              <a:rPr lang="en-US">
                <a:solidFill>
                  <a:prstClr val="black"/>
                </a:solidFill>
              </a:rPr>
              <a:pPr/>
              <a:t>6</a:t>
            </a:fld>
            <a:endParaRPr lang="en-US">
              <a:solidFill>
                <a:prstClr val="black"/>
              </a:solidFill>
            </a:endParaRPr>
          </a:p>
        </p:txBody>
      </p:sp>
      <p:sp>
        <p:nvSpPr>
          <p:cNvPr id="610306" name="Rectangle 2"/>
          <p:cNvSpPr>
            <a:spLocks noRo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570F4F-532A-4ACE-8D42-4B5C3F8A02C2}" type="slidenum">
              <a:rPr lang="en-US" smtClean="0">
                <a:solidFill>
                  <a:prstClr val="black"/>
                </a:solidFill>
              </a:rPr>
              <a:pPr/>
              <a:t>7</a:t>
            </a:fld>
            <a:endParaRPr lang="en-US" smtClean="0">
              <a:solidFill>
                <a:prstClr val="black"/>
              </a:solidFill>
            </a:endParaRPr>
          </a:p>
        </p:txBody>
      </p:sp>
      <p:sp>
        <p:nvSpPr>
          <p:cNvPr id="85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29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58EE692-5448-49A2-B45B-E3BDFF2825B9}"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0E6FE-874A-4D89-A7FD-B3B031B8BB44}" type="slidenum">
              <a:rPr lang="en-US">
                <a:solidFill>
                  <a:prstClr val="black"/>
                </a:solidFill>
              </a:rPr>
              <a:pPr/>
              <a:t>9</a:t>
            </a:fld>
            <a:endParaRPr lang="en-US">
              <a:solidFill>
                <a:prstClr val="black"/>
              </a:solidFill>
            </a:endParaRPr>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DA0F1B-E658-439D-886B-DE63C380A0DF}" type="slidenum">
              <a:rPr lang="en-US" smtClean="0">
                <a:solidFill>
                  <a:prstClr val="black"/>
                </a:solidFill>
              </a:rPr>
              <a:pPr/>
              <a:t>13</a:t>
            </a:fld>
            <a:endParaRPr lang="en-US" smtClean="0">
              <a:solidFill>
                <a:prstClr val="black"/>
              </a:solidFill>
            </a:endParaRPr>
          </a:p>
        </p:txBody>
      </p:sp>
      <p:sp>
        <p:nvSpPr>
          <p:cNvPr id="86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11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25AA12-383E-4745-BEA2-077F6A380FC9}" type="slidenum">
              <a:rPr lang="en-US" smtClean="0">
                <a:solidFill>
                  <a:prstClr val="black"/>
                </a:solidFill>
              </a:rPr>
              <a:pPr/>
              <a:t>14</a:t>
            </a:fld>
            <a:endParaRPr lang="en-US" smtClean="0">
              <a:solidFill>
                <a:prstClr val="black"/>
              </a:solidFill>
            </a:endParaRPr>
          </a:p>
        </p:txBody>
      </p:sp>
      <p:sp>
        <p:nvSpPr>
          <p:cNvPr id="85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70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7AED90-8904-4741-BC48-6093F15116C1}" type="slidenum">
              <a:rPr lang="en-US" smtClean="0">
                <a:solidFill>
                  <a:prstClr val="black"/>
                </a:solidFill>
              </a:rPr>
              <a:pPr/>
              <a:t>15</a:t>
            </a:fld>
            <a:endParaRPr lang="en-US" smtClean="0">
              <a:solidFill>
                <a:prstClr val="black"/>
              </a:solidFill>
            </a:endParaRPr>
          </a:p>
        </p:txBody>
      </p:sp>
      <p:sp>
        <p:nvSpPr>
          <p:cNvPr id="859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591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B8DE17-6646-46BC-AC85-354EE59BD92E}" type="slidenum">
              <a:rPr lang="en-US" smtClean="0">
                <a:solidFill>
                  <a:prstClr val="black"/>
                </a:solidFill>
              </a:rPr>
              <a:pPr/>
              <a:t>16</a:t>
            </a:fld>
            <a:endParaRPr lang="en-US" smtClean="0">
              <a:solidFill>
                <a:prstClr val="black"/>
              </a:solidFill>
            </a:endParaRPr>
          </a:p>
        </p:txBody>
      </p:sp>
      <p:sp>
        <p:nvSpPr>
          <p:cNvPr id="86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32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AA13C-46D7-44CE-93AC-2F6BAC54FDA6}"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322397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AA13C-46D7-44CE-93AC-2F6BAC54FDA6}"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9087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AA13C-46D7-44CE-93AC-2F6BAC54FDA6}"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49897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71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5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04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23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2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171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92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39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AA13C-46D7-44CE-93AC-2F6BAC54FDA6}"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2628700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99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7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1F7D37-F03F-424E-A07E-AAA15EA0E2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0865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4E02-9C15-45F2-A14D-A457DEC97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9054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862DF8-C1CF-4763-B6EC-EF92180E59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5030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1602E8-4EB6-45F7-8A79-E940D7C75A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3446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10EA523-AF06-4B20-92CF-0B1B2BA754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5106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7A1634-60C2-4B2E-A4A1-3C067F017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535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4E6FD8D-E1D6-41EC-969E-A5D7214A93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543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AA13C-46D7-44CE-93AC-2F6BAC54FDA6}"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2511194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FFC2AA-38F1-4443-93A2-7484719D8A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4629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76870B-74B8-4C40-9D2F-D3ED0D7005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87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C4E308-A06F-4941-BA43-70D4088888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2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5EA953-A11F-4DE1-A555-F47B770E02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8328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3B24C3D-BC07-4F04-A88D-E40D9BC00E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6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5698" name="Group 2"/>
          <p:cNvGrpSpPr>
            <a:grpSpLocks/>
          </p:cNvGrpSpPr>
          <p:nvPr/>
        </p:nvGrpSpPr>
        <p:grpSpPr bwMode="auto">
          <a:xfrm>
            <a:off x="0" y="1422400"/>
            <a:ext cx="9147175" cy="5435600"/>
            <a:chOff x="0" y="896"/>
            <a:chExt cx="5762" cy="3424"/>
          </a:xfrm>
        </p:grpSpPr>
        <p:grpSp>
          <p:nvGrpSpPr>
            <p:cNvPr id="285699" name="Group 3"/>
            <p:cNvGrpSpPr>
              <a:grpSpLocks/>
            </p:cNvGrpSpPr>
            <p:nvPr userDrawn="1"/>
          </p:nvGrpSpPr>
          <p:grpSpPr bwMode="auto">
            <a:xfrm>
              <a:off x="20" y="896"/>
              <a:ext cx="5742" cy="3424"/>
              <a:chOff x="20" y="896"/>
              <a:chExt cx="5742" cy="3424"/>
            </a:xfrm>
          </p:grpSpPr>
          <p:sp>
            <p:nvSpPr>
              <p:cNvPr id="285700"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1"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2"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3"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4"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5"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6"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7"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8"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09"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10"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11"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12"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grpSp>
        <p:grpSp>
          <p:nvGrpSpPr>
            <p:cNvPr id="285713" name="Group 17"/>
            <p:cNvGrpSpPr>
              <a:grpSpLocks/>
            </p:cNvGrpSpPr>
            <p:nvPr userDrawn="1"/>
          </p:nvGrpSpPr>
          <p:grpSpPr bwMode="auto">
            <a:xfrm>
              <a:off x="0" y="2291"/>
              <a:ext cx="1385" cy="1702"/>
              <a:chOff x="0" y="2291"/>
              <a:chExt cx="1385" cy="1702"/>
            </a:xfrm>
          </p:grpSpPr>
          <p:sp>
            <p:nvSpPr>
              <p:cNvPr id="28571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1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1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1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1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1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2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3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4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5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6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77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7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8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79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0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1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2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3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3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3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3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3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3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3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3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3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3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4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4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4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584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4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584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84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84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584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grpSp>
      </p:grpSp>
      <p:sp>
        <p:nvSpPr>
          <p:cNvPr id="28584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8585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28585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solidFill>
                <a:srgbClr val="FFFFFF"/>
              </a:solidFill>
            </a:endParaRPr>
          </a:p>
        </p:txBody>
      </p:sp>
      <p:sp>
        <p:nvSpPr>
          <p:cNvPr id="28585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solidFill>
                <a:srgbClr val="FFFFFF"/>
              </a:solidFill>
            </a:endParaRPr>
          </a:p>
        </p:txBody>
      </p:sp>
      <p:sp>
        <p:nvSpPr>
          <p:cNvPr id="28585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AF5F2F2D-5D06-4930-947F-41A396678C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4855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FBC2161-19D3-4AE0-80A1-FEF038844F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848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21B98ED-CF60-4351-8B44-6FA2DBBF7C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865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82A2E07-B014-4BDB-937E-27483894F4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0128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3184988-12EE-472E-9DBD-2165F447B0A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902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AA13C-46D7-44CE-93AC-2F6BAC54FDA6}"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414394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6DEBE0D-F33C-4D22-BD0C-3725DDC931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6877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E81D5E4-2932-4B25-BFAD-F971DD5C784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0500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AC7BFD4-229D-4BF4-BD22-5EEA8FC8B93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7895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CD88E4D-F75E-4205-AB69-C172FD57FC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2866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C6F7D5-A2AE-4D8F-B707-DC58171B21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3932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5A65A9-D879-421B-98A6-D1A55BE9001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9093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FEDA44D-668A-447A-9184-7CA6A6CA487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517005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D19324C-7973-4691-855B-97E531B70231}"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32746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01B66C-3EDF-4CA3-86E7-20225D75ED1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760391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CCF60A8-4174-4D99-A449-CD7F58DFA5D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252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AA13C-46D7-44CE-93AC-2F6BAC54FDA6}" type="datetimeFigureOut">
              <a:rPr lang="en-US" smtClean="0"/>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611966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92120BE9-40BE-4126-A8B8-B9C823D37D7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44794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17979D9-A91C-425D-9C15-6F6A70F1658B}"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866848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0C360EF-D02D-40AD-AD0A-71F64F1DDEB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802203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AC949AA-F3ED-4552-A095-76A4BAA4FEC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67714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AC30AA5F-C375-4508-B270-462925C8DA8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68530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1585EC3-A7AF-47A5-BFA6-1EBACF02ED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855100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BB8FC35E-084F-4458-8E94-E2A6D7CC3065}"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26894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F80860A-0EDD-4A4C-AAF6-6512FCCB2EF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9464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16675"/>
            <a:ext cx="2133600" cy="365125"/>
          </a:xfrm>
        </p:spPr>
        <p:txBody>
          <a:bodyPr/>
          <a:lstStyle>
            <a:lvl1pPr>
              <a:defRPr/>
            </a:lvl1p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a:xfrm>
            <a:off x="3124200" y="6416675"/>
            <a:ext cx="2895600" cy="365125"/>
          </a:xfrm>
        </p:spPr>
        <p:txBody>
          <a:bodyPr/>
          <a:lstStyle>
            <a:lvl1pPr>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7924800" y="6416675"/>
            <a:ext cx="762000" cy="365125"/>
          </a:xfrm>
        </p:spPr>
        <p:txBody>
          <a:bodyPr/>
          <a:lstStyle>
            <a:lvl1pPr>
              <a:defRPr/>
            </a:lvl1pPr>
          </a:lstStyle>
          <a:p>
            <a:pPr>
              <a:defRPr/>
            </a:pPr>
            <a:fld id="{E078CE71-9889-4475-8617-0FA758DD2C3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25564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2" name="Footer Placeholder 4"/>
          <p:cNvSpPr txBox="1">
            <a:spLocks/>
          </p:cNvSpPr>
          <p:nvPr/>
        </p:nvSpPr>
        <p:spPr bwMode="auto">
          <a:xfrm>
            <a:off x="153988" y="6443663"/>
            <a:ext cx="5865812" cy="365125"/>
          </a:xfrm>
          <a:prstGeom prst="rect">
            <a:avLst/>
          </a:prstGeom>
          <a:noFill/>
          <a:ln>
            <a:noFill/>
          </a:ln>
          <a:extLst/>
        </p:spPr>
        <p:txBody>
          <a:bodyPr anchor="ctr"/>
          <a:lstStyle>
            <a:lvl1pPr eaLnBrk="0" hangingPunct="0">
              <a:tabLst>
                <a:tab pos="347663" algn="l"/>
              </a:tabLst>
              <a:defRPr sz="2400">
                <a:solidFill>
                  <a:schemeClr val="tx1"/>
                </a:solidFill>
                <a:latin typeface="Calibri" pitchFamily="34" charset="0"/>
                <a:ea typeface="ＭＳ Ｐゴシック" charset="-128"/>
              </a:defRPr>
            </a:lvl1pPr>
            <a:lvl2pPr marL="742950" indent="-285750" eaLnBrk="0" hangingPunct="0">
              <a:tabLst>
                <a:tab pos="347663" algn="l"/>
              </a:tabLst>
              <a:defRPr sz="2400">
                <a:solidFill>
                  <a:schemeClr val="tx1"/>
                </a:solidFill>
                <a:latin typeface="Calibri" pitchFamily="34" charset="0"/>
                <a:ea typeface="ＭＳ Ｐゴシック" charset="-128"/>
              </a:defRPr>
            </a:lvl2pPr>
            <a:lvl3pPr marL="1143000" indent="-228600" eaLnBrk="0" hangingPunct="0">
              <a:tabLst>
                <a:tab pos="347663" algn="l"/>
              </a:tabLst>
              <a:defRPr sz="2400">
                <a:solidFill>
                  <a:schemeClr val="tx1"/>
                </a:solidFill>
                <a:latin typeface="Calibri" pitchFamily="34" charset="0"/>
                <a:ea typeface="ＭＳ Ｐゴシック" charset="-128"/>
              </a:defRPr>
            </a:lvl3pPr>
            <a:lvl4pPr marL="1600200" indent="-228600" eaLnBrk="0" hangingPunct="0">
              <a:tabLst>
                <a:tab pos="347663" algn="l"/>
              </a:tabLst>
              <a:defRPr sz="2400">
                <a:solidFill>
                  <a:schemeClr val="tx1"/>
                </a:solidFill>
                <a:latin typeface="Calibri" pitchFamily="34" charset="0"/>
                <a:ea typeface="ＭＳ Ｐゴシック" charset="-128"/>
              </a:defRPr>
            </a:lvl4pPr>
            <a:lvl5pPr marL="2057400" indent="-228600" eaLnBrk="0" hangingPunct="0">
              <a:tabLst>
                <a:tab pos="347663" algn="l"/>
              </a:tabLst>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9pPr>
          </a:lstStyle>
          <a:p>
            <a:pPr eaLnBrk="1" fontAlgn="base" hangingPunct="1">
              <a:spcBef>
                <a:spcPct val="0"/>
              </a:spcBef>
              <a:spcAft>
                <a:spcPct val="0"/>
              </a:spcAft>
              <a:defRPr/>
            </a:pPr>
            <a:fld id="{6382D541-929B-4109-BC69-D4FB2798BAFE}" type="slidenum">
              <a:rPr lang="en-US" sz="1000" b="1" smtClean="0">
                <a:solidFill>
                  <a:prstClr val="white"/>
                </a:solidFill>
                <a:latin typeface="Arial" pitchFamily="34" charset="0"/>
                <a:cs typeface="Arial" pitchFamily="34" charset="0"/>
              </a:rPr>
              <a:pPr eaLnBrk="1" fontAlgn="base" hangingPunct="1">
                <a:spcBef>
                  <a:spcPct val="0"/>
                </a:spcBef>
                <a:spcAft>
                  <a:spcPct val="0"/>
                </a:spcAft>
                <a:defRPr/>
              </a:pPr>
              <a:t>‹#›</a:t>
            </a:fld>
            <a:r>
              <a:rPr lang="en-US" sz="1000" b="1" smtClean="0">
                <a:solidFill>
                  <a:prstClr val="white"/>
                </a:solidFill>
                <a:latin typeface="Arial" pitchFamily="34" charset="0"/>
                <a:cs typeface="Arial" pitchFamily="34" charset="0"/>
              </a:rPr>
              <a:t>  Visions of America, A History of the United States</a:t>
            </a:r>
          </a:p>
        </p:txBody>
      </p:sp>
    </p:spTree>
    <p:extLst>
      <p:ext uri="{BB962C8B-B14F-4D97-AF65-F5344CB8AC3E}">
        <p14:creationId xmlns:p14="http://schemas.microsoft.com/office/powerpoint/2010/main" val="54332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AA13C-46D7-44CE-93AC-2F6BAC54FDA6}" type="datetimeFigureOut">
              <a:rPr lang="en-US" smtClean="0"/>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3866558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FEDA44D-668A-447A-9184-7CA6A6CA487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145703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9D19324C-7973-4691-855B-97E531B70231}"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0393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01B66C-3EDF-4CA3-86E7-20225D75ED1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25029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DCCF60A8-4174-4D99-A449-CD7F58DFA5D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01089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92120BE9-40BE-4126-A8B8-B9C823D37D7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163398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17979D9-A91C-425D-9C15-6F6A70F1658B}"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154368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0C360EF-D02D-40AD-AD0A-71F64F1DDEB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281316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AC949AA-F3ED-4552-A095-76A4BAA4FEC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68904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AC30AA5F-C375-4508-B270-462925C8DA8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587456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1585EC3-A7AF-47A5-BFA6-1EBACF02ED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44929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AA13C-46D7-44CE-93AC-2F6BAC54FDA6}" type="datetimeFigureOut">
              <a:rPr lang="en-US" smtClean="0"/>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04147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BB8FC35E-084F-4458-8E94-E2A6D7CC3065}"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002794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F80860A-0EDD-4A4C-AAF6-6512FCCB2EF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03710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16675"/>
            <a:ext cx="2133600" cy="365125"/>
          </a:xfrm>
        </p:spPr>
        <p:txBody>
          <a:bodyPr/>
          <a:lstStyle>
            <a:lvl1pPr>
              <a:defRPr/>
            </a:lvl1p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a:xfrm>
            <a:off x="3124200" y="6416675"/>
            <a:ext cx="2895600" cy="365125"/>
          </a:xfrm>
        </p:spPr>
        <p:txBody>
          <a:bodyPr/>
          <a:lstStyle>
            <a:lvl1pPr>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7924800" y="6416675"/>
            <a:ext cx="762000" cy="365125"/>
          </a:xfrm>
        </p:spPr>
        <p:txBody>
          <a:bodyPr/>
          <a:lstStyle>
            <a:lvl1pPr>
              <a:defRPr/>
            </a:lvl1pPr>
          </a:lstStyle>
          <a:p>
            <a:pPr>
              <a:defRPr/>
            </a:pPr>
            <a:fld id="{E078CE71-9889-4475-8617-0FA758DD2C3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14235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2" name="Footer Placeholder 4"/>
          <p:cNvSpPr txBox="1">
            <a:spLocks/>
          </p:cNvSpPr>
          <p:nvPr/>
        </p:nvSpPr>
        <p:spPr bwMode="auto">
          <a:xfrm>
            <a:off x="153988" y="6443663"/>
            <a:ext cx="5865812" cy="365125"/>
          </a:xfrm>
          <a:prstGeom prst="rect">
            <a:avLst/>
          </a:prstGeom>
          <a:noFill/>
          <a:ln>
            <a:noFill/>
          </a:ln>
          <a:extLst/>
        </p:spPr>
        <p:txBody>
          <a:bodyPr anchor="ctr"/>
          <a:lstStyle>
            <a:lvl1pPr eaLnBrk="0" hangingPunct="0">
              <a:tabLst>
                <a:tab pos="347663" algn="l"/>
              </a:tabLst>
              <a:defRPr sz="2400">
                <a:solidFill>
                  <a:schemeClr val="tx1"/>
                </a:solidFill>
                <a:latin typeface="Calibri" pitchFamily="34" charset="0"/>
                <a:ea typeface="ＭＳ Ｐゴシック" charset="-128"/>
              </a:defRPr>
            </a:lvl1pPr>
            <a:lvl2pPr marL="742950" indent="-285750" eaLnBrk="0" hangingPunct="0">
              <a:tabLst>
                <a:tab pos="347663" algn="l"/>
              </a:tabLst>
              <a:defRPr sz="2400">
                <a:solidFill>
                  <a:schemeClr val="tx1"/>
                </a:solidFill>
                <a:latin typeface="Calibri" pitchFamily="34" charset="0"/>
                <a:ea typeface="ＭＳ Ｐゴシック" charset="-128"/>
              </a:defRPr>
            </a:lvl2pPr>
            <a:lvl3pPr marL="1143000" indent="-228600" eaLnBrk="0" hangingPunct="0">
              <a:tabLst>
                <a:tab pos="347663" algn="l"/>
              </a:tabLst>
              <a:defRPr sz="2400">
                <a:solidFill>
                  <a:schemeClr val="tx1"/>
                </a:solidFill>
                <a:latin typeface="Calibri" pitchFamily="34" charset="0"/>
                <a:ea typeface="ＭＳ Ｐゴシック" charset="-128"/>
              </a:defRPr>
            </a:lvl3pPr>
            <a:lvl4pPr marL="1600200" indent="-228600" eaLnBrk="0" hangingPunct="0">
              <a:tabLst>
                <a:tab pos="347663" algn="l"/>
              </a:tabLst>
              <a:defRPr sz="2400">
                <a:solidFill>
                  <a:schemeClr val="tx1"/>
                </a:solidFill>
                <a:latin typeface="Calibri" pitchFamily="34" charset="0"/>
                <a:ea typeface="ＭＳ Ｐゴシック" charset="-128"/>
              </a:defRPr>
            </a:lvl4pPr>
            <a:lvl5pPr marL="2057400" indent="-228600" eaLnBrk="0" hangingPunct="0">
              <a:tabLst>
                <a:tab pos="347663" algn="l"/>
              </a:tabLst>
              <a:defRPr sz="24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tabLst>
                <a:tab pos="347663" algn="l"/>
              </a:tabLst>
              <a:defRPr sz="2400">
                <a:solidFill>
                  <a:schemeClr val="tx1"/>
                </a:solidFill>
                <a:latin typeface="Calibri" pitchFamily="34" charset="0"/>
                <a:ea typeface="ＭＳ Ｐゴシック" charset="-128"/>
              </a:defRPr>
            </a:lvl9pPr>
          </a:lstStyle>
          <a:p>
            <a:pPr eaLnBrk="1" fontAlgn="base" hangingPunct="1">
              <a:spcBef>
                <a:spcPct val="0"/>
              </a:spcBef>
              <a:spcAft>
                <a:spcPct val="0"/>
              </a:spcAft>
              <a:defRPr/>
            </a:pPr>
            <a:fld id="{6382D541-929B-4109-BC69-D4FB2798BAFE}" type="slidenum">
              <a:rPr lang="en-US" sz="1000" b="1" smtClean="0">
                <a:solidFill>
                  <a:prstClr val="white"/>
                </a:solidFill>
                <a:latin typeface="Arial" pitchFamily="34" charset="0"/>
                <a:cs typeface="Arial" pitchFamily="34" charset="0"/>
              </a:rPr>
              <a:pPr eaLnBrk="1" fontAlgn="base" hangingPunct="1">
                <a:spcBef>
                  <a:spcPct val="0"/>
                </a:spcBef>
                <a:spcAft>
                  <a:spcPct val="0"/>
                </a:spcAft>
                <a:defRPr/>
              </a:pPr>
              <a:t>‹#›</a:t>
            </a:fld>
            <a:r>
              <a:rPr lang="en-US" sz="1000" b="1" smtClean="0">
                <a:solidFill>
                  <a:prstClr val="white"/>
                </a:solidFill>
                <a:latin typeface="Arial" pitchFamily="34" charset="0"/>
                <a:cs typeface="Arial" pitchFamily="34" charset="0"/>
              </a:rPr>
              <a:t>  Visions of America, A History of the United States</a:t>
            </a:r>
          </a:p>
        </p:txBody>
      </p:sp>
    </p:spTree>
    <p:extLst>
      <p:ext uri="{BB962C8B-B14F-4D97-AF65-F5344CB8AC3E}">
        <p14:creationId xmlns:p14="http://schemas.microsoft.com/office/powerpoint/2010/main" val="1466078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F53E74-01BC-414D-9994-BB047B4F83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7704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F01BCF-77B2-4277-A07E-08D9764E3D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3392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636D88-88F0-4A03-AEA5-BEB4B7D742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0486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7676E0-6C01-410B-87B4-90F1413673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9819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8AD464E-EDA2-4289-A496-76429DAF4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9234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26DCEB8-323E-4C1E-B17B-C85BBE5603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684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A13C-46D7-44CE-93AC-2F6BAC54FDA6}"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9912517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39A16EF-C52C-4CFD-B236-C315C9314B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7528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76DED59-4663-4489-A0BE-7D56F20A70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569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B4E464-EB51-4818-957F-20B5BD75FD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7789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C7643B-10EA-463C-B52F-DB9C60DAFD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7935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BA3B97-0EDE-496F-ACEC-3D5453EEE6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1575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8888949-C4E8-4D85-B911-6D367E73FB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82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A13C-46D7-44CE-93AC-2F6BAC54FDA6}"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5144-9347-4ACF-84BD-351FD5EEC801}" type="slidenum">
              <a:rPr lang="en-US" smtClean="0"/>
              <a:t>‹#›</a:t>
            </a:fld>
            <a:endParaRPr lang="en-US"/>
          </a:p>
        </p:txBody>
      </p:sp>
    </p:spTree>
    <p:extLst>
      <p:ext uri="{BB962C8B-B14F-4D97-AF65-F5344CB8AC3E}">
        <p14:creationId xmlns:p14="http://schemas.microsoft.com/office/powerpoint/2010/main" val="140522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AA13C-46D7-44CE-93AC-2F6BAC54FDA6}" type="datetimeFigureOut">
              <a:rPr lang="en-US" smtClean="0"/>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5144-9347-4ACF-84BD-351FD5EEC801}" type="slidenum">
              <a:rPr lang="en-US" smtClean="0"/>
              <a:t>‹#›</a:t>
            </a:fld>
            <a:endParaRPr lang="en-US"/>
          </a:p>
        </p:txBody>
      </p:sp>
    </p:spTree>
    <p:extLst>
      <p:ext uri="{BB962C8B-B14F-4D97-AF65-F5344CB8AC3E}">
        <p14:creationId xmlns:p14="http://schemas.microsoft.com/office/powerpoint/2010/main" val="15920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6F4AB-954F-44B6-8422-6C1F6D062AB2}" type="datetimeFigureOut">
              <a:rPr lang="en-US" smtClean="0">
                <a:solidFill>
                  <a:prstClr val="black">
                    <a:tint val="75000"/>
                  </a:prstClr>
                </a:solidFill>
              </a:rPr>
              <a:pPr/>
              <a:t>6/17/2013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4CB7-64C0-4654-A2CB-74A472ADF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413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2B20FE7-CEA1-436B-9C74-25C3120EB10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866757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84674" name="Group 2"/>
          <p:cNvGrpSpPr>
            <a:grpSpLocks/>
          </p:cNvGrpSpPr>
          <p:nvPr/>
        </p:nvGrpSpPr>
        <p:grpSpPr bwMode="auto">
          <a:xfrm>
            <a:off x="0" y="1422400"/>
            <a:ext cx="9147175" cy="5435600"/>
            <a:chOff x="0" y="896"/>
            <a:chExt cx="5762" cy="3424"/>
          </a:xfrm>
        </p:grpSpPr>
        <p:grpSp>
          <p:nvGrpSpPr>
            <p:cNvPr id="284675" name="Group 3"/>
            <p:cNvGrpSpPr>
              <a:grpSpLocks/>
            </p:cNvGrpSpPr>
            <p:nvPr userDrawn="1"/>
          </p:nvGrpSpPr>
          <p:grpSpPr bwMode="auto">
            <a:xfrm>
              <a:off x="20" y="896"/>
              <a:ext cx="5742" cy="3424"/>
              <a:chOff x="20" y="896"/>
              <a:chExt cx="5742" cy="3424"/>
            </a:xfrm>
          </p:grpSpPr>
          <p:sp>
            <p:nvSpPr>
              <p:cNvPr id="28467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7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7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7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68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grpSp>
        <p:grpSp>
          <p:nvGrpSpPr>
            <p:cNvPr id="284689" name="Group 17"/>
            <p:cNvGrpSpPr>
              <a:grpSpLocks/>
            </p:cNvGrpSpPr>
            <p:nvPr userDrawn="1"/>
          </p:nvGrpSpPr>
          <p:grpSpPr bwMode="auto">
            <a:xfrm>
              <a:off x="0" y="2291"/>
              <a:ext cx="1385" cy="1702"/>
              <a:chOff x="0" y="2291"/>
              <a:chExt cx="1385" cy="1702"/>
            </a:xfrm>
          </p:grpSpPr>
          <p:sp>
            <p:nvSpPr>
              <p:cNvPr id="28469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69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0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1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2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3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4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75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5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6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7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8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79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0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1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Arial" charset="0"/>
                </a:endParaRPr>
              </a:p>
            </p:txBody>
          </p:sp>
          <p:sp>
            <p:nvSpPr>
              <p:cNvPr id="28481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2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8482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82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82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sp>
            <p:nvSpPr>
              <p:cNvPr id="2848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latin typeface="Arial" charset="0"/>
                </a:endParaRPr>
              </a:p>
            </p:txBody>
          </p:sp>
        </p:grpSp>
      </p:grpSp>
      <p:sp>
        <p:nvSpPr>
          <p:cNvPr id="28482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482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smtClean="0">
              <a:solidFill>
                <a:srgbClr val="FFFFFF"/>
              </a:solidFill>
              <a:latin typeface="Arial" charset="0"/>
            </a:endParaRPr>
          </a:p>
        </p:txBody>
      </p:sp>
      <p:sp>
        <p:nvSpPr>
          <p:cNvPr id="28482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smtClean="0">
              <a:solidFill>
                <a:srgbClr val="FFFFFF"/>
              </a:solidFill>
              <a:latin typeface="Arial" charset="0"/>
            </a:endParaRPr>
          </a:p>
        </p:txBody>
      </p:sp>
      <p:sp>
        <p:nvSpPr>
          <p:cNvPr id="28482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C3B24831-2680-4021-955C-6AFC9AC59E84}" type="slidenum">
              <a:rPr lang="en-US" smtClean="0">
                <a:solidFill>
                  <a:srgbClr val="FFFFFF"/>
                </a:solidFill>
                <a:latin typeface="Arial" charset="0"/>
              </a:rPr>
              <a:pPr fontAlgn="base">
                <a:spcBef>
                  <a:spcPct val="0"/>
                </a:spcBef>
                <a:spcAft>
                  <a:spcPct val="0"/>
                </a:spcAft>
              </a:pPr>
              <a:t>‹#›</a:t>
            </a:fld>
            <a:endParaRPr lang="en-US" smtClean="0">
              <a:solidFill>
                <a:srgbClr val="FFFFFF"/>
              </a:solidFill>
              <a:latin typeface="Arial" charset="0"/>
            </a:endParaRPr>
          </a:p>
        </p:txBody>
      </p:sp>
      <p:sp>
        <p:nvSpPr>
          <p:cNvPr id="28482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1890953"/>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31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mn-cs"/>
              </a:defRPr>
            </a:lvl1pPr>
          </a:lstStyle>
          <a:p>
            <a:pPr fontAlgn="base">
              <a:spcBef>
                <a:spcPct val="0"/>
              </a:spcBef>
              <a:spcAft>
                <a:spcPct val="0"/>
              </a:spcAft>
              <a:defRPr/>
            </a:pPr>
            <a:fld id="{0D5E5989-5FCA-4E12-AA23-519AAD2DA14C}" type="slidenum">
              <a:rPr lang="en-US">
                <a:solidFill>
                  <a:prstClr val="white">
                    <a:shade val="50000"/>
                  </a:prstClr>
                </a:solidFill>
                <a:latin typeface="Arial" charset="0"/>
              </a:rPr>
              <a:pPr fontAlgn="base">
                <a:spcBef>
                  <a:spcPct val="0"/>
                </a:spcBef>
                <a:spcAft>
                  <a:spcPct val="0"/>
                </a:spcAft>
                <a:defRPr/>
              </a:pPr>
              <a:t>‹#›</a:t>
            </a:fld>
            <a:endParaRPr lang="en-US">
              <a:solidFill>
                <a:prstClr val="white">
                  <a:shade val="50000"/>
                </a:prstClr>
              </a:solidFill>
              <a:latin typeface="Arial" charset="0"/>
            </a:endParaRPr>
          </a:p>
        </p:txBody>
      </p:sp>
    </p:spTree>
    <p:extLst>
      <p:ext uri="{BB962C8B-B14F-4D97-AF65-F5344CB8AC3E}">
        <p14:creationId xmlns:p14="http://schemas.microsoft.com/office/powerpoint/2010/main" val="7365267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31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mn-cs"/>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mn-cs"/>
              </a:defRPr>
            </a:lvl1pPr>
          </a:lstStyle>
          <a:p>
            <a:pPr fontAlgn="base">
              <a:spcBef>
                <a:spcPct val="0"/>
              </a:spcBef>
              <a:spcAft>
                <a:spcPct val="0"/>
              </a:spcAft>
              <a:defRPr/>
            </a:pPr>
            <a:fld id="{0D5E5989-5FCA-4E12-AA23-519AAD2DA14C}" type="slidenum">
              <a:rPr lang="en-US">
                <a:solidFill>
                  <a:prstClr val="white">
                    <a:shade val="50000"/>
                  </a:prstClr>
                </a:solidFill>
                <a:latin typeface="Arial" charset="0"/>
              </a:rPr>
              <a:pPr fontAlgn="base">
                <a:spcBef>
                  <a:spcPct val="0"/>
                </a:spcBef>
                <a:spcAft>
                  <a:spcPct val="0"/>
                </a:spcAft>
                <a:defRPr/>
              </a:pPr>
              <a:t>‹#›</a:t>
            </a:fld>
            <a:endParaRPr lang="en-US">
              <a:solidFill>
                <a:prstClr val="white">
                  <a:shade val="50000"/>
                </a:prstClr>
              </a:solidFill>
              <a:latin typeface="Arial" charset="0"/>
            </a:endParaRPr>
          </a:p>
        </p:txBody>
      </p:sp>
    </p:spTree>
    <p:extLst>
      <p:ext uri="{BB962C8B-B14F-4D97-AF65-F5344CB8AC3E}">
        <p14:creationId xmlns:p14="http://schemas.microsoft.com/office/powerpoint/2010/main" val="183895669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67A506-EC51-443D-9410-64DD2315C518}"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1755972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333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191000"/>
            <a:ext cx="8153400" cy="830997"/>
          </a:xfrm>
          <a:prstGeom prst="rect">
            <a:avLst/>
          </a:prstGeom>
          <a:noFill/>
        </p:spPr>
        <p:txBody>
          <a:bodyPr wrap="square" rtlCol="0">
            <a:spAutoFit/>
          </a:bodyPr>
          <a:lstStyle/>
          <a:p>
            <a:pPr algn="ctr"/>
            <a:r>
              <a:rPr lang="en-US" sz="2400" b="1" dirty="0" smtClean="0"/>
              <a:t>“We </a:t>
            </a:r>
            <a:r>
              <a:rPr lang="en-US" sz="2400" b="1" dirty="0"/>
              <a:t>must be impartial in thought, as well as </a:t>
            </a:r>
            <a:r>
              <a:rPr lang="en-US" sz="2400" b="1" dirty="0" smtClean="0"/>
              <a:t>action,” Woodrow Wilson, 1914</a:t>
            </a:r>
            <a:endParaRPr lang="en-US" sz="2400" b="1" dirty="0"/>
          </a:p>
        </p:txBody>
      </p:sp>
    </p:spTree>
    <p:extLst>
      <p:ext uri="{BB962C8B-B14F-4D97-AF65-F5344CB8AC3E}">
        <p14:creationId xmlns:p14="http://schemas.microsoft.com/office/powerpoint/2010/main" val="156294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525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64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
            <a:ext cx="368541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864007"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009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Wilson’s “Peace Without Victory” Speech, January  22, 1917</a:t>
            </a:r>
            <a:endParaRPr lang="en-US" dirty="0"/>
          </a:p>
        </p:txBody>
      </p:sp>
      <p:sp>
        <p:nvSpPr>
          <p:cNvPr id="3" name="Content Placeholder 2"/>
          <p:cNvSpPr>
            <a:spLocks noGrp="1"/>
          </p:cNvSpPr>
          <p:nvPr>
            <p:ph idx="1"/>
          </p:nvPr>
        </p:nvSpPr>
        <p:spPr/>
        <p:txBody>
          <a:bodyPr>
            <a:noAutofit/>
          </a:bodyPr>
          <a:lstStyle/>
          <a:p>
            <a:r>
              <a:rPr lang="en-US" sz="2400" b="1" dirty="0" smtClean="0"/>
              <a:t>“Is the present war a struggle for a just and secure peace, or only for a new balance of power?”</a:t>
            </a:r>
          </a:p>
          <a:p>
            <a:r>
              <a:rPr lang="en-US" sz="2400" b="1" dirty="0" smtClean="0"/>
              <a:t>“It must be a peace without victory…Only a peace between equals can last.”</a:t>
            </a:r>
          </a:p>
          <a:p>
            <a:r>
              <a:rPr lang="en-US" sz="2400" b="1" dirty="0" smtClean="0"/>
              <a:t>“I </a:t>
            </a:r>
            <a:r>
              <a:rPr lang="en-US" sz="2400" b="1" dirty="0"/>
              <a:t>am proposing that all nations henceforth avoid entangling </a:t>
            </a:r>
            <a:r>
              <a:rPr lang="en-US" sz="2400" b="1" dirty="0" smtClean="0"/>
              <a:t>alliances… government </a:t>
            </a:r>
            <a:r>
              <a:rPr lang="en-US" sz="2400" b="1" dirty="0"/>
              <a:t>by the consent of the </a:t>
            </a:r>
            <a:r>
              <a:rPr lang="en-US" sz="2400" b="1" dirty="0" smtClean="0"/>
              <a:t>governed…freedom </a:t>
            </a:r>
            <a:r>
              <a:rPr lang="en-US" sz="2400" b="1" dirty="0"/>
              <a:t>of the </a:t>
            </a:r>
            <a:r>
              <a:rPr lang="en-US" sz="2400" b="1" dirty="0" smtClean="0"/>
              <a:t>seas…moderation </a:t>
            </a:r>
            <a:r>
              <a:rPr lang="en-US" sz="2400" b="1" dirty="0"/>
              <a:t>of </a:t>
            </a:r>
            <a:r>
              <a:rPr lang="en-US" sz="2400" b="1" dirty="0" smtClean="0"/>
              <a:t>armaments.”</a:t>
            </a:r>
          </a:p>
          <a:p>
            <a:r>
              <a:rPr lang="en-US" sz="2400" b="1" dirty="0" smtClean="0"/>
              <a:t>“These </a:t>
            </a:r>
            <a:r>
              <a:rPr lang="en-US" sz="2400" b="1" dirty="0"/>
              <a:t>are American principles, American policies.  We could stand for no others.  And they are also the principles and policies of forward looking men and women everywhere, of every modern nation, of every enlightened community.  They are the principles of mankind and must prevail</a:t>
            </a:r>
            <a:r>
              <a:rPr lang="en-US" sz="2400" b="1" dirty="0" smtClean="0"/>
              <a:t>.”</a:t>
            </a:r>
            <a:endParaRPr lang="en-US" sz="2400" b="1" dirty="0"/>
          </a:p>
          <a:p>
            <a:endParaRPr lang="en-US" sz="2400" b="1" dirty="0"/>
          </a:p>
        </p:txBody>
      </p:sp>
    </p:spTree>
    <p:extLst>
      <p:ext uri="{BB962C8B-B14F-4D97-AF65-F5344CB8AC3E}">
        <p14:creationId xmlns:p14="http://schemas.microsoft.com/office/powerpoint/2010/main" val="272801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61" name="Picture 2" descr="WWI Graph"/>
          <p:cNvPicPr>
            <a:picLocks noChangeAspect="1" noChangeArrowheads="1"/>
          </p:cNvPicPr>
          <p:nvPr/>
        </p:nvPicPr>
        <p:blipFill>
          <a:blip r:embed="rId3" cstate="print"/>
          <a:srcRect/>
          <a:stretch>
            <a:fillRect/>
          </a:stretch>
        </p:blipFill>
        <p:spPr bwMode="auto">
          <a:xfrm>
            <a:off x="-46686" y="457199"/>
            <a:ext cx="9266886" cy="6086471"/>
          </a:xfrm>
          <a:prstGeom prst="rect">
            <a:avLst/>
          </a:prstGeom>
          <a:noFill/>
          <a:ln w="9525">
            <a:noFill/>
            <a:miter lim="800000"/>
            <a:headEnd/>
            <a:tailEnd/>
          </a:ln>
        </p:spPr>
      </p:pic>
    </p:spTree>
    <p:extLst>
      <p:ext uri="{BB962C8B-B14F-4D97-AF65-F5344CB8AC3E}">
        <p14:creationId xmlns:p14="http://schemas.microsoft.com/office/powerpoint/2010/main" val="326570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5" name="Picture 2" descr="coded-message-l"/>
          <p:cNvPicPr>
            <a:picLocks noChangeAspect="1" noChangeArrowheads="1"/>
          </p:cNvPicPr>
          <p:nvPr/>
        </p:nvPicPr>
        <p:blipFill>
          <a:blip r:embed="rId3" cstate="print"/>
          <a:srcRect/>
          <a:stretch>
            <a:fillRect/>
          </a:stretch>
        </p:blipFill>
        <p:spPr bwMode="auto">
          <a:xfrm>
            <a:off x="457200" y="152400"/>
            <a:ext cx="4762500" cy="6400800"/>
          </a:xfrm>
          <a:prstGeom prst="rect">
            <a:avLst/>
          </a:prstGeom>
          <a:noFill/>
          <a:ln w="9525">
            <a:noFill/>
            <a:miter lim="800000"/>
            <a:headEnd/>
            <a:tailEnd/>
          </a:ln>
        </p:spPr>
      </p:pic>
      <p:sp>
        <p:nvSpPr>
          <p:cNvPr id="2" name="TextBox 1"/>
          <p:cNvSpPr txBox="1"/>
          <p:nvPr/>
        </p:nvSpPr>
        <p:spPr>
          <a:xfrm>
            <a:off x="5219700" y="1600200"/>
            <a:ext cx="4193748" cy="4154984"/>
          </a:xfrm>
          <a:prstGeom prst="rect">
            <a:avLst/>
          </a:prstGeom>
          <a:noFill/>
        </p:spPr>
        <p:txBody>
          <a:bodyPr wrap="square" rtlCol="0">
            <a:spAutoFit/>
          </a:bodyPr>
          <a:lstStyle/>
          <a:p>
            <a:r>
              <a:rPr lang="en-US" sz="2400" b="1" dirty="0" smtClean="0"/>
              <a:t>Received by US, February 24, 1917</a:t>
            </a:r>
          </a:p>
          <a:p>
            <a:endParaRPr lang="en-US" sz="2400" b="1" dirty="0"/>
          </a:p>
          <a:p>
            <a:r>
              <a:rPr lang="en-US" sz="2400" b="1" dirty="0" smtClean="0"/>
              <a:t>Released to public March 1, 1917</a:t>
            </a:r>
          </a:p>
          <a:p>
            <a:endParaRPr lang="en-US" sz="2400" b="1" dirty="0"/>
          </a:p>
          <a:p>
            <a:r>
              <a:rPr lang="en-US" sz="2400" b="1" dirty="0" smtClean="0"/>
              <a:t>Convinces Congress to authorize arming of merchant ships:</a:t>
            </a:r>
          </a:p>
          <a:p>
            <a:endParaRPr lang="en-US" sz="2400" b="1" dirty="0"/>
          </a:p>
          <a:p>
            <a:r>
              <a:rPr lang="en-US" sz="2400" b="1" dirty="0" smtClean="0"/>
              <a:t>“armed neutrality”</a:t>
            </a:r>
            <a:endParaRPr lang="en-US" sz="2400" b="1" dirty="0"/>
          </a:p>
        </p:txBody>
      </p:sp>
    </p:spTree>
    <p:extLst>
      <p:ext uri="{BB962C8B-B14F-4D97-AF65-F5344CB8AC3E}">
        <p14:creationId xmlns:p14="http://schemas.microsoft.com/office/powerpoint/2010/main" val="2325857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13" name="Picture 2" descr="decoded-zimmermann telegram"/>
          <p:cNvPicPr>
            <a:picLocks noChangeAspect="1" noChangeArrowheads="1"/>
          </p:cNvPicPr>
          <p:nvPr/>
        </p:nvPicPr>
        <p:blipFill>
          <a:blip r:embed="rId3" cstate="print"/>
          <a:srcRect/>
          <a:stretch>
            <a:fillRect/>
          </a:stretch>
        </p:blipFill>
        <p:spPr bwMode="auto">
          <a:xfrm>
            <a:off x="1752600" y="0"/>
            <a:ext cx="5541963" cy="5943600"/>
          </a:xfrm>
          <a:prstGeom prst="rect">
            <a:avLst/>
          </a:prstGeom>
          <a:noFill/>
          <a:ln w="9525">
            <a:noFill/>
            <a:miter lim="800000"/>
            <a:headEnd/>
            <a:tailEnd/>
          </a:ln>
        </p:spPr>
      </p:pic>
      <p:sp>
        <p:nvSpPr>
          <p:cNvPr id="858114" name="Text Box 3"/>
          <p:cNvSpPr txBox="1">
            <a:spLocks noChangeArrowheads="1"/>
          </p:cNvSpPr>
          <p:nvPr/>
        </p:nvSpPr>
        <p:spPr bwMode="auto">
          <a:xfrm>
            <a:off x="1355725" y="6059488"/>
            <a:ext cx="6781023" cy="1015663"/>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prstClr val="white"/>
                </a:solidFill>
                <a:latin typeface="Arial" charset="0"/>
                <a:cs typeface="Arial" charset="0"/>
              </a:rPr>
              <a:t> Is </a:t>
            </a:r>
            <a:r>
              <a:rPr lang="en-US" sz="2400" b="1" dirty="0">
                <a:solidFill>
                  <a:prstClr val="white"/>
                </a:solidFill>
                <a:latin typeface="Arial" charset="0"/>
                <a:cs typeface="Arial" charset="0"/>
              </a:rPr>
              <a:t>this a credible threat to the United States?</a:t>
            </a:r>
          </a:p>
          <a:p>
            <a:pPr fontAlgn="base">
              <a:spcBef>
                <a:spcPct val="0"/>
              </a:spcBef>
              <a:spcAft>
                <a:spcPct val="0"/>
              </a:spcAft>
            </a:pPr>
            <a:endParaRPr lang="en-US" b="1" dirty="0">
              <a:solidFill>
                <a:prstClr val="white"/>
              </a:solidFill>
              <a:latin typeface="Arial" charset="0"/>
              <a:cs typeface="Arial" charset="0"/>
            </a:endParaRPr>
          </a:p>
          <a:p>
            <a:pPr fontAlgn="base">
              <a:spcBef>
                <a:spcPct val="0"/>
              </a:spcBef>
              <a:spcAft>
                <a:spcPct val="0"/>
              </a:spcAft>
            </a:pPr>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51582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2209" name="Picture 4" descr="US Opposition to War"/>
          <p:cNvPicPr>
            <a:picLocks noChangeAspect="1" noChangeArrowheads="1"/>
          </p:cNvPicPr>
          <p:nvPr/>
        </p:nvPicPr>
        <p:blipFill>
          <a:blip r:embed="rId3" cstate="print"/>
          <a:srcRect/>
          <a:stretch>
            <a:fillRect/>
          </a:stretch>
        </p:blipFill>
        <p:spPr bwMode="auto">
          <a:xfrm>
            <a:off x="533400" y="0"/>
            <a:ext cx="8047038" cy="5400675"/>
          </a:xfrm>
          <a:prstGeom prst="rect">
            <a:avLst/>
          </a:prstGeom>
          <a:noFill/>
          <a:ln w="9525">
            <a:noFill/>
            <a:miter lim="800000"/>
            <a:headEnd/>
            <a:tailEnd/>
          </a:ln>
        </p:spPr>
      </p:pic>
      <p:sp>
        <p:nvSpPr>
          <p:cNvPr id="862210" name="Text Box 5"/>
          <p:cNvSpPr txBox="1">
            <a:spLocks noChangeArrowheads="1"/>
          </p:cNvSpPr>
          <p:nvPr/>
        </p:nvSpPr>
        <p:spPr bwMode="auto">
          <a:xfrm>
            <a:off x="838200" y="5410200"/>
            <a:ext cx="7639050" cy="6413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prstClr val="white"/>
                </a:solidFill>
                <a:latin typeface="Arial" charset="0"/>
                <a:ea typeface="ＭＳ Ｐゴシック" pitchFamily="34" charset="-128"/>
                <a:cs typeface="Arial" charset="0"/>
              </a:rPr>
              <a:t>.  “I shall always believe we could and ought to have kept out of this war,” </a:t>
            </a:r>
          </a:p>
          <a:p>
            <a:pPr fontAlgn="base">
              <a:spcBef>
                <a:spcPct val="0"/>
              </a:spcBef>
              <a:spcAft>
                <a:spcPct val="0"/>
              </a:spcAft>
            </a:pPr>
            <a:r>
              <a:rPr lang="en-US" altLang="ja-JP">
                <a:solidFill>
                  <a:prstClr val="white"/>
                </a:solidFill>
                <a:latin typeface="Arial" charset="0"/>
                <a:ea typeface="ＭＳ Ｐゴシック" pitchFamily="34" charset="-128"/>
                <a:cs typeface="Arial" charset="0"/>
              </a:rPr>
              <a:t>House majority leader Claude Kitchin, a Democrat from North Carolina.  </a:t>
            </a:r>
            <a:endParaRPr lang="en-US">
              <a:solidFill>
                <a:prstClr val="white"/>
              </a:solidFill>
              <a:latin typeface="Arial" charset="0"/>
              <a:cs typeface="Arial" charset="0"/>
            </a:endParaRPr>
          </a:p>
        </p:txBody>
      </p:sp>
    </p:spTree>
    <p:extLst>
      <p:ext uri="{BB962C8B-B14F-4D97-AF65-F5344CB8AC3E}">
        <p14:creationId xmlns:p14="http://schemas.microsoft.com/office/powerpoint/2010/main" val="200131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4" descr="Keene Line Art_Page_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25" y="1352550"/>
            <a:ext cx="8358188" cy="4098925"/>
          </a:xfrm>
          <a:prstGeom prst="rect">
            <a:avLst/>
          </a:prstGeom>
          <a:noFill/>
          <a:ln w="38100">
            <a:solidFill>
              <a:srgbClr val="6F33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725" y="533400"/>
            <a:ext cx="5756128" cy="461665"/>
          </a:xfrm>
          <a:prstGeom prst="rect">
            <a:avLst/>
          </a:prstGeom>
          <a:noFill/>
        </p:spPr>
        <p:txBody>
          <a:bodyPr wrap="none" rtlCol="0">
            <a:spAutoFit/>
          </a:bodyPr>
          <a:lstStyle/>
          <a:p>
            <a:r>
              <a:rPr lang="en-US" sz="2400" b="1" dirty="0">
                <a:solidFill>
                  <a:srgbClr val="000000"/>
                </a:solidFill>
              </a:rPr>
              <a:t>Economic Consequences of Total War</a:t>
            </a:r>
          </a:p>
        </p:txBody>
      </p:sp>
      <p:sp>
        <p:nvSpPr>
          <p:cNvPr id="3" name="TextBox 2"/>
          <p:cNvSpPr txBox="1"/>
          <p:nvPr/>
        </p:nvSpPr>
        <p:spPr>
          <a:xfrm>
            <a:off x="339725" y="5791200"/>
            <a:ext cx="8358188" cy="830997"/>
          </a:xfrm>
          <a:prstGeom prst="rect">
            <a:avLst/>
          </a:prstGeom>
          <a:noFill/>
        </p:spPr>
        <p:txBody>
          <a:bodyPr wrap="square" rtlCol="0">
            <a:spAutoFit/>
          </a:bodyPr>
          <a:lstStyle/>
          <a:p>
            <a:pPr algn="ctr"/>
            <a:r>
              <a:rPr lang="en-US" sz="2400" b="1" dirty="0" smtClean="0"/>
              <a:t>Trade with no one: banning loans</a:t>
            </a:r>
          </a:p>
          <a:p>
            <a:pPr algn="ctr"/>
            <a:r>
              <a:rPr lang="en-US" sz="2400" b="1" dirty="0" smtClean="0"/>
              <a:t>Trade with everyone</a:t>
            </a:r>
            <a:endParaRPr lang="en-US" sz="2400" b="1" dirty="0"/>
          </a:p>
        </p:txBody>
      </p:sp>
    </p:spTree>
    <p:extLst>
      <p:ext uri="{BB962C8B-B14F-4D97-AF65-F5344CB8AC3E}">
        <p14:creationId xmlns:p14="http://schemas.microsoft.com/office/powerpoint/2010/main" val="283163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eene Line Art_Page_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8100"/>
            <a:ext cx="8116887" cy="6210300"/>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49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0"/>
            <a:ext cx="57800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Keene Line Art_Page_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3643"/>
            <a:ext cx="7162800" cy="6662319"/>
          </a:xfrm>
          <a:prstGeom prst="rect">
            <a:avLst/>
          </a:prstGeom>
          <a:solidFill>
            <a:srgbClr val="9BB23D"/>
          </a:solidFill>
          <a:ln w="38100">
            <a:solidFill>
              <a:srgbClr val="9BB23D"/>
            </a:solidFill>
            <a:miter lim="800000"/>
            <a:headEnd/>
            <a:tailEnd/>
          </a:ln>
        </p:spPr>
      </p:pic>
    </p:spTree>
    <p:extLst>
      <p:ext uri="{BB962C8B-B14F-4D97-AF65-F5344CB8AC3E}">
        <p14:creationId xmlns:p14="http://schemas.microsoft.com/office/powerpoint/2010/main" val="43404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9282" name="Picture 3" descr="Lusitania New York Tribune"/>
          <p:cNvPicPr>
            <a:picLocks noChangeAspect="1" noChangeArrowheads="1"/>
          </p:cNvPicPr>
          <p:nvPr/>
        </p:nvPicPr>
        <p:blipFill>
          <a:blip r:embed="rId3">
            <a:lum bright="-14000" contrast="18000"/>
            <a:extLst>
              <a:ext uri="{28A0092B-C50C-407E-A947-70E740481C1C}">
                <a14:useLocalDpi xmlns:a14="http://schemas.microsoft.com/office/drawing/2010/main" val="0"/>
              </a:ext>
            </a:extLst>
          </a:blip>
          <a:srcRect/>
          <a:stretch>
            <a:fillRect/>
          </a:stretch>
        </p:blipFill>
        <p:spPr bwMode="auto">
          <a:xfrm>
            <a:off x="1295400" y="914400"/>
            <a:ext cx="69342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6122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Grp="1" noChangeArrowheads="1"/>
          </p:cNvSpPr>
          <p:nvPr>
            <p:ph type="title"/>
          </p:nvPr>
        </p:nvSpPr>
        <p:spPr/>
        <p:txBody>
          <a:bodyPr/>
          <a:lstStyle/>
          <a:p>
            <a:pPr>
              <a:defRPr/>
            </a:pPr>
            <a:r>
              <a:rPr lang="en-US" dirty="0" smtClean="0"/>
              <a:t>Lusitania, May 7, 1915</a:t>
            </a:r>
            <a:endParaRPr lang="en-US" dirty="0"/>
          </a:p>
        </p:txBody>
      </p:sp>
      <p:pic>
        <p:nvPicPr>
          <p:cNvPr id="851970" name="Picture 7" descr="2062"/>
          <p:cNvPicPr>
            <a:picLocks noGrp="1" noChangeAspect="1" noChangeArrowheads="1"/>
          </p:cNvPicPr>
          <p:nvPr>
            <p:ph sz="half" idx="1"/>
          </p:nvPr>
        </p:nvPicPr>
        <p:blipFill>
          <a:blip r:embed="rId3" cstate="print"/>
          <a:srcRect/>
          <a:stretch>
            <a:fillRect/>
          </a:stretch>
        </p:blipFill>
        <p:spPr>
          <a:xfrm>
            <a:off x="860425" y="1600200"/>
            <a:ext cx="3232150" cy="4525963"/>
          </a:xfrm>
        </p:spPr>
      </p:pic>
      <p:pic>
        <p:nvPicPr>
          <p:cNvPr id="851971" name="Picture 8" descr="lusitania-warning305x543"/>
          <p:cNvPicPr>
            <a:picLocks noGrp="1" noChangeAspect="1" noChangeArrowheads="1"/>
          </p:cNvPicPr>
          <p:nvPr>
            <p:ph sz="half" idx="2"/>
          </p:nvPr>
        </p:nvPicPr>
        <p:blipFill>
          <a:blip r:embed="rId4" cstate="print"/>
          <a:srcRect/>
          <a:stretch>
            <a:fillRect/>
          </a:stretch>
        </p:blipFill>
        <p:spPr>
          <a:xfrm>
            <a:off x="5395913" y="1600200"/>
            <a:ext cx="2541587" cy="4525963"/>
          </a:xfrm>
        </p:spPr>
      </p:pic>
    </p:spTree>
    <p:extLst>
      <p:ext uri="{BB962C8B-B14F-4D97-AF65-F5344CB8AC3E}">
        <p14:creationId xmlns:p14="http://schemas.microsoft.com/office/powerpoint/2010/main" val="217166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0" y="434975"/>
            <a:ext cx="8229600" cy="1047750"/>
          </a:xfrm>
        </p:spPr>
        <p:txBody>
          <a:bodyPr/>
          <a:lstStyle/>
          <a:p>
            <a:r>
              <a:rPr lang="en-US" b="1" dirty="0" smtClean="0">
                <a:ea typeface="ＭＳ Ｐゴシック" pitchFamily="34" charset="-128"/>
              </a:rPr>
              <a:t>        Choices and Consequences</a:t>
            </a:r>
          </a:p>
        </p:txBody>
      </p:sp>
      <p:sp>
        <p:nvSpPr>
          <p:cNvPr id="5" name="Text Placeholder 4"/>
          <p:cNvSpPr>
            <a:spLocks noGrp="1"/>
          </p:cNvSpPr>
          <p:nvPr>
            <p:ph type="body" sz="quarter" idx="4294967295"/>
          </p:nvPr>
        </p:nvSpPr>
        <p:spPr>
          <a:xfrm>
            <a:off x="914400" y="1246188"/>
            <a:ext cx="8229600" cy="415925"/>
          </a:xfrm>
        </p:spPr>
        <p:txBody>
          <a:bodyPr>
            <a:noAutofit/>
          </a:bodyPr>
          <a:lstStyle/>
          <a:p>
            <a:pPr marL="0" indent="0" algn="ctr">
              <a:buNone/>
              <a:defRPr/>
            </a:pPr>
            <a:r>
              <a:rPr lang="en-US" sz="2800" b="1" dirty="0">
                <a:latin typeface="HelveticaNeueLTStd-Th"/>
              </a:rPr>
              <a:t>DEFINING </a:t>
            </a:r>
            <a:r>
              <a:rPr lang="en-US" sz="2800" b="1" dirty="0" smtClean="0">
                <a:latin typeface="HelveticaNeueLTStd-Th"/>
              </a:rPr>
              <a:t>NEUTRALITY</a:t>
            </a:r>
          </a:p>
          <a:p>
            <a:pPr marL="0" indent="0" algn="ctr">
              <a:buNone/>
              <a:defRPr/>
            </a:pPr>
            <a:r>
              <a:rPr lang="en-US" sz="2800" b="1" dirty="0" smtClean="0">
                <a:latin typeface="HelveticaNeueLTStd-Th"/>
              </a:rPr>
              <a:t>Responding to the 1915 Lusitania sinking</a:t>
            </a:r>
            <a:endParaRPr lang="en-US" sz="2800" b="1" dirty="0"/>
          </a:p>
        </p:txBody>
      </p:sp>
      <p:cxnSp>
        <p:nvCxnSpPr>
          <p:cNvPr id="6" name="Straight Connector 5"/>
          <p:cNvCxnSpPr/>
          <p:nvPr/>
        </p:nvCxnSpPr>
        <p:spPr>
          <a:xfrm>
            <a:off x="0" y="24384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2000" y="3004161"/>
            <a:ext cx="2104293" cy="3080544"/>
          </a:xfrm>
          <a:prstGeom prst="roundRect">
            <a:avLst/>
          </a:prstGeom>
          <a:solidFill>
            <a:srgbClr val="DCE7F6"/>
          </a:solidFill>
          <a:ln>
            <a:solidFill>
              <a:srgbClr val="7FA0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base">
              <a:spcBef>
                <a:spcPct val="0"/>
              </a:spcBef>
              <a:spcAft>
                <a:spcPct val="0"/>
              </a:spcAft>
              <a:defRPr/>
            </a:pPr>
            <a:r>
              <a:rPr lang="en-US" b="1" dirty="0">
                <a:solidFill>
                  <a:prstClr val="black"/>
                </a:solidFill>
                <a:latin typeface="Arial" charset="0"/>
                <a:cs typeface="Arial" charset="0"/>
              </a:rPr>
              <a:t>Prohibit Americans</a:t>
            </a:r>
          </a:p>
          <a:p>
            <a:pPr marL="0" lvl="1" algn="ctr" fontAlgn="base">
              <a:spcBef>
                <a:spcPct val="0"/>
              </a:spcBef>
              <a:spcAft>
                <a:spcPct val="0"/>
              </a:spcAft>
              <a:defRPr/>
            </a:pPr>
            <a:r>
              <a:rPr lang="en-US" b="1" dirty="0">
                <a:solidFill>
                  <a:prstClr val="black"/>
                </a:solidFill>
                <a:latin typeface="Arial" charset="0"/>
                <a:cs typeface="Arial" charset="0"/>
              </a:rPr>
              <a:t>from sailing on ships headed to the war</a:t>
            </a:r>
          </a:p>
          <a:p>
            <a:pPr marL="0" lvl="1" algn="ctr" fontAlgn="base">
              <a:spcBef>
                <a:spcPct val="0"/>
              </a:spcBef>
              <a:spcAft>
                <a:spcPct val="0"/>
              </a:spcAft>
              <a:defRPr/>
            </a:pPr>
            <a:r>
              <a:rPr lang="en-US" b="1" dirty="0">
                <a:solidFill>
                  <a:prstClr val="black"/>
                </a:solidFill>
                <a:latin typeface="Arial" charset="0"/>
                <a:cs typeface="Arial" charset="0"/>
              </a:rPr>
              <a:t>zone.</a:t>
            </a:r>
          </a:p>
        </p:txBody>
      </p:sp>
      <p:sp>
        <p:nvSpPr>
          <p:cNvPr id="8" name="Rounded Rectangle 7"/>
          <p:cNvSpPr/>
          <p:nvPr/>
        </p:nvSpPr>
        <p:spPr>
          <a:xfrm>
            <a:off x="3459804" y="2981142"/>
            <a:ext cx="2184704" cy="3103563"/>
          </a:xfrm>
          <a:prstGeom prst="roundRect">
            <a:avLst/>
          </a:prstGeom>
          <a:solidFill>
            <a:srgbClr val="DCE7F6"/>
          </a:solidFill>
          <a:ln>
            <a:solidFill>
              <a:srgbClr val="7FA0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base">
              <a:spcBef>
                <a:spcPct val="0"/>
              </a:spcBef>
              <a:spcAft>
                <a:spcPct val="0"/>
              </a:spcAft>
              <a:defRPr/>
            </a:pPr>
            <a:r>
              <a:rPr lang="en-US" b="1" dirty="0">
                <a:solidFill>
                  <a:prstClr val="black"/>
                </a:solidFill>
                <a:latin typeface="Arial" charset="0"/>
                <a:cs typeface="Arial" charset="0"/>
              </a:rPr>
              <a:t>Demand that</a:t>
            </a:r>
          </a:p>
          <a:p>
            <a:pPr marL="0" lvl="1" algn="ctr" fontAlgn="base">
              <a:spcBef>
                <a:spcPct val="0"/>
              </a:spcBef>
              <a:spcAft>
                <a:spcPct val="0"/>
              </a:spcAft>
              <a:defRPr/>
            </a:pPr>
            <a:r>
              <a:rPr lang="en-US" b="1" dirty="0">
                <a:solidFill>
                  <a:prstClr val="black"/>
                </a:solidFill>
                <a:latin typeface="Arial" charset="0"/>
                <a:cs typeface="Arial" charset="0"/>
              </a:rPr>
              <a:t>Germany pay</a:t>
            </a:r>
          </a:p>
          <a:p>
            <a:pPr marL="0" lvl="1" algn="ctr" fontAlgn="base">
              <a:spcBef>
                <a:spcPct val="0"/>
              </a:spcBef>
              <a:spcAft>
                <a:spcPct val="0"/>
              </a:spcAft>
              <a:defRPr/>
            </a:pPr>
            <a:r>
              <a:rPr lang="en-US" b="1" dirty="0">
                <a:solidFill>
                  <a:prstClr val="black"/>
                </a:solidFill>
                <a:latin typeface="Arial" charset="0"/>
                <a:cs typeface="Arial" charset="0"/>
              </a:rPr>
              <a:t>reparations and</a:t>
            </a:r>
          </a:p>
          <a:p>
            <a:pPr marL="0" lvl="1" algn="ctr" fontAlgn="base">
              <a:spcBef>
                <a:spcPct val="0"/>
              </a:spcBef>
              <a:spcAft>
                <a:spcPct val="0"/>
              </a:spcAft>
              <a:defRPr/>
            </a:pPr>
            <a:r>
              <a:rPr lang="en-US" b="1" dirty="0">
                <a:solidFill>
                  <a:prstClr val="black"/>
                </a:solidFill>
                <a:latin typeface="Arial" charset="0"/>
                <a:cs typeface="Arial" charset="0"/>
              </a:rPr>
              <a:t>accept the right</a:t>
            </a:r>
          </a:p>
          <a:p>
            <a:pPr marL="0" lvl="1" algn="ctr" fontAlgn="base">
              <a:spcBef>
                <a:spcPct val="0"/>
              </a:spcBef>
              <a:spcAft>
                <a:spcPct val="0"/>
              </a:spcAft>
              <a:defRPr/>
            </a:pPr>
            <a:r>
              <a:rPr lang="en-US" b="1" dirty="0">
                <a:solidFill>
                  <a:prstClr val="black"/>
                </a:solidFill>
                <a:latin typeface="Arial" charset="0"/>
                <a:cs typeface="Arial" charset="0"/>
              </a:rPr>
              <a:t>of Americans</a:t>
            </a:r>
          </a:p>
          <a:p>
            <a:pPr marL="0" lvl="1" algn="ctr" fontAlgn="base">
              <a:spcBef>
                <a:spcPct val="0"/>
              </a:spcBef>
              <a:spcAft>
                <a:spcPct val="0"/>
              </a:spcAft>
              <a:defRPr/>
            </a:pPr>
            <a:r>
              <a:rPr lang="en-US" b="1" dirty="0">
                <a:solidFill>
                  <a:prstClr val="black"/>
                </a:solidFill>
                <a:latin typeface="Arial" charset="0"/>
                <a:cs typeface="Arial" charset="0"/>
              </a:rPr>
              <a:t>to travel and</a:t>
            </a:r>
          </a:p>
          <a:p>
            <a:pPr marL="0" lvl="1" algn="ctr" fontAlgn="base">
              <a:spcBef>
                <a:spcPct val="0"/>
              </a:spcBef>
              <a:spcAft>
                <a:spcPct val="0"/>
              </a:spcAft>
              <a:defRPr/>
            </a:pPr>
            <a:r>
              <a:rPr lang="en-US" b="1" dirty="0">
                <a:solidFill>
                  <a:prstClr val="black"/>
                </a:solidFill>
                <a:latin typeface="Arial" charset="0"/>
                <a:cs typeface="Arial" charset="0"/>
              </a:rPr>
              <a:t>trade where they wished or risk hostilities.</a:t>
            </a:r>
          </a:p>
        </p:txBody>
      </p:sp>
      <p:sp>
        <p:nvSpPr>
          <p:cNvPr id="9" name="Rounded Rectangle 8"/>
          <p:cNvSpPr/>
          <p:nvPr/>
        </p:nvSpPr>
        <p:spPr>
          <a:xfrm>
            <a:off x="6172200" y="2981142"/>
            <a:ext cx="2376487" cy="3081338"/>
          </a:xfrm>
          <a:prstGeom prst="roundRect">
            <a:avLst/>
          </a:prstGeom>
          <a:solidFill>
            <a:srgbClr val="DCE7F6"/>
          </a:solidFill>
          <a:ln>
            <a:solidFill>
              <a:srgbClr val="7FA0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base">
              <a:spcBef>
                <a:spcPct val="0"/>
              </a:spcBef>
              <a:spcAft>
                <a:spcPct val="0"/>
              </a:spcAft>
              <a:defRPr/>
            </a:pPr>
            <a:r>
              <a:rPr lang="en-US" b="1" dirty="0">
                <a:solidFill>
                  <a:prstClr val="black"/>
                </a:solidFill>
                <a:latin typeface="Arial" charset="0"/>
                <a:cs typeface="Arial" charset="0"/>
              </a:rPr>
              <a:t>Break diplomatic</a:t>
            </a:r>
          </a:p>
          <a:p>
            <a:pPr marL="0" lvl="1" algn="ctr" fontAlgn="base">
              <a:spcBef>
                <a:spcPct val="0"/>
              </a:spcBef>
              <a:spcAft>
                <a:spcPct val="0"/>
              </a:spcAft>
              <a:defRPr/>
            </a:pPr>
            <a:r>
              <a:rPr lang="en-US" b="1" dirty="0">
                <a:solidFill>
                  <a:prstClr val="black"/>
                </a:solidFill>
                <a:latin typeface="Arial" charset="0"/>
                <a:cs typeface="Arial" charset="0"/>
              </a:rPr>
              <a:t>relations and</a:t>
            </a:r>
          </a:p>
          <a:p>
            <a:pPr marL="0" lvl="1" algn="ctr" fontAlgn="base">
              <a:spcBef>
                <a:spcPct val="0"/>
              </a:spcBef>
              <a:spcAft>
                <a:spcPct val="0"/>
              </a:spcAft>
              <a:defRPr/>
            </a:pPr>
            <a:r>
              <a:rPr lang="en-US" b="1" dirty="0">
                <a:solidFill>
                  <a:prstClr val="black"/>
                </a:solidFill>
                <a:latin typeface="Arial" charset="0"/>
                <a:cs typeface="Arial" charset="0"/>
              </a:rPr>
              <a:t>ask Congress to</a:t>
            </a:r>
          </a:p>
          <a:p>
            <a:pPr marL="0" lvl="1" algn="ctr" fontAlgn="base">
              <a:spcBef>
                <a:spcPct val="0"/>
              </a:spcBef>
              <a:spcAft>
                <a:spcPct val="0"/>
              </a:spcAft>
              <a:defRPr/>
            </a:pPr>
            <a:r>
              <a:rPr lang="en-US" b="1" dirty="0">
                <a:solidFill>
                  <a:prstClr val="black"/>
                </a:solidFill>
                <a:latin typeface="Arial" charset="0"/>
                <a:cs typeface="Arial" charset="0"/>
              </a:rPr>
              <a:t>declare war on</a:t>
            </a:r>
          </a:p>
          <a:p>
            <a:pPr marL="0" lvl="1" algn="ctr" fontAlgn="base">
              <a:spcBef>
                <a:spcPct val="0"/>
              </a:spcBef>
              <a:spcAft>
                <a:spcPct val="0"/>
              </a:spcAft>
              <a:defRPr/>
            </a:pPr>
            <a:r>
              <a:rPr lang="en-US" b="1" dirty="0">
                <a:solidFill>
                  <a:prstClr val="black"/>
                </a:solidFill>
                <a:latin typeface="Arial" charset="0"/>
                <a:cs typeface="Arial" charset="0"/>
              </a:rPr>
              <a:t>Germany.</a:t>
            </a:r>
          </a:p>
        </p:txBody>
      </p:sp>
    </p:spTree>
    <p:extLst>
      <p:ext uri="{BB962C8B-B14F-4D97-AF65-F5344CB8AC3E}">
        <p14:creationId xmlns:p14="http://schemas.microsoft.com/office/powerpoint/2010/main" val="2860545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5" name="Text Box 5"/>
          <p:cNvSpPr txBox="1">
            <a:spLocks noChangeArrowheads="1"/>
          </p:cNvSpPr>
          <p:nvPr/>
        </p:nvSpPr>
        <p:spPr bwMode="auto">
          <a:xfrm>
            <a:off x="4572000" y="76200"/>
            <a:ext cx="396557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dirty="0">
              <a:solidFill>
                <a:srgbClr val="FFFFFF"/>
              </a:solidFill>
              <a:latin typeface="Arial" charset="0"/>
            </a:endParaRPr>
          </a:p>
          <a:p>
            <a:pPr algn="ctr" fontAlgn="base">
              <a:spcBef>
                <a:spcPct val="0"/>
              </a:spcBef>
              <a:spcAft>
                <a:spcPct val="0"/>
              </a:spcAft>
            </a:pPr>
            <a:r>
              <a:rPr lang="en-US" sz="2800" dirty="0">
                <a:solidFill>
                  <a:srgbClr val="FFFFFF"/>
                </a:solidFill>
                <a:latin typeface="Arial" charset="0"/>
              </a:rPr>
              <a:t>“I brought him up to be my pride and joy/</a:t>
            </a:r>
          </a:p>
          <a:p>
            <a:pPr algn="ctr" fontAlgn="base">
              <a:spcBef>
                <a:spcPct val="0"/>
              </a:spcBef>
              <a:spcAft>
                <a:spcPct val="0"/>
              </a:spcAft>
            </a:pPr>
            <a:r>
              <a:rPr lang="en-US" sz="2800" dirty="0">
                <a:solidFill>
                  <a:srgbClr val="FFFFFF"/>
                </a:solidFill>
                <a:latin typeface="Arial" charset="0"/>
              </a:rPr>
              <a:t>Who dares to place a musket on his shoulder/</a:t>
            </a:r>
          </a:p>
          <a:p>
            <a:pPr algn="ctr" fontAlgn="base">
              <a:spcBef>
                <a:spcPct val="0"/>
              </a:spcBef>
              <a:spcAft>
                <a:spcPct val="0"/>
              </a:spcAft>
            </a:pPr>
            <a:r>
              <a:rPr lang="en-US" sz="2800" dirty="0">
                <a:solidFill>
                  <a:srgbClr val="FFFFFF"/>
                </a:solidFill>
                <a:latin typeface="Arial" charset="0"/>
              </a:rPr>
              <a:t>To shoot some other mother’s boy.”</a:t>
            </a:r>
          </a:p>
          <a:p>
            <a:pPr algn="ctr" fontAlgn="base">
              <a:spcBef>
                <a:spcPct val="0"/>
              </a:spcBef>
              <a:spcAft>
                <a:spcPct val="0"/>
              </a:spcAft>
            </a:pPr>
            <a:r>
              <a:rPr lang="en-US" dirty="0">
                <a:solidFill>
                  <a:srgbClr val="FFFFFF"/>
                </a:solidFill>
                <a:latin typeface="Arial" charset="0"/>
              </a:rPr>
              <a:t> </a:t>
            </a:r>
          </a:p>
          <a:p>
            <a:pPr algn="ctr" fontAlgn="base">
              <a:spcBef>
                <a:spcPct val="0"/>
              </a:spcBef>
              <a:spcAft>
                <a:spcPct val="0"/>
              </a:spcAft>
            </a:pPr>
            <a:r>
              <a:rPr lang="en-US" i="1" dirty="0">
                <a:solidFill>
                  <a:srgbClr val="FFFFFF"/>
                </a:solidFill>
                <a:latin typeface="Arial" charset="0"/>
              </a:rPr>
              <a:t>Lyrics from the 1916 hit song “I Didn’t Raise My Son to be a Soldier”</a:t>
            </a:r>
          </a:p>
          <a:p>
            <a:pPr algn="ctr" fontAlgn="base">
              <a:spcBef>
                <a:spcPct val="0"/>
              </a:spcBef>
              <a:spcAft>
                <a:spcPct val="0"/>
              </a:spcAft>
            </a:pPr>
            <a:endParaRPr lang="en-US" dirty="0">
              <a:solidFill>
                <a:srgbClr val="FFFFFF"/>
              </a:solidFill>
              <a:latin typeface="Arial" charset="0"/>
            </a:endParaRPr>
          </a:p>
        </p:txBody>
      </p:sp>
      <p:pic>
        <p:nvPicPr>
          <p:cNvPr id="276489" name="Picture 3" descr="Didn't raise my boy to be a sold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48000"/>
            <a:ext cx="4449128" cy="56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2" name="Text Box 12"/>
          <p:cNvSpPr txBox="1">
            <a:spLocks noChangeArrowheads="1"/>
          </p:cNvSpPr>
          <p:nvPr/>
        </p:nvSpPr>
        <p:spPr bwMode="auto">
          <a:xfrm>
            <a:off x="593725" y="168275"/>
            <a:ext cx="343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b="1">
                <a:solidFill>
                  <a:srgbClr val="FFFFFF"/>
                </a:solidFill>
                <a:latin typeface="Arial" charset="0"/>
              </a:rPr>
              <a:t>A Divided Nation</a:t>
            </a:r>
          </a:p>
        </p:txBody>
      </p:sp>
    </p:spTree>
    <p:extLst>
      <p:ext uri="{BB962C8B-B14F-4D97-AF65-F5344CB8AC3E}">
        <p14:creationId xmlns:p14="http://schemas.microsoft.com/office/powerpoint/2010/main" val="1378408151"/>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340</Words>
  <Application>Microsoft Office PowerPoint</Application>
  <PresentationFormat>On-screen Show (4:3)</PresentationFormat>
  <Paragraphs>58</Paragraphs>
  <Slides>16</Slides>
  <Notes>9</Notes>
  <HiddenSlides>1</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Office Theme</vt:lpstr>
      <vt:lpstr>1_Office Theme</vt:lpstr>
      <vt:lpstr>7_Default Design</vt:lpstr>
      <vt:lpstr>Compass</vt:lpstr>
      <vt:lpstr>Apex</vt:lpstr>
      <vt:lpstr>1_Apex</vt:lpstr>
      <vt:lpstr>Default Design</vt:lpstr>
      <vt:lpstr>PowerPoint Presentation</vt:lpstr>
      <vt:lpstr>PowerPoint Presentation</vt:lpstr>
      <vt:lpstr>PowerPoint Presentation</vt:lpstr>
      <vt:lpstr>PowerPoint Presentation</vt:lpstr>
      <vt:lpstr>PowerPoint Presentation</vt:lpstr>
      <vt:lpstr>PowerPoint Presentation</vt:lpstr>
      <vt:lpstr>Lusitania, May 7, 1915</vt:lpstr>
      <vt:lpstr>        Choices and Consequences</vt:lpstr>
      <vt:lpstr>PowerPoint Presentation</vt:lpstr>
      <vt:lpstr>PowerPoint Presentation</vt:lpstr>
      <vt:lpstr>PowerPoint Presentation</vt:lpstr>
      <vt:lpstr>Wilson’s “Peace Without Victory” Speech, January  22, 1917</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14</cp:revision>
  <dcterms:created xsi:type="dcterms:W3CDTF">2013-05-21T01:08:37Z</dcterms:created>
  <dcterms:modified xsi:type="dcterms:W3CDTF">2013-06-18T00:24:25Z</dcterms:modified>
</cp:coreProperties>
</file>