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34.xml" ContentType="application/vnd.openxmlformats-officedocument.presentationml.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diagrams/layout1.xml" ContentType="application/vnd.openxmlformats-officedocument.drawingml.diagram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diagrams/quickStyle1.xml" ContentType="application/vnd.openxmlformats-officedocument.drawingml.diagramStyl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diagrams/drawing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handoutMasterIdLst>
    <p:handoutMasterId r:id="rId41"/>
  </p:handoutMasterIdLst>
  <p:sldIdLst>
    <p:sldId id="293" r:id="rId2"/>
    <p:sldId id="258" r:id="rId3"/>
    <p:sldId id="31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260" r:id="rId14"/>
    <p:sldId id="291" r:id="rId15"/>
    <p:sldId id="300" r:id="rId16"/>
    <p:sldId id="287" r:id="rId17"/>
    <p:sldId id="284" r:id="rId18"/>
    <p:sldId id="286" r:id="rId19"/>
    <p:sldId id="292" r:id="rId20"/>
    <p:sldId id="314" r:id="rId21"/>
    <p:sldId id="276" r:id="rId22"/>
    <p:sldId id="264" r:id="rId23"/>
    <p:sldId id="296" r:id="rId24"/>
    <p:sldId id="297" r:id="rId25"/>
    <p:sldId id="298" r:id="rId26"/>
    <p:sldId id="299" r:id="rId27"/>
    <p:sldId id="270" r:id="rId28"/>
    <p:sldId id="269" r:id="rId29"/>
    <p:sldId id="271" r:id="rId30"/>
    <p:sldId id="294" r:id="rId31"/>
    <p:sldId id="280" r:id="rId32"/>
    <p:sldId id="273" r:id="rId33"/>
    <p:sldId id="277" r:id="rId34"/>
    <p:sldId id="278" r:id="rId35"/>
    <p:sldId id="312" r:id="rId36"/>
    <p:sldId id="279" r:id="rId37"/>
    <p:sldId id="288" r:id="rId38"/>
    <p:sldId id="311" r:id="rId39"/>
    <p:sldId id="289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50" d="100"/>
          <a:sy n="150" d="100"/>
        </p:scale>
        <p:origin x="-11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580BD9-B00F-4718-8F19-9A4ACC094BA1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8B8356-1B42-489B-B7C8-0E49C8F56A1B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>
              <a:latin typeface="Franklin Gothic Medium" pitchFamily="34" charset="0"/>
            </a:rPr>
            <a:t>Honor the </a:t>
          </a:r>
          <a:r>
            <a:rPr lang="en-US" dirty="0" err="1" smtClean="0">
              <a:latin typeface="Franklin Gothic Medium" pitchFamily="34" charset="0"/>
            </a:rPr>
            <a:t>Teks</a:t>
          </a:r>
          <a:endParaRPr lang="en-US" dirty="0">
            <a:latin typeface="Franklin Gothic Medium" pitchFamily="34" charset="0"/>
          </a:endParaRPr>
        </a:p>
      </dgm:t>
    </dgm:pt>
    <dgm:pt modelId="{143D382F-243B-4CB9-A376-00C4E787B81D}" type="parTrans" cxnId="{A6C8AE35-C1C7-422A-BA96-1AB507FD7B1A}">
      <dgm:prSet/>
      <dgm:spPr/>
      <dgm:t>
        <a:bodyPr/>
        <a:lstStyle/>
        <a:p>
          <a:endParaRPr lang="en-US"/>
        </a:p>
      </dgm:t>
    </dgm:pt>
    <dgm:pt modelId="{E832CA80-0D6E-4792-8D08-5E94D6B91DC4}" type="sibTrans" cxnId="{A6C8AE35-C1C7-422A-BA96-1AB507FD7B1A}">
      <dgm:prSet/>
      <dgm:spPr/>
      <dgm:t>
        <a:bodyPr/>
        <a:lstStyle/>
        <a:p>
          <a:endParaRPr lang="en-US"/>
        </a:p>
      </dgm:t>
    </dgm:pt>
    <dgm:pt modelId="{6F781325-D2C9-4A4E-B827-3824224B08BC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smtClean="0">
              <a:latin typeface="Franklin Gothic Medium" pitchFamily="34" charset="0"/>
            </a:rPr>
            <a:t>Start where the students are</a:t>
          </a:r>
          <a:endParaRPr lang="en-US" dirty="0">
            <a:latin typeface="Franklin Gothic Medium" pitchFamily="34" charset="0"/>
          </a:endParaRPr>
        </a:p>
      </dgm:t>
    </dgm:pt>
    <dgm:pt modelId="{A65A36B9-14AB-4D70-A811-65FE13D57A4F}" type="parTrans" cxnId="{90DF39DA-E29A-478C-9ECC-B52D347F807B}">
      <dgm:prSet/>
      <dgm:spPr/>
      <dgm:t>
        <a:bodyPr/>
        <a:lstStyle/>
        <a:p>
          <a:endParaRPr lang="en-US"/>
        </a:p>
      </dgm:t>
    </dgm:pt>
    <dgm:pt modelId="{D962B28B-8C76-48BD-988C-691A183819A0}" type="sibTrans" cxnId="{90DF39DA-E29A-478C-9ECC-B52D347F807B}">
      <dgm:prSet/>
      <dgm:spPr/>
      <dgm:t>
        <a:bodyPr/>
        <a:lstStyle/>
        <a:p>
          <a:endParaRPr lang="en-US"/>
        </a:p>
      </dgm:t>
    </dgm:pt>
    <dgm:pt modelId="{AEC7A28F-C68C-4EF1-BF1A-7C370AD459BA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>
              <a:latin typeface="Franklin Gothic Medium" pitchFamily="34" charset="0"/>
            </a:rPr>
            <a:t>Study primary sources</a:t>
          </a:r>
          <a:endParaRPr lang="en-US" dirty="0">
            <a:latin typeface="Franklin Gothic Medium" pitchFamily="34" charset="0"/>
          </a:endParaRPr>
        </a:p>
      </dgm:t>
    </dgm:pt>
    <dgm:pt modelId="{C56AF0F7-5744-4A88-8463-F5C8DA2703F6}" type="parTrans" cxnId="{61DA4DF7-0731-43FF-9C0E-FBBA4B2C71F0}">
      <dgm:prSet/>
      <dgm:spPr/>
      <dgm:t>
        <a:bodyPr/>
        <a:lstStyle/>
        <a:p>
          <a:endParaRPr lang="en-US"/>
        </a:p>
      </dgm:t>
    </dgm:pt>
    <dgm:pt modelId="{62D1B7B9-2024-4239-BDDB-3AE81779A465}" type="sibTrans" cxnId="{61DA4DF7-0731-43FF-9C0E-FBBA4B2C71F0}">
      <dgm:prSet/>
      <dgm:spPr/>
      <dgm:t>
        <a:bodyPr/>
        <a:lstStyle/>
        <a:p>
          <a:endParaRPr lang="en-US"/>
        </a:p>
      </dgm:t>
    </dgm:pt>
    <dgm:pt modelId="{FD18B536-AB70-49C9-BEB1-9B0CCF577052}">
      <dgm:prSet phldrT="[Text]"/>
      <dgm:spPr/>
      <dgm:t>
        <a:bodyPr/>
        <a:lstStyle/>
        <a:p>
          <a:r>
            <a:rPr lang="en-US" dirty="0" smtClean="0">
              <a:latin typeface="Franklin Gothic Medium" pitchFamily="34" charset="0"/>
            </a:rPr>
            <a:t>Apply what the students learn to their lives</a:t>
          </a:r>
          <a:endParaRPr lang="en-US" dirty="0">
            <a:latin typeface="Franklin Gothic Medium" pitchFamily="34" charset="0"/>
          </a:endParaRPr>
        </a:p>
      </dgm:t>
    </dgm:pt>
    <dgm:pt modelId="{30DC1A35-C852-4118-ABE5-CA04B5CF0A3B}" type="parTrans" cxnId="{1779D662-2CBB-49DD-9246-68FA1E289BF3}">
      <dgm:prSet/>
      <dgm:spPr/>
      <dgm:t>
        <a:bodyPr/>
        <a:lstStyle/>
        <a:p>
          <a:endParaRPr lang="en-US"/>
        </a:p>
      </dgm:t>
    </dgm:pt>
    <dgm:pt modelId="{46408CAA-0A79-4C01-9044-157EA4DBF060}" type="sibTrans" cxnId="{1779D662-2CBB-49DD-9246-68FA1E289BF3}">
      <dgm:prSet/>
      <dgm:spPr/>
      <dgm:t>
        <a:bodyPr/>
        <a:lstStyle/>
        <a:p>
          <a:endParaRPr lang="en-US"/>
        </a:p>
      </dgm:t>
    </dgm:pt>
    <dgm:pt modelId="{786DDC28-319B-4630-A31D-1F5F82531295}" type="pres">
      <dgm:prSet presAssocID="{F7580BD9-B00F-4718-8F19-9A4ACC094BA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467F83-71B0-42E2-9440-86B120284C44}" type="pres">
      <dgm:prSet presAssocID="{AD8B8356-1B42-489B-B7C8-0E49C8F56A1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BD3F52-300E-438E-94AD-EBA23315C74C}" type="pres">
      <dgm:prSet presAssocID="{E832CA80-0D6E-4792-8D08-5E94D6B91DC4}" presName="sibTrans" presStyleCnt="0"/>
      <dgm:spPr/>
    </dgm:pt>
    <dgm:pt modelId="{2B0657C7-3F4E-4FC6-B4D1-6656868C4FA0}" type="pres">
      <dgm:prSet presAssocID="{6F781325-D2C9-4A4E-B827-3824224B08B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79C644-FD82-4A35-83C6-4C8E275BB06C}" type="pres">
      <dgm:prSet presAssocID="{D962B28B-8C76-48BD-988C-691A183819A0}" presName="sibTrans" presStyleCnt="0"/>
      <dgm:spPr/>
    </dgm:pt>
    <dgm:pt modelId="{31E64A4B-8315-4C36-B820-5DE4DDCE4B8B}" type="pres">
      <dgm:prSet presAssocID="{AEC7A28F-C68C-4EF1-BF1A-7C370AD459B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CAD285-4E8A-4586-99E9-5DBFF06ACE74}" type="pres">
      <dgm:prSet presAssocID="{62D1B7B9-2024-4239-BDDB-3AE81779A465}" presName="sibTrans" presStyleCnt="0"/>
      <dgm:spPr/>
    </dgm:pt>
    <dgm:pt modelId="{D3778AD9-DF91-4BB1-94DA-7F17FF090245}" type="pres">
      <dgm:prSet presAssocID="{FD18B536-AB70-49C9-BEB1-9B0CCF57705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6BF9CE-8294-4B98-B3A0-46744A6F3A1E}" type="presOf" srcId="{AEC7A28F-C68C-4EF1-BF1A-7C370AD459BA}" destId="{31E64A4B-8315-4C36-B820-5DE4DDCE4B8B}" srcOrd="0" destOrd="0" presId="urn:microsoft.com/office/officeart/2005/8/layout/default#1"/>
    <dgm:cxn modelId="{A6C8AE35-C1C7-422A-BA96-1AB507FD7B1A}" srcId="{F7580BD9-B00F-4718-8F19-9A4ACC094BA1}" destId="{AD8B8356-1B42-489B-B7C8-0E49C8F56A1B}" srcOrd="0" destOrd="0" parTransId="{143D382F-243B-4CB9-A376-00C4E787B81D}" sibTransId="{E832CA80-0D6E-4792-8D08-5E94D6B91DC4}"/>
    <dgm:cxn modelId="{90DF39DA-E29A-478C-9ECC-B52D347F807B}" srcId="{F7580BD9-B00F-4718-8F19-9A4ACC094BA1}" destId="{6F781325-D2C9-4A4E-B827-3824224B08BC}" srcOrd="1" destOrd="0" parTransId="{A65A36B9-14AB-4D70-A811-65FE13D57A4F}" sibTransId="{D962B28B-8C76-48BD-988C-691A183819A0}"/>
    <dgm:cxn modelId="{80250400-9F5C-4153-A42B-29C1543B944A}" type="presOf" srcId="{F7580BD9-B00F-4718-8F19-9A4ACC094BA1}" destId="{786DDC28-319B-4630-A31D-1F5F82531295}" srcOrd="0" destOrd="0" presId="urn:microsoft.com/office/officeart/2005/8/layout/default#1"/>
    <dgm:cxn modelId="{C74F9ED2-5471-4A8F-A0D6-E3B797FE2A9C}" type="presOf" srcId="{AD8B8356-1B42-489B-B7C8-0E49C8F56A1B}" destId="{F7467F83-71B0-42E2-9440-86B120284C44}" srcOrd="0" destOrd="0" presId="urn:microsoft.com/office/officeart/2005/8/layout/default#1"/>
    <dgm:cxn modelId="{1779D662-2CBB-49DD-9246-68FA1E289BF3}" srcId="{F7580BD9-B00F-4718-8F19-9A4ACC094BA1}" destId="{FD18B536-AB70-49C9-BEB1-9B0CCF577052}" srcOrd="3" destOrd="0" parTransId="{30DC1A35-C852-4118-ABE5-CA04B5CF0A3B}" sibTransId="{46408CAA-0A79-4C01-9044-157EA4DBF060}"/>
    <dgm:cxn modelId="{0E6A86EE-07AA-4EFD-BD71-42A37D4015E7}" type="presOf" srcId="{FD18B536-AB70-49C9-BEB1-9B0CCF577052}" destId="{D3778AD9-DF91-4BB1-94DA-7F17FF090245}" srcOrd="0" destOrd="0" presId="urn:microsoft.com/office/officeart/2005/8/layout/default#1"/>
    <dgm:cxn modelId="{FACE0646-F41F-495A-97AE-924A9D34273E}" type="presOf" srcId="{6F781325-D2C9-4A4E-B827-3824224B08BC}" destId="{2B0657C7-3F4E-4FC6-B4D1-6656868C4FA0}" srcOrd="0" destOrd="0" presId="urn:microsoft.com/office/officeart/2005/8/layout/default#1"/>
    <dgm:cxn modelId="{61DA4DF7-0731-43FF-9C0E-FBBA4B2C71F0}" srcId="{F7580BD9-B00F-4718-8F19-9A4ACC094BA1}" destId="{AEC7A28F-C68C-4EF1-BF1A-7C370AD459BA}" srcOrd="2" destOrd="0" parTransId="{C56AF0F7-5744-4A88-8463-F5C8DA2703F6}" sibTransId="{62D1B7B9-2024-4239-BDDB-3AE81779A465}"/>
    <dgm:cxn modelId="{44702A15-B93F-4F30-9511-0F2F9C906F27}" type="presParOf" srcId="{786DDC28-319B-4630-A31D-1F5F82531295}" destId="{F7467F83-71B0-42E2-9440-86B120284C44}" srcOrd="0" destOrd="0" presId="urn:microsoft.com/office/officeart/2005/8/layout/default#1"/>
    <dgm:cxn modelId="{E8151C00-0E9B-452D-89DC-41DEA0A1BBB0}" type="presParOf" srcId="{786DDC28-319B-4630-A31D-1F5F82531295}" destId="{67BD3F52-300E-438E-94AD-EBA23315C74C}" srcOrd="1" destOrd="0" presId="urn:microsoft.com/office/officeart/2005/8/layout/default#1"/>
    <dgm:cxn modelId="{C79FEC39-FA25-4DA1-8DA6-049A9680F0E9}" type="presParOf" srcId="{786DDC28-319B-4630-A31D-1F5F82531295}" destId="{2B0657C7-3F4E-4FC6-B4D1-6656868C4FA0}" srcOrd="2" destOrd="0" presId="urn:microsoft.com/office/officeart/2005/8/layout/default#1"/>
    <dgm:cxn modelId="{8E048C11-6099-4EAF-8724-B0BB1A09F753}" type="presParOf" srcId="{786DDC28-319B-4630-A31D-1F5F82531295}" destId="{BD79C644-FD82-4A35-83C6-4C8E275BB06C}" srcOrd="3" destOrd="0" presId="urn:microsoft.com/office/officeart/2005/8/layout/default#1"/>
    <dgm:cxn modelId="{43614C18-2AE9-459A-A4AE-2FB5E8BBB5C4}" type="presParOf" srcId="{786DDC28-319B-4630-A31D-1F5F82531295}" destId="{31E64A4B-8315-4C36-B820-5DE4DDCE4B8B}" srcOrd="4" destOrd="0" presId="urn:microsoft.com/office/officeart/2005/8/layout/default#1"/>
    <dgm:cxn modelId="{27C04348-5100-4285-9C1E-597142B27214}" type="presParOf" srcId="{786DDC28-319B-4630-A31D-1F5F82531295}" destId="{49CAD285-4E8A-4586-99E9-5DBFF06ACE74}" srcOrd="5" destOrd="0" presId="urn:microsoft.com/office/officeart/2005/8/layout/default#1"/>
    <dgm:cxn modelId="{3471CE8E-B2D0-4F44-9291-DFB03C0D1571}" type="presParOf" srcId="{786DDC28-319B-4630-A31D-1F5F82531295}" destId="{D3778AD9-DF91-4BB1-94DA-7F17FF090245}" srcOrd="6" destOrd="0" presId="urn:microsoft.com/office/officeart/2005/8/layout/default#1"/>
  </dgm:cxnLst>
  <dgm:bg>
    <a:effectLst>
      <a:outerShdw blurRad="50800" dist="38100" dir="16200000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C14F5-9372-4D2C-98D3-E10E46910FCF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92F9C-3116-47C2-844A-68E334E8A6B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13141-04BE-470F-A1E8-A83CC679EFD6}" type="datetimeFigureOut">
              <a:rPr lang="en-US" smtClean="0"/>
              <a:pPr/>
              <a:t>6/18/12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FDF7A-24BA-496B-8690-E031C4DC3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chives.gov/exhibits/charters/charters.html" TargetMode="External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hyperlink" Target="http://usconstitution.net/constframedata.html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4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 - Exterior Capitol Building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066800" y="2514600"/>
            <a:ext cx="6172200" cy="4343400"/>
          </a:xfrm>
          <a:prstGeom prst="rect">
            <a:avLst/>
          </a:prstGeom>
        </p:spPr>
      </p:pic>
      <p:pic>
        <p:nvPicPr>
          <p:cNvPr id="5" name="Picture 4" descr="Image - Construction of the Capitol Extension 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676400"/>
            <a:ext cx="3048000" cy="3937545"/>
          </a:xfrm>
          <a:prstGeom prst="rect">
            <a:avLst/>
          </a:prstGeom>
        </p:spPr>
      </p:pic>
      <p:pic>
        <p:nvPicPr>
          <p:cNvPr id="7" name="Picture 6" descr="archives1-l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648200" y="1295400"/>
            <a:ext cx="4495800" cy="330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0" y="0"/>
            <a:ext cx="8458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Teaching 6 Big Ideas in the Constitution 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with Resources from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The National Archives &amp;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The Center for Legislative Archives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ery_Trial_p85.jpg"/>
          <p:cNvPicPr>
            <a:picLocks noChangeAspect="1"/>
          </p:cNvPicPr>
          <p:nvPr/>
        </p:nvPicPr>
        <p:blipFill>
          <a:blip r:embed="rId2" cstate="screen"/>
          <a:srcRect b="54532"/>
          <a:stretch>
            <a:fillRect/>
          </a:stretch>
        </p:blipFill>
        <p:spPr>
          <a:xfrm>
            <a:off x="0" y="0"/>
            <a:ext cx="8229600" cy="55313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38800"/>
            <a:ext cx="8915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We open their eyes to history as a living set of choices and unfinished revolutions.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0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Through active learning with primary sources,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 b="15375"/>
          <a:stretch>
            <a:fillRect/>
          </a:stretch>
        </p:blipFill>
        <p:spPr bwMode="auto">
          <a:xfrm>
            <a:off x="4495800" y="304800"/>
            <a:ext cx="4267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838200"/>
            <a:ext cx="3657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We take them to the defining moments that shaped our national destiny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:\My Documents\Scans\Rolled petitions from OMBU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5181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3340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and inspire them to contribute their voices to shaping the next chapter of our history.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viary archives-gov archives gov screen shot.png"/>
          <p:cNvPicPr>
            <a:picLocks noChangeAspect="1"/>
          </p:cNvPicPr>
          <p:nvPr/>
        </p:nvPicPr>
        <p:blipFill>
          <a:blip r:embed="rId2" cstate="print"/>
          <a:srcRect b="32939"/>
          <a:stretch>
            <a:fillRect/>
          </a:stretch>
        </p:blipFill>
        <p:spPr>
          <a:xfrm>
            <a:off x="1676400" y="838200"/>
            <a:ext cx="6019800" cy="50631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286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Educational Resources from the National Archives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0960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http://www.archives.gov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viary archives-gov cla homepa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355241"/>
            <a:ext cx="7047772" cy="52073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9100" y="5867400"/>
            <a:ext cx="830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http://www.archives.gov/legislative/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ur lesson plan list onli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4514" y="914400"/>
            <a:ext cx="7229862" cy="57721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314980"/>
            <a:ext cx="899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http://www.archives.gov/legislative/resources/education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OGO_NC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304800"/>
            <a:ext cx="3152775" cy="495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1219200"/>
            <a:ext cx="8305800" cy="1938992"/>
          </a:xfrm>
          <a:prstGeom prst="rect">
            <a:avLst/>
          </a:prstGeom>
          <a:noFill/>
        </p:spPr>
        <p:txBody>
          <a:bodyPr wrap="square" lIns="182880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ok Antiqua" pitchFamily="18" charset="0"/>
              </a:rPr>
              <a:t>“The vast majority of Americans cherish the U.S. Constitution but do not know much about it. </a:t>
            </a:r>
          </a:p>
          <a:p>
            <a:endParaRPr lang="en-US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1219200" y="2895601"/>
            <a:ext cx="6172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http://www.constitutioncenter.org/ncc_home_Landing.aspx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28600"/>
            <a:ext cx="83119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Have your students take this test.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How would they do?</a:t>
            </a:r>
            <a:endParaRPr lang="en-US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133981"/>
            <a:ext cx="9144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Then have them survey their friends and family.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790575"/>
            <a:ext cx="6029325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viary ratify-constitutioncenter-org how uninfor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0" y="304800"/>
            <a:ext cx="5423305" cy="588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762000" y="685800"/>
          <a:ext cx="7696200" cy="52578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sit-us-main-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400" y="0"/>
            <a:ext cx="5943600" cy="3651748"/>
          </a:xfrm>
          <a:prstGeom prst="rect">
            <a:avLst/>
          </a:prstGeom>
        </p:spPr>
      </p:pic>
      <p:pic>
        <p:nvPicPr>
          <p:cNvPr id="3" name="Picture 2" descr="rotunda-visitors-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124200"/>
            <a:ext cx="5953125" cy="3600450"/>
          </a:xfrm>
          <a:prstGeom prst="rect">
            <a:avLst/>
          </a:prstGeom>
        </p:spPr>
      </p:pic>
      <p:pic>
        <p:nvPicPr>
          <p:cNvPr id="6" name="Picture 5" descr="Aviary archives-gov nara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87" y="-1"/>
            <a:ext cx="3059113" cy="3124201"/>
          </a:xfrm>
          <a:prstGeom prst="rect">
            <a:avLst/>
          </a:prstGeom>
        </p:spPr>
      </p:pic>
      <p:pic>
        <p:nvPicPr>
          <p:cNvPr id="7" name="Picture 6" descr="Aviary archives-gov archives gov screen sho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62600" y="2783224"/>
            <a:ext cx="3248881" cy="4074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66900" y="1143000"/>
            <a:ext cx="5410200" cy="4114800"/>
            <a:chOff x="920" y="294484"/>
            <a:chExt cx="3591408" cy="2154845"/>
          </a:xfrm>
          <a:solidFill>
            <a:srgbClr val="C00000"/>
          </a:solidFill>
        </p:grpSpPr>
        <p:sp>
          <p:nvSpPr>
            <p:cNvPr id="3" name="Rectangle 2"/>
            <p:cNvSpPr/>
            <p:nvPr/>
          </p:nvSpPr>
          <p:spPr>
            <a:xfrm>
              <a:off x="920" y="294484"/>
              <a:ext cx="3591408" cy="2154845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Rectangle 3"/>
            <p:cNvSpPr/>
            <p:nvPr/>
          </p:nvSpPr>
          <p:spPr>
            <a:xfrm>
              <a:off x="920" y="294484"/>
              <a:ext cx="3591408" cy="215484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800" kern="1200" dirty="0" smtClean="0">
                  <a:latin typeface="Franklin Gothic Medium" pitchFamily="34" charset="0"/>
                </a:rPr>
                <a:t>Honor the TEKS</a:t>
              </a:r>
              <a:endParaRPr lang="en-US" sz="4800" kern="1200" dirty="0"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19 TAC Chapter 113, Texas Essential Knowledge and Skills for Social Studies, Subchapter B, Middle School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35846"/>
            <a:ext cx="807720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(16)  Government. The student understands the American beliefs and principles reflected in the U.S. Constitution …</a:t>
            </a:r>
          </a:p>
          <a:p>
            <a:pPr lvl="1"/>
            <a:endParaRPr lang="en-US" sz="2800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lvl="1"/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(D)  analyze how the U.S. Constitution reflects the principles of:</a:t>
            </a:r>
          </a:p>
          <a:p>
            <a:endParaRPr lang="en-US" sz="2800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1257300" lvl="2" indent="-34290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 limited government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republicanism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checks and balances,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federalism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separation of powers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popular sovereignty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65376" y="1371600"/>
            <a:ext cx="5413248" cy="4114800"/>
            <a:chOff x="0" y="433425"/>
            <a:chExt cx="5413248" cy="4114800"/>
          </a:xfrm>
        </p:grpSpPr>
        <p:sp>
          <p:nvSpPr>
            <p:cNvPr id="4" name="Rectangle 3"/>
            <p:cNvSpPr/>
            <p:nvPr/>
          </p:nvSpPr>
          <p:spPr>
            <a:xfrm>
              <a:off x="0" y="433425"/>
              <a:ext cx="5413248" cy="41148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ectangle 4"/>
            <p:cNvSpPr/>
            <p:nvPr/>
          </p:nvSpPr>
          <p:spPr>
            <a:xfrm>
              <a:off x="0" y="919277"/>
              <a:ext cx="5413248" cy="3247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800" kern="1200" dirty="0" smtClean="0">
                  <a:latin typeface="Franklin Gothic Medium" pitchFamily="34" charset="0"/>
                </a:rPr>
                <a:t>Start where the students are</a:t>
              </a:r>
              <a:endParaRPr lang="en-US" sz="4800" kern="1200" dirty="0"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58375" cy="763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466" y="533400"/>
            <a:ext cx="6933733" cy="58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74520" y="1371600"/>
            <a:ext cx="5407584" cy="4125422"/>
            <a:chOff x="-900856" y="1828492"/>
            <a:chExt cx="5407584" cy="4125422"/>
          </a:xfrm>
        </p:grpSpPr>
        <p:sp>
          <p:nvSpPr>
            <p:cNvPr id="3" name="Rectangle 2"/>
            <p:cNvSpPr/>
            <p:nvPr/>
          </p:nvSpPr>
          <p:spPr>
            <a:xfrm>
              <a:off x="-900856" y="1828492"/>
              <a:ext cx="5394960" cy="41148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Rectangle 3"/>
            <p:cNvSpPr/>
            <p:nvPr/>
          </p:nvSpPr>
          <p:spPr>
            <a:xfrm>
              <a:off x="-870376" y="1828492"/>
              <a:ext cx="5377104" cy="41254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800" kern="1200" dirty="0" smtClean="0">
                  <a:latin typeface="Franklin Gothic Medium" pitchFamily="34" charset="0"/>
                </a:rPr>
                <a:t>Study primary sources</a:t>
              </a:r>
              <a:endParaRPr lang="en-US" sz="4800" kern="1200" dirty="0"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533400"/>
            <a:ext cx="7162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14400"/>
            <a:ext cx="73152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30480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map will look like this: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609600"/>
            <a:ext cx="76200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And prepare students to consider:</a:t>
            </a:r>
          </a:p>
          <a:p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According to the map, which topics received the most attention from the Founders?</a:t>
            </a:r>
          </a:p>
          <a:p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 what ways does the map suggest how Founders weighed the relative importance of various sections and powers in the new government?</a:t>
            </a:r>
          </a:p>
          <a:p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What significance is suggested by the order of topics discussed in the Constitution?</a:t>
            </a:r>
          </a:p>
          <a:p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 what extent does the map match today’s government?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607"/>
          <a:stretch>
            <a:fillRect/>
          </a:stretch>
        </p:blipFill>
        <p:spPr bwMode="auto">
          <a:xfrm>
            <a:off x="381000" y="457200"/>
            <a:ext cx="789317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3436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61722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http:// www.archives.gov/legislative/resources/education/constitution/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6758"/>
          <a:stretch>
            <a:fillRect/>
          </a:stretch>
        </p:blipFill>
        <p:spPr bwMode="auto">
          <a:xfrm>
            <a:off x="1676400" y="914400"/>
            <a:ext cx="567897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3400" y="1524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The Founders’ Social Network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304800"/>
            <a:ext cx="7239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Biographical Resources for Constructing An 18</a:t>
            </a:r>
            <a:r>
              <a:rPr lang="en-US" sz="2800" baseline="30000" dirty="0" smtClean="0">
                <a:solidFill>
                  <a:schemeClr val="bg1"/>
                </a:solidFill>
              </a:rPr>
              <a:t>th</a:t>
            </a:r>
            <a:r>
              <a:rPr lang="en-US" sz="2800" dirty="0" smtClean="0">
                <a:solidFill>
                  <a:schemeClr val="bg1"/>
                </a:solidFill>
              </a:rPr>
              <a:t> Century Social Network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1"/>
                </a:solidFill>
                <a:hlinkClick r:id="rId2"/>
              </a:rPr>
              <a:t>http://usconstitution.net/constframedata.html</a:t>
            </a:r>
            <a:endParaRPr lang="en-US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endParaRPr lang="en-US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1"/>
                </a:solidFill>
                <a:hlinkClick r:id="rId3"/>
              </a:rPr>
              <a:t>http://www.archives.gov/exhibits/charters/charters.html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CFlanaga\Desktop\Aviary archives-gov naracharters p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2590800"/>
            <a:ext cx="4648200" cy="3967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066800" y="1752597"/>
          <a:ext cx="7467600" cy="3810002"/>
        </p:xfrm>
        <a:graphic>
          <a:graphicData uri="http://schemas.openxmlformats.org/drawingml/2006/table">
            <a:tbl>
              <a:tblPr/>
              <a:tblGrid>
                <a:gridCol w="2123446"/>
                <a:gridCol w="1600901"/>
                <a:gridCol w="3743253"/>
              </a:tblGrid>
              <a:tr h="6350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u="sng" dirty="0">
                          <a:latin typeface="Times New Roman"/>
                          <a:ea typeface="Calibri"/>
                          <a:cs typeface="Times New Roman"/>
                        </a:rPr>
                        <a:t>Idea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Times New Roman"/>
                          <a:ea typeface="Calibri"/>
                          <a:cs typeface="Times New Roman"/>
                        </a:rPr>
                        <a:t>Its Point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Times New Roman"/>
                          <a:ea typeface="Calibri"/>
                          <a:cs typeface="Times New Roman"/>
                        </a:rPr>
                        <a:t>Why Likes or Not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Times New Roman"/>
                          <a:ea typeface="Calibri"/>
                          <a:cs typeface="Times New Roman"/>
                        </a:rPr>
                        <a:t>The Great Compromise and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Times New Roman"/>
                          <a:ea typeface="Calibri"/>
                          <a:cs typeface="Times New Roman"/>
                        </a:rPr>
                        <a:t>The Three-Fifths Compromise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50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latin typeface="Times New Roman"/>
                          <a:ea typeface="Calibri"/>
                          <a:cs typeface="Times New Roman"/>
                        </a:rPr>
                        <a:t>The Constitution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670" marR="6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90600" y="1033790"/>
            <a:ext cx="7086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Likes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399" y="152400"/>
            <a:ext cx="754380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ook Antiqua" pitchFamily="18" charset="0"/>
              </a:rPr>
              <a:t>Finding the 6 Big Ideas in the Constitution</a:t>
            </a:r>
          </a:p>
          <a:p>
            <a:endParaRPr lang="en-US" sz="2400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Divide the students into groups with each group assigned a Big Idea. 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Supply each group with a transcript of the Constitution (printed or electronic).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Have the students identify text in the Constitution that refers to their big idea.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Have them place the ideas on a chart.</a:t>
            </a:r>
          </a:p>
          <a:p>
            <a:endParaRPr lang="en-US" dirty="0" smtClean="0">
              <a:latin typeface="Book Antiqua" pitchFamily="18" charset="0"/>
            </a:endParaRPr>
          </a:p>
          <a:p>
            <a:endParaRPr lang="en-US" dirty="0" smtClean="0">
              <a:latin typeface="Book Antiqua" pitchFamily="18" charset="0"/>
            </a:endParaRPr>
          </a:p>
          <a:p>
            <a:endParaRPr lang="en-US" dirty="0" smtClean="0">
              <a:latin typeface="Book Antiqua" pitchFamily="18" charset="0"/>
            </a:endParaRPr>
          </a:p>
          <a:p>
            <a:endParaRPr lang="en-US" dirty="0" smtClean="0">
              <a:latin typeface="Book Antiqua" pitchFamily="18" charset="0"/>
            </a:endParaRPr>
          </a:p>
          <a:p>
            <a:endParaRPr lang="en-US" dirty="0" smtClean="0">
              <a:latin typeface="Book Antiqua" pitchFamily="18" charset="0"/>
            </a:endParaRPr>
          </a:p>
          <a:p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14400" y="3505200"/>
          <a:ext cx="7467601" cy="3200400"/>
        </p:xfrm>
        <a:graphic>
          <a:graphicData uri="http://schemas.openxmlformats.org/drawingml/2006/table">
            <a:tbl>
              <a:tblPr/>
              <a:tblGrid>
                <a:gridCol w="2596578"/>
                <a:gridCol w="2596578"/>
                <a:gridCol w="2274445"/>
              </a:tblGrid>
              <a:tr h="15022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Popular Sovereignty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Limited Government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Republic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981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Separation of Branches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Checks and Balances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Federal and State Separation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 cstate="print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2209800"/>
            <a:ext cx="54102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Analyze historic documents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Determine which of the 6 Big Ideas each matches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800219" cy="67056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Relate the 6 Big Ideas to History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37074" y="1676400"/>
            <a:ext cx="5478126" cy="3505200"/>
            <a:chOff x="3842174" y="1752292"/>
            <a:chExt cx="5478126" cy="4196311"/>
          </a:xfrm>
        </p:grpSpPr>
        <p:sp>
          <p:nvSpPr>
            <p:cNvPr id="3" name="Rectangle 2"/>
            <p:cNvSpPr/>
            <p:nvPr/>
          </p:nvSpPr>
          <p:spPr>
            <a:xfrm>
              <a:off x="3842174" y="1752292"/>
              <a:ext cx="5394960" cy="3922637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Rectangle 3"/>
            <p:cNvSpPr/>
            <p:nvPr/>
          </p:nvSpPr>
          <p:spPr>
            <a:xfrm>
              <a:off x="3910100" y="1823181"/>
              <a:ext cx="5410200" cy="41254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dirty="0" smtClean="0">
                  <a:latin typeface="Franklin Gothic Medium" pitchFamily="34" charset="0"/>
                </a:rPr>
                <a:t>Apply what the students learn to their lives</a:t>
              </a:r>
              <a:endParaRPr lang="en-US" sz="3600" b="1" kern="1200" dirty="0"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609600"/>
            <a:ext cx="86106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Relate the 6 Big Ideas to Civic Life Today</a:t>
            </a:r>
          </a:p>
          <a:p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b="1" dirty="0" smtClean="0">
                <a:solidFill>
                  <a:schemeClr val="bg1"/>
                </a:solidFill>
              </a:rPr>
              <a:t>Becoming Politically Active by Debating the Big Ideas</a:t>
            </a:r>
          </a:p>
          <a:p>
            <a:endParaRPr lang="en-US" b="1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Each debate assigns five participants to each side of an issue.  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Each speaks for no more than two minutes.  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Teams alternate speakers.</a:t>
            </a:r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85800" y="3352800"/>
          <a:ext cx="7467600" cy="3200400"/>
        </p:xfrm>
        <a:graphic>
          <a:graphicData uri="http://schemas.openxmlformats.org/drawingml/2006/table">
            <a:tbl>
              <a:tblPr/>
              <a:tblGrid>
                <a:gridCol w="3733800"/>
                <a:gridCol w="3733800"/>
              </a:tblGrid>
              <a:tr h="6400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Opening  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Opening B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First Argument 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First Argument B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Second Argument 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Second Argument B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Third Argument 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Third Argument B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Closing 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Closing B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524000"/>
            <a:ext cx="7391400" cy="350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62000" y="457200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Debate Topic Example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Teaching History with the Records of Congress - </a:t>
            </a:r>
            <a:r>
              <a:rPr lang="en-US" sz="2400" dirty="0" smtClean="0"/>
              <a:t>http://www.archives.gov/legislative/resources/education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Resources from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National Archives &amp;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Center for Legislative Archives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our lesson plan list online.png"/>
          <p:cNvPicPr>
            <a:picLocks noChangeAspect="1"/>
          </p:cNvPicPr>
          <p:nvPr/>
        </p:nvPicPr>
        <p:blipFill>
          <a:blip r:embed="rId2" cstate="print"/>
          <a:srcRect t="6780"/>
          <a:stretch>
            <a:fillRect/>
          </a:stretch>
        </p:blipFill>
        <p:spPr>
          <a:xfrm>
            <a:off x="1752600" y="1219200"/>
            <a:ext cx="7038975" cy="5238750"/>
          </a:xfrm>
          <a:prstGeom prst="rect">
            <a:avLst/>
          </a:prstGeom>
        </p:spPr>
      </p:pic>
      <p:pic>
        <p:nvPicPr>
          <p:cNvPr id="5" name="Picture 4" descr="cla 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-1424852" y="3604348"/>
            <a:ext cx="5562602" cy="639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sit-us-main-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1" y="4114800"/>
            <a:ext cx="3100586" cy="1905000"/>
          </a:xfrm>
          <a:prstGeom prst="rect">
            <a:avLst/>
          </a:prstGeom>
        </p:spPr>
      </p:pic>
      <p:pic>
        <p:nvPicPr>
          <p:cNvPr id="5" name="Picture 4" descr="Image - Exterior Capitol Buil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3994673"/>
            <a:ext cx="3099816" cy="2329927"/>
          </a:xfrm>
          <a:prstGeom prst="rect">
            <a:avLst/>
          </a:prstGeom>
        </p:spPr>
      </p:pic>
      <p:pic>
        <p:nvPicPr>
          <p:cNvPr id="3" name="Picture 2" descr="constitution-cro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0400" y="3844917"/>
            <a:ext cx="3099816" cy="247968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8600" y="152400"/>
            <a:ext cx="86106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Active citizens are engaged in civic action informed by the Constitution</a:t>
            </a:r>
          </a:p>
          <a:p>
            <a:pPr algn="ctr"/>
            <a:endParaRPr lang="en-US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Help your students make the most of their civic lives</a:t>
            </a:r>
          </a:p>
          <a:p>
            <a:pPr algn="ctr"/>
            <a:endParaRPr lang="en-US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By immersing them in the Constitution’s 6 Big Ideas</a:t>
            </a:r>
          </a:p>
          <a:p>
            <a:pPr algn="ctr"/>
            <a:endParaRPr lang="en-US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The National Archives</a:t>
            </a:r>
          </a:p>
          <a:p>
            <a:pPr algn="ctr"/>
            <a:endParaRPr lang="en-US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And the Center for Legislative Archives</a:t>
            </a:r>
          </a:p>
          <a:p>
            <a:pPr algn="ctr"/>
            <a:endParaRPr lang="en-US" sz="24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6248400"/>
            <a:ext cx="8610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Are your partners in this mission.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ngress Activity Poster reduced to small.jpg"/>
          <p:cNvPicPr>
            <a:picLocks noChangeAspect="1"/>
          </p:cNvPicPr>
          <p:nvPr/>
        </p:nvPicPr>
        <p:blipFill>
          <a:blip r:embed="rId2" cstate="print"/>
          <a:srcRect b="264"/>
          <a:stretch>
            <a:fillRect/>
          </a:stretch>
        </p:blipFill>
        <p:spPr>
          <a:xfrm>
            <a:off x="0" y="-1"/>
            <a:ext cx="5319977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0" y="838200"/>
            <a:ext cx="2971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We teach about: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What Congress Does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And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Why it Matters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-group-studying-docs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33399" y="1828800"/>
            <a:ext cx="8033133" cy="3200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381000"/>
            <a:ext cx="777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Archives and history classes share a common mission: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40127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engaging students in history.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ey 2006 05.JPG"/>
          <p:cNvPicPr>
            <a:picLocks noChangeAspect="1"/>
          </p:cNvPicPr>
          <p:nvPr/>
        </p:nvPicPr>
        <p:blipFill>
          <a:blip r:embed="rId2" cstate="screen"/>
          <a:srcRect l="15619" t="7876"/>
          <a:stretch>
            <a:fillRect/>
          </a:stretch>
        </p:blipFill>
        <p:spPr>
          <a:xfrm>
            <a:off x="3733800" y="838200"/>
            <a:ext cx="5304425" cy="4343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990600"/>
            <a:ext cx="3733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When we engage students in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active learning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with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original records,</a:t>
            </a:r>
          </a:p>
          <a:p>
            <a:pPr algn="ctr"/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we trigger powerful discoveries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ashington_inaugural_p1.jpg"/>
          <p:cNvPicPr>
            <a:picLocks noChangeAspect="1"/>
          </p:cNvPicPr>
          <p:nvPr/>
        </p:nvPicPr>
        <p:blipFill>
          <a:blip r:embed="rId2" cstate="screen"/>
          <a:srcRect l="16000" t="6667" b="58889"/>
          <a:stretch>
            <a:fillRect/>
          </a:stretch>
        </p:blipFill>
        <p:spPr>
          <a:xfrm>
            <a:off x="1494196" y="1219201"/>
            <a:ext cx="6354403" cy="41690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8382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6427" y="533400"/>
            <a:ext cx="81885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that help them better understand today</a:t>
            </a: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36427" y="5410200"/>
            <a:ext cx="7115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and inspire civic engagement tomorrow.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Jefferson_Message_1-16-1804_SEN 8A-B1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55626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38800" y="457200"/>
            <a:ext cx="35052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When we invite students to analyze Jefferson’s decision to acquire the Louisiana territory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48_USmap_cropped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1171575"/>
            <a:ext cx="9144000" cy="56864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Or challenge them to formulate a congressional compromise to save the Union in 1850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717</Words>
  <Application>Microsoft Macintosh PowerPoint</Application>
  <PresentationFormat>On-screen Show (4:3)</PresentationFormat>
  <Paragraphs>146</Paragraphs>
  <Slides>39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</vt:vector>
  </TitlesOfParts>
  <Company>NARA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CFlanaga</dc:creator>
  <cp:lastModifiedBy>Tina Cannon Ayers</cp:lastModifiedBy>
  <cp:revision>78</cp:revision>
  <dcterms:created xsi:type="dcterms:W3CDTF">2012-06-18T16:30:51Z</dcterms:created>
  <dcterms:modified xsi:type="dcterms:W3CDTF">2012-06-18T16:31:19Z</dcterms:modified>
</cp:coreProperties>
</file>