
<file path=[Content_Types].xml><?xml version="1.0" encoding="utf-8"?>
<Types xmlns="http://schemas.openxmlformats.org/package/2006/content-types">
  <Override PartName="/ppt/slides/slide45.xml" ContentType="application/vnd.openxmlformats-officedocument.presentationml.slide+xml"/>
  <Override PartName="/ppt/slides/slide18.xml" ContentType="application/vnd.openxmlformats-officedocument.presentationml.slide+xml"/>
  <Override PartName="/ppt/diagrams/drawing2.xml" ContentType="application/vnd.ms-office.drawingml.diagramDrawing+xml"/>
  <Override PartName="/ppt/slides/slide9.xml" ContentType="application/vnd.openxmlformats-officedocument.presentationml.slide+xml"/>
  <Override PartName="/ppt/diagrams/data2.xml" ContentType="application/vnd.openxmlformats-officedocument.drawingml.diagramData+xml"/>
  <Override PartName="/ppt/slides/slide41.xml" ContentType="application/vnd.openxmlformats-officedocument.presentationml.slide+xml"/>
  <Default Extension="emf" ContentType="image/x-emf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Override PartName="/ppt/diagrams/colors1.xml" ContentType="application/vnd.openxmlformats-officedocument.drawingml.diagramColors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ppt/slides/slide46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42.xml" ContentType="application/vnd.openxmlformats-officedocument.presentationml.slide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ppt/diagrams/colors2.xml" ContentType="application/vnd.openxmlformats-officedocument.drawingml.diagramColors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diagrams/layout1.xml" ContentType="application/vnd.openxmlformats-officedocument.drawingml.diagram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diagrams/quickStyle1.xml" ContentType="application/vnd.openxmlformats-officedocument.drawingml.diagramStyle+xml"/>
  <Override PartName="/ppt/slides/slide47.xml" ContentType="application/vnd.openxmlformats-officedocument.presentationml.slide+xml"/>
  <Override PartName="/ppt/slides/slide43.xml" ContentType="application/vnd.openxmlformats-officedocument.presentationml.slide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diagrams/layout2.xml" ContentType="application/vnd.openxmlformats-officedocument.drawingml.diagramLayout+xml"/>
  <Override PartName="/ppt/slideLayouts/slideLayout3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48.xml" ContentType="application/vnd.openxmlformats-officedocument.presentationml.slide+xml"/>
  <Override PartName="/ppt/slides/slide20.xml" ContentType="application/vnd.openxmlformats-officedocument.presentationml.slide+xml"/>
  <Override PartName="/ppt/slides/slide44.xml" ContentType="application/vnd.openxmlformats-officedocument.presentationml.slide+xml"/>
  <Override PartName="/ppt/slides/slide17.xml" ContentType="application/vnd.openxmlformats-officedocument.presentationml.slide+xml"/>
  <Override PartName="/ppt/diagrams/drawing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9.xml" ContentType="application/vnd.openxmlformats-officedocument.presentationml.slide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57" r:id="rId2"/>
    <p:sldId id="315" r:id="rId3"/>
    <p:sldId id="316" r:id="rId4"/>
    <p:sldId id="317" r:id="rId5"/>
    <p:sldId id="318" r:id="rId6"/>
    <p:sldId id="319" r:id="rId7"/>
    <p:sldId id="320" r:id="rId8"/>
    <p:sldId id="321" r:id="rId9"/>
    <p:sldId id="322" r:id="rId10"/>
    <p:sldId id="323" r:id="rId11"/>
    <p:sldId id="311" r:id="rId12"/>
    <p:sldId id="324" r:id="rId13"/>
    <p:sldId id="273" r:id="rId14"/>
    <p:sldId id="274" r:id="rId15"/>
    <p:sldId id="305" r:id="rId16"/>
    <p:sldId id="309" r:id="rId17"/>
    <p:sldId id="307" r:id="rId18"/>
    <p:sldId id="306" r:id="rId19"/>
    <p:sldId id="264" r:id="rId20"/>
    <p:sldId id="265" r:id="rId21"/>
    <p:sldId id="266" r:id="rId22"/>
    <p:sldId id="267" r:id="rId23"/>
    <p:sldId id="269" r:id="rId24"/>
    <p:sldId id="302" r:id="rId25"/>
    <p:sldId id="303" r:id="rId26"/>
    <p:sldId id="314" r:id="rId27"/>
    <p:sldId id="304" r:id="rId28"/>
    <p:sldId id="271" r:id="rId29"/>
    <p:sldId id="276" r:id="rId30"/>
    <p:sldId id="277" r:id="rId31"/>
    <p:sldId id="278" r:id="rId32"/>
    <p:sldId id="279" r:id="rId33"/>
    <p:sldId id="280" r:id="rId34"/>
    <p:sldId id="281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135" d="100"/>
          <a:sy n="135" d="100"/>
        </p:scale>
        <p:origin x="-9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printerSettings" Target="printerSettings/printerSettings1.bin"/><Relationship Id="rId52" Type="http://schemas.openxmlformats.org/officeDocument/2006/relationships/presProps" Target="presProps.xml"/><Relationship Id="rId53" Type="http://schemas.openxmlformats.org/officeDocument/2006/relationships/viewProps" Target="viewProps.xml"/><Relationship Id="rId54" Type="http://schemas.openxmlformats.org/officeDocument/2006/relationships/theme" Target="theme/theme1.xml"/><Relationship Id="rId55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580BD9-B00F-4718-8F19-9A4ACC094BA1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D8B8356-1B42-489B-B7C8-0E49C8F56A1B}">
      <dgm:prSet phldrT="[Text]"/>
      <dgm:spPr>
        <a:solidFill>
          <a:srgbClr val="C00000"/>
        </a:solidFill>
      </dgm:spPr>
      <dgm:t>
        <a:bodyPr/>
        <a:lstStyle/>
        <a:p>
          <a:r>
            <a:rPr lang="en-US" dirty="0" smtClean="0">
              <a:latin typeface="Franklin Gothic Medium" pitchFamily="34" charset="0"/>
            </a:rPr>
            <a:t>Honor the </a:t>
          </a:r>
          <a:r>
            <a:rPr lang="en-US" dirty="0" err="1" smtClean="0">
              <a:latin typeface="Franklin Gothic Medium" pitchFamily="34" charset="0"/>
            </a:rPr>
            <a:t>Teks</a:t>
          </a:r>
          <a:endParaRPr lang="en-US" dirty="0">
            <a:latin typeface="Franklin Gothic Medium" pitchFamily="34" charset="0"/>
          </a:endParaRPr>
        </a:p>
      </dgm:t>
    </dgm:pt>
    <dgm:pt modelId="{143D382F-243B-4CB9-A376-00C4E787B81D}" type="parTrans" cxnId="{A6C8AE35-C1C7-422A-BA96-1AB507FD7B1A}">
      <dgm:prSet/>
      <dgm:spPr/>
      <dgm:t>
        <a:bodyPr/>
        <a:lstStyle/>
        <a:p>
          <a:endParaRPr lang="en-US"/>
        </a:p>
      </dgm:t>
    </dgm:pt>
    <dgm:pt modelId="{E832CA80-0D6E-4792-8D08-5E94D6B91DC4}" type="sibTrans" cxnId="{A6C8AE35-C1C7-422A-BA96-1AB507FD7B1A}">
      <dgm:prSet/>
      <dgm:spPr/>
      <dgm:t>
        <a:bodyPr/>
        <a:lstStyle/>
        <a:p>
          <a:endParaRPr lang="en-US"/>
        </a:p>
      </dgm:t>
    </dgm:pt>
    <dgm:pt modelId="{6F781325-D2C9-4A4E-B827-3824224B08BC}">
      <dgm:prSet phldrT="[Text]"/>
      <dgm:spPr>
        <a:solidFill>
          <a:srgbClr val="92D050"/>
        </a:solidFill>
      </dgm:spPr>
      <dgm:t>
        <a:bodyPr/>
        <a:lstStyle/>
        <a:p>
          <a:r>
            <a:rPr lang="en-US" dirty="0" smtClean="0">
              <a:latin typeface="Franklin Gothic Medium" pitchFamily="34" charset="0"/>
            </a:rPr>
            <a:t>Start where the students are</a:t>
          </a:r>
          <a:endParaRPr lang="en-US" dirty="0">
            <a:latin typeface="Franklin Gothic Medium" pitchFamily="34" charset="0"/>
          </a:endParaRPr>
        </a:p>
      </dgm:t>
    </dgm:pt>
    <dgm:pt modelId="{A65A36B9-14AB-4D70-A811-65FE13D57A4F}" type="parTrans" cxnId="{90DF39DA-E29A-478C-9ECC-B52D347F807B}">
      <dgm:prSet/>
      <dgm:spPr/>
      <dgm:t>
        <a:bodyPr/>
        <a:lstStyle/>
        <a:p>
          <a:endParaRPr lang="en-US"/>
        </a:p>
      </dgm:t>
    </dgm:pt>
    <dgm:pt modelId="{D962B28B-8C76-48BD-988C-691A183819A0}" type="sibTrans" cxnId="{90DF39DA-E29A-478C-9ECC-B52D347F807B}">
      <dgm:prSet/>
      <dgm:spPr/>
      <dgm:t>
        <a:bodyPr/>
        <a:lstStyle/>
        <a:p>
          <a:endParaRPr lang="en-US"/>
        </a:p>
      </dgm:t>
    </dgm:pt>
    <dgm:pt modelId="{AEC7A28F-C68C-4EF1-BF1A-7C370AD459BA}">
      <dgm:prSet phldrT="[Text]"/>
      <dgm:spPr>
        <a:solidFill>
          <a:srgbClr val="FFC000"/>
        </a:solidFill>
      </dgm:spPr>
      <dgm:t>
        <a:bodyPr/>
        <a:lstStyle/>
        <a:p>
          <a:r>
            <a:rPr lang="en-US" dirty="0" smtClean="0">
              <a:latin typeface="Franklin Gothic Medium" pitchFamily="34" charset="0"/>
            </a:rPr>
            <a:t>Study primary sources</a:t>
          </a:r>
          <a:endParaRPr lang="en-US" dirty="0">
            <a:latin typeface="Franklin Gothic Medium" pitchFamily="34" charset="0"/>
          </a:endParaRPr>
        </a:p>
      </dgm:t>
    </dgm:pt>
    <dgm:pt modelId="{C56AF0F7-5744-4A88-8463-F5C8DA2703F6}" type="parTrans" cxnId="{61DA4DF7-0731-43FF-9C0E-FBBA4B2C71F0}">
      <dgm:prSet/>
      <dgm:spPr/>
      <dgm:t>
        <a:bodyPr/>
        <a:lstStyle/>
        <a:p>
          <a:endParaRPr lang="en-US"/>
        </a:p>
      </dgm:t>
    </dgm:pt>
    <dgm:pt modelId="{62D1B7B9-2024-4239-BDDB-3AE81779A465}" type="sibTrans" cxnId="{61DA4DF7-0731-43FF-9C0E-FBBA4B2C71F0}">
      <dgm:prSet/>
      <dgm:spPr/>
      <dgm:t>
        <a:bodyPr/>
        <a:lstStyle/>
        <a:p>
          <a:endParaRPr lang="en-US"/>
        </a:p>
      </dgm:t>
    </dgm:pt>
    <dgm:pt modelId="{FD18B536-AB70-49C9-BEB1-9B0CCF577052}">
      <dgm:prSet phldrT="[Text]"/>
      <dgm:spPr/>
      <dgm:t>
        <a:bodyPr/>
        <a:lstStyle/>
        <a:p>
          <a:r>
            <a:rPr lang="en-US" dirty="0" smtClean="0">
              <a:latin typeface="Franklin Gothic Medium" pitchFamily="34" charset="0"/>
            </a:rPr>
            <a:t>Apply what the students learn to their lives</a:t>
          </a:r>
          <a:endParaRPr lang="en-US" dirty="0">
            <a:latin typeface="Franklin Gothic Medium" pitchFamily="34" charset="0"/>
          </a:endParaRPr>
        </a:p>
      </dgm:t>
    </dgm:pt>
    <dgm:pt modelId="{30DC1A35-C852-4118-ABE5-CA04B5CF0A3B}" type="parTrans" cxnId="{1779D662-2CBB-49DD-9246-68FA1E289BF3}">
      <dgm:prSet/>
      <dgm:spPr/>
      <dgm:t>
        <a:bodyPr/>
        <a:lstStyle/>
        <a:p>
          <a:endParaRPr lang="en-US"/>
        </a:p>
      </dgm:t>
    </dgm:pt>
    <dgm:pt modelId="{46408CAA-0A79-4C01-9044-157EA4DBF060}" type="sibTrans" cxnId="{1779D662-2CBB-49DD-9246-68FA1E289BF3}">
      <dgm:prSet/>
      <dgm:spPr/>
      <dgm:t>
        <a:bodyPr/>
        <a:lstStyle/>
        <a:p>
          <a:endParaRPr lang="en-US"/>
        </a:p>
      </dgm:t>
    </dgm:pt>
    <dgm:pt modelId="{786DDC28-319B-4630-A31D-1F5F82531295}" type="pres">
      <dgm:prSet presAssocID="{F7580BD9-B00F-4718-8F19-9A4ACC094BA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7467F83-71B0-42E2-9440-86B120284C44}" type="pres">
      <dgm:prSet presAssocID="{AD8B8356-1B42-489B-B7C8-0E49C8F56A1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BD3F52-300E-438E-94AD-EBA23315C74C}" type="pres">
      <dgm:prSet presAssocID="{E832CA80-0D6E-4792-8D08-5E94D6B91DC4}" presName="sibTrans" presStyleCnt="0"/>
      <dgm:spPr/>
    </dgm:pt>
    <dgm:pt modelId="{2B0657C7-3F4E-4FC6-B4D1-6656868C4FA0}" type="pres">
      <dgm:prSet presAssocID="{6F781325-D2C9-4A4E-B827-3824224B08B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79C644-FD82-4A35-83C6-4C8E275BB06C}" type="pres">
      <dgm:prSet presAssocID="{D962B28B-8C76-48BD-988C-691A183819A0}" presName="sibTrans" presStyleCnt="0"/>
      <dgm:spPr/>
    </dgm:pt>
    <dgm:pt modelId="{31E64A4B-8315-4C36-B820-5DE4DDCE4B8B}" type="pres">
      <dgm:prSet presAssocID="{AEC7A28F-C68C-4EF1-BF1A-7C370AD459B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CAD285-4E8A-4586-99E9-5DBFF06ACE74}" type="pres">
      <dgm:prSet presAssocID="{62D1B7B9-2024-4239-BDDB-3AE81779A465}" presName="sibTrans" presStyleCnt="0"/>
      <dgm:spPr/>
    </dgm:pt>
    <dgm:pt modelId="{D3778AD9-DF91-4BB1-94DA-7F17FF090245}" type="pres">
      <dgm:prSet presAssocID="{FD18B536-AB70-49C9-BEB1-9B0CCF57705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88D4486-99F8-4588-9588-562E390EC805}" type="presOf" srcId="{AEC7A28F-C68C-4EF1-BF1A-7C370AD459BA}" destId="{31E64A4B-8315-4C36-B820-5DE4DDCE4B8B}" srcOrd="0" destOrd="0" presId="urn:microsoft.com/office/officeart/2005/8/layout/default#1"/>
    <dgm:cxn modelId="{C6F8107E-2430-4D8B-B29D-CCE04802B166}" type="presOf" srcId="{6F781325-D2C9-4A4E-B827-3824224B08BC}" destId="{2B0657C7-3F4E-4FC6-B4D1-6656868C4FA0}" srcOrd="0" destOrd="0" presId="urn:microsoft.com/office/officeart/2005/8/layout/default#1"/>
    <dgm:cxn modelId="{2B4DDE24-CD68-42D4-B6F5-0B8B4660B733}" type="presOf" srcId="{FD18B536-AB70-49C9-BEB1-9B0CCF577052}" destId="{D3778AD9-DF91-4BB1-94DA-7F17FF090245}" srcOrd="0" destOrd="0" presId="urn:microsoft.com/office/officeart/2005/8/layout/default#1"/>
    <dgm:cxn modelId="{A6C8AE35-C1C7-422A-BA96-1AB507FD7B1A}" srcId="{F7580BD9-B00F-4718-8F19-9A4ACC094BA1}" destId="{AD8B8356-1B42-489B-B7C8-0E49C8F56A1B}" srcOrd="0" destOrd="0" parTransId="{143D382F-243B-4CB9-A376-00C4E787B81D}" sibTransId="{E832CA80-0D6E-4792-8D08-5E94D6B91DC4}"/>
    <dgm:cxn modelId="{7A4B6818-4616-466E-B410-79E7A4DF74D0}" type="presOf" srcId="{AD8B8356-1B42-489B-B7C8-0E49C8F56A1B}" destId="{F7467F83-71B0-42E2-9440-86B120284C44}" srcOrd="0" destOrd="0" presId="urn:microsoft.com/office/officeart/2005/8/layout/default#1"/>
    <dgm:cxn modelId="{90DF39DA-E29A-478C-9ECC-B52D347F807B}" srcId="{F7580BD9-B00F-4718-8F19-9A4ACC094BA1}" destId="{6F781325-D2C9-4A4E-B827-3824224B08BC}" srcOrd="1" destOrd="0" parTransId="{A65A36B9-14AB-4D70-A811-65FE13D57A4F}" sibTransId="{D962B28B-8C76-48BD-988C-691A183819A0}"/>
    <dgm:cxn modelId="{6E5B2B5D-C91E-422F-AF04-253F444EA398}" type="presOf" srcId="{F7580BD9-B00F-4718-8F19-9A4ACC094BA1}" destId="{786DDC28-319B-4630-A31D-1F5F82531295}" srcOrd="0" destOrd="0" presId="urn:microsoft.com/office/officeart/2005/8/layout/default#1"/>
    <dgm:cxn modelId="{1779D662-2CBB-49DD-9246-68FA1E289BF3}" srcId="{F7580BD9-B00F-4718-8F19-9A4ACC094BA1}" destId="{FD18B536-AB70-49C9-BEB1-9B0CCF577052}" srcOrd="3" destOrd="0" parTransId="{30DC1A35-C852-4118-ABE5-CA04B5CF0A3B}" sibTransId="{46408CAA-0A79-4C01-9044-157EA4DBF060}"/>
    <dgm:cxn modelId="{61DA4DF7-0731-43FF-9C0E-FBBA4B2C71F0}" srcId="{F7580BD9-B00F-4718-8F19-9A4ACC094BA1}" destId="{AEC7A28F-C68C-4EF1-BF1A-7C370AD459BA}" srcOrd="2" destOrd="0" parTransId="{C56AF0F7-5744-4A88-8463-F5C8DA2703F6}" sibTransId="{62D1B7B9-2024-4239-BDDB-3AE81779A465}"/>
    <dgm:cxn modelId="{D1925944-B9D8-41A6-89E1-B884C613208A}" type="presParOf" srcId="{786DDC28-319B-4630-A31D-1F5F82531295}" destId="{F7467F83-71B0-42E2-9440-86B120284C44}" srcOrd="0" destOrd="0" presId="urn:microsoft.com/office/officeart/2005/8/layout/default#1"/>
    <dgm:cxn modelId="{89D35A84-F445-43AB-9576-40117472F119}" type="presParOf" srcId="{786DDC28-319B-4630-A31D-1F5F82531295}" destId="{67BD3F52-300E-438E-94AD-EBA23315C74C}" srcOrd="1" destOrd="0" presId="urn:microsoft.com/office/officeart/2005/8/layout/default#1"/>
    <dgm:cxn modelId="{6E10B446-93C4-4FAF-8C80-489DBED092A8}" type="presParOf" srcId="{786DDC28-319B-4630-A31D-1F5F82531295}" destId="{2B0657C7-3F4E-4FC6-B4D1-6656868C4FA0}" srcOrd="2" destOrd="0" presId="urn:microsoft.com/office/officeart/2005/8/layout/default#1"/>
    <dgm:cxn modelId="{CA64A2A3-EF34-4984-8592-4A7DD62BBA72}" type="presParOf" srcId="{786DDC28-319B-4630-A31D-1F5F82531295}" destId="{BD79C644-FD82-4A35-83C6-4C8E275BB06C}" srcOrd="3" destOrd="0" presId="urn:microsoft.com/office/officeart/2005/8/layout/default#1"/>
    <dgm:cxn modelId="{A4499A83-A219-40D8-AA03-F099E59EE92E}" type="presParOf" srcId="{786DDC28-319B-4630-A31D-1F5F82531295}" destId="{31E64A4B-8315-4C36-B820-5DE4DDCE4B8B}" srcOrd="4" destOrd="0" presId="urn:microsoft.com/office/officeart/2005/8/layout/default#1"/>
    <dgm:cxn modelId="{0B84D85C-3C5C-4FB2-A53B-15095D58C057}" type="presParOf" srcId="{786DDC28-319B-4630-A31D-1F5F82531295}" destId="{49CAD285-4E8A-4586-99E9-5DBFF06ACE74}" srcOrd="5" destOrd="0" presId="urn:microsoft.com/office/officeart/2005/8/layout/default#1"/>
    <dgm:cxn modelId="{9675D9CD-E6B0-4B4B-994D-B58654B2408A}" type="presParOf" srcId="{786DDC28-319B-4630-A31D-1F5F82531295}" destId="{D3778AD9-DF91-4BB1-94DA-7F17FF090245}" srcOrd="6" destOrd="0" presId="urn:microsoft.com/office/officeart/2005/8/layout/default#1"/>
  </dgm:cxnLst>
  <dgm:bg>
    <a:effectLst>
      <a:outerShdw blurRad="50800" dist="38100" dir="16200000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4CB976-B846-4A39-B92D-29CDB600E680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9F73AB5B-7ADC-4EAE-BA7E-E878D537B3E5}">
      <dgm:prSet phldrT="[Text]" custT="1"/>
      <dgm:spPr>
        <a:solidFill>
          <a:srgbClr val="FF0000">
            <a:alpha val="50000"/>
          </a:srgbClr>
        </a:solidFill>
        <a:scene3d>
          <a:camera prst="orthographicFront">
            <a:rot lat="0" lon="21299999" rev="0"/>
          </a:camera>
          <a:lightRig rig="threePt" dir="t"/>
        </a:scene3d>
        <a:sp3d/>
      </dgm:spPr>
      <dgm:t>
        <a:bodyPr anchor="t" anchorCtr="1">
          <a:flatTx/>
        </a:bodyPr>
        <a:lstStyle/>
        <a:p>
          <a:r>
            <a:rPr lang="en-US" sz="2400" dirty="0" smtClean="0">
              <a:solidFill>
                <a:schemeClr val="bg1"/>
              </a:solidFill>
            </a:rPr>
            <a:t>Student Rights</a:t>
          </a:r>
          <a:endParaRPr lang="en-US" sz="2400" dirty="0">
            <a:solidFill>
              <a:schemeClr val="bg1"/>
            </a:solidFill>
          </a:endParaRPr>
        </a:p>
      </dgm:t>
    </dgm:pt>
    <dgm:pt modelId="{03CFE360-07E2-4BE0-B657-0A3759672C2A}" type="parTrans" cxnId="{838C85C1-1EA0-4508-ADE0-C8EA07DDF51C}">
      <dgm:prSet/>
      <dgm:spPr/>
      <dgm:t>
        <a:bodyPr/>
        <a:lstStyle/>
        <a:p>
          <a:endParaRPr lang="en-US"/>
        </a:p>
      </dgm:t>
    </dgm:pt>
    <dgm:pt modelId="{9E7BD991-8066-4434-BD10-2A54830E51AA}" type="sibTrans" cxnId="{838C85C1-1EA0-4508-ADE0-C8EA07DDF51C}">
      <dgm:prSet/>
      <dgm:spPr/>
      <dgm:t>
        <a:bodyPr/>
        <a:lstStyle/>
        <a:p>
          <a:endParaRPr lang="en-US"/>
        </a:p>
      </dgm:t>
    </dgm:pt>
    <dgm:pt modelId="{362F8C18-D5A4-4754-9E54-29431BAD876E}">
      <dgm:prSet phldrT="[Text]" custT="1"/>
      <dgm:spPr/>
      <dgm:t>
        <a:bodyPr anchor="t" anchorCtr="1"/>
        <a:lstStyle/>
        <a:p>
          <a:r>
            <a:rPr lang="en-US" sz="2400" dirty="0" smtClean="0">
              <a:solidFill>
                <a:schemeClr val="bg1"/>
              </a:solidFill>
            </a:rPr>
            <a:t>Teacher Rights</a:t>
          </a:r>
          <a:endParaRPr lang="en-US" sz="2400" dirty="0">
            <a:solidFill>
              <a:schemeClr val="bg1"/>
            </a:solidFill>
          </a:endParaRPr>
        </a:p>
      </dgm:t>
    </dgm:pt>
    <dgm:pt modelId="{583CC33C-618C-41A8-8C15-9888DE0F216E}" type="parTrans" cxnId="{68A91D41-786D-4B50-BCAD-C2E613494001}">
      <dgm:prSet/>
      <dgm:spPr/>
      <dgm:t>
        <a:bodyPr/>
        <a:lstStyle/>
        <a:p>
          <a:endParaRPr lang="en-US"/>
        </a:p>
      </dgm:t>
    </dgm:pt>
    <dgm:pt modelId="{1212EF97-407C-4E04-8991-FF0C44413782}" type="sibTrans" cxnId="{68A91D41-786D-4B50-BCAD-C2E613494001}">
      <dgm:prSet/>
      <dgm:spPr/>
      <dgm:t>
        <a:bodyPr/>
        <a:lstStyle/>
        <a:p>
          <a:endParaRPr lang="en-US"/>
        </a:p>
      </dgm:t>
    </dgm:pt>
    <dgm:pt modelId="{7A4C0B1B-6134-4EBA-A3DC-66BDF0B416AC}" type="pres">
      <dgm:prSet presAssocID="{E64CB976-B846-4A39-B92D-29CDB600E680}" presName="compositeShape" presStyleCnt="0">
        <dgm:presLayoutVars>
          <dgm:chMax val="7"/>
          <dgm:dir/>
          <dgm:resizeHandles val="exact"/>
        </dgm:presLayoutVars>
      </dgm:prSet>
      <dgm:spPr/>
    </dgm:pt>
    <dgm:pt modelId="{68EB93EE-5CD1-4EA1-807D-283D48B15DEF}" type="pres">
      <dgm:prSet presAssocID="{9F73AB5B-7ADC-4EAE-BA7E-E878D537B3E5}" presName="circ1" presStyleLbl="vennNode1" presStyleIdx="0" presStyleCnt="2" custLinFactNeighborX="1245" custLinFactNeighborY="539"/>
      <dgm:spPr/>
      <dgm:t>
        <a:bodyPr/>
        <a:lstStyle/>
        <a:p>
          <a:endParaRPr lang="en-US"/>
        </a:p>
      </dgm:t>
    </dgm:pt>
    <dgm:pt modelId="{0951E5D8-D675-4A79-91EB-8FEDE297E58B}" type="pres">
      <dgm:prSet presAssocID="{9F73AB5B-7ADC-4EAE-BA7E-E878D537B3E5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DD5234-260D-49D7-9D07-99895FB382EC}" type="pres">
      <dgm:prSet presAssocID="{362F8C18-D5A4-4754-9E54-29431BAD876E}" presName="circ2" presStyleLbl="vennNode1" presStyleIdx="1" presStyleCnt="2"/>
      <dgm:spPr/>
      <dgm:t>
        <a:bodyPr/>
        <a:lstStyle/>
        <a:p>
          <a:endParaRPr lang="en-US"/>
        </a:p>
      </dgm:t>
    </dgm:pt>
    <dgm:pt modelId="{AC7EB9AE-587E-4946-AFE7-C32162474ABB}" type="pres">
      <dgm:prSet presAssocID="{362F8C18-D5A4-4754-9E54-29431BAD876E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61DE6B5-E593-47EE-8389-5EBE7FDCAEA8}" type="presOf" srcId="{9F73AB5B-7ADC-4EAE-BA7E-E878D537B3E5}" destId="{0951E5D8-D675-4A79-91EB-8FEDE297E58B}" srcOrd="1" destOrd="0" presId="urn:microsoft.com/office/officeart/2005/8/layout/venn1"/>
    <dgm:cxn modelId="{FD0B6C3F-AF6E-473D-B618-3C8E22E43D5E}" type="presOf" srcId="{362F8C18-D5A4-4754-9E54-29431BAD876E}" destId="{AC7EB9AE-587E-4946-AFE7-C32162474ABB}" srcOrd="1" destOrd="0" presId="urn:microsoft.com/office/officeart/2005/8/layout/venn1"/>
    <dgm:cxn modelId="{838C85C1-1EA0-4508-ADE0-C8EA07DDF51C}" srcId="{E64CB976-B846-4A39-B92D-29CDB600E680}" destId="{9F73AB5B-7ADC-4EAE-BA7E-E878D537B3E5}" srcOrd="0" destOrd="0" parTransId="{03CFE360-07E2-4BE0-B657-0A3759672C2A}" sibTransId="{9E7BD991-8066-4434-BD10-2A54830E51AA}"/>
    <dgm:cxn modelId="{F3A87C22-6360-4A6F-864C-5F8B1EE88510}" type="presOf" srcId="{9F73AB5B-7ADC-4EAE-BA7E-E878D537B3E5}" destId="{68EB93EE-5CD1-4EA1-807D-283D48B15DEF}" srcOrd="0" destOrd="0" presId="urn:microsoft.com/office/officeart/2005/8/layout/venn1"/>
    <dgm:cxn modelId="{ACFD0829-BB0B-452C-821A-0844A6A1CABF}" type="presOf" srcId="{362F8C18-D5A4-4754-9E54-29431BAD876E}" destId="{89DD5234-260D-49D7-9D07-99895FB382EC}" srcOrd="0" destOrd="0" presId="urn:microsoft.com/office/officeart/2005/8/layout/venn1"/>
    <dgm:cxn modelId="{68A91D41-786D-4B50-BCAD-C2E613494001}" srcId="{E64CB976-B846-4A39-B92D-29CDB600E680}" destId="{362F8C18-D5A4-4754-9E54-29431BAD876E}" srcOrd="1" destOrd="0" parTransId="{583CC33C-618C-41A8-8C15-9888DE0F216E}" sibTransId="{1212EF97-407C-4E04-8991-FF0C44413782}"/>
    <dgm:cxn modelId="{A7C066C2-EA4C-4972-937E-1041F1890CE7}" type="presOf" srcId="{E64CB976-B846-4A39-B92D-29CDB600E680}" destId="{7A4C0B1B-6134-4EBA-A3DC-66BDF0B416AC}" srcOrd="0" destOrd="0" presId="urn:microsoft.com/office/officeart/2005/8/layout/venn1"/>
    <dgm:cxn modelId="{8D3296CF-3EB2-45CB-9F47-C48AAE7FA79B}" type="presParOf" srcId="{7A4C0B1B-6134-4EBA-A3DC-66BDF0B416AC}" destId="{68EB93EE-5CD1-4EA1-807D-283D48B15DEF}" srcOrd="0" destOrd="0" presId="urn:microsoft.com/office/officeart/2005/8/layout/venn1"/>
    <dgm:cxn modelId="{645C98D0-F6DD-43E7-8BDA-F1F02893DCC0}" type="presParOf" srcId="{7A4C0B1B-6134-4EBA-A3DC-66BDF0B416AC}" destId="{0951E5D8-D675-4A79-91EB-8FEDE297E58B}" srcOrd="1" destOrd="0" presId="urn:microsoft.com/office/officeart/2005/8/layout/venn1"/>
    <dgm:cxn modelId="{234981B1-7047-46FB-ACDD-27D7FAAEAF18}" type="presParOf" srcId="{7A4C0B1B-6134-4EBA-A3DC-66BDF0B416AC}" destId="{89DD5234-260D-49D7-9D07-99895FB382EC}" srcOrd="2" destOrd="0" presId="urn:microsoft.com/office/officeart/2005/8/layout/venn1"/>
    <dgm:cxn modelId="{9A44A6F6-F971-4DDA-8080-823703FDD6A1}" type="presParOf" srcId="{7A4C0B1B-6134-4EBA-A3DC-66BDF0B416AC}" destId="{AC7EB9AE-587E-4946-AFE7-C32162474ABB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C0785-5429-4B15-BE11-A014B30B434E}" type="datetimeFigureOut">
              <a:rPr lang="en-US" smtClean="0"/>
              <a:pPr/>
              <a:t>7/11/12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594C2-8560-4717-89C2-6765EAB20F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C0785-5429-4B15-BE11-A014B30B434E}" type="datetimeFigureOut">
              <a:rPr lang="en-US" smtClean="0"/>
              <a:pPr/>
              <a:t>7/11/12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594C2-8560-4717-89C2-6765EAB20F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C0785-5429-4B15-BE11-A014B30B434E}" type="datetimeFigureOut">
              <a:rPr lang="en-US" smtClean="0"/>
              <a:pPr/>
              <a:t>7/11/12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594C2-8560-4717-89C2-6765EAB20F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C0785-5429-4B15-BE11-A014B30B434E}" type="datetimeFigureOut">
              <a:rPr lang="en-US" smtClean="0"/>
              <a:pPr/>
              <a:t>7/11/12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594C2-8560-4717-89C2-6765EAB20F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C0785-5429-4B15-BE11-A014B30B434E}" type="datetimeFigureOut">
              <a:rPr lang="en-US" smtClean="0"/>
              <a:pPr/>
              <a:t>7/11/12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594C2-8560-4717-89C2-6765EAB20F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C0785-5429-4B15-BE11-A014B30B434E}" type="datetimeFigureOut">
              <a:rPr lang="en-US" smtClean="0"/>
              <a:pPr/>
              <a:t>7/11/12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594C2-8560-4717-89C2-6765EAB20F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C0785-5429-4B15-BE11-A014B30B434E}" type="datetimeFigureOut">
              <a:rPr lang="en-US" smtClean="0"/>
              <a:pPr/>
              <a:t>7/11/12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594C2-8560-4717-89C2-6765EAB20F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C0785-5429-4B15-BE11-A014B30B434E}" type="datetimeFigureOut">
              <a:rPr lang="en-US" smtClean="0"/>
              <a:pPr/>
              <a:t>7/11/12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594C2-8560-4717-89C2-6765EAB20F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C0785-5429-4B15-BE11-A014B30B434E}" type="datetimeFigureOut">
              <a:rPr lang="en-US" smtClean="0"/>
              <a:pPr/>
              <a:t>7/11/12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594C2-8560-4717-89C2-6765EAB20F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C0785-5429-4B15-BE11-A014B30B434E}" type="datetimeFigureOut">
              <a:rPr lang="en-US" smtClean="0"/>
              <a:pPr/>
              <a:t>7/11/12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594C2-8560-4717-89C2-6765EAB20F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C0785-5429-4B15-BE11-A014B30B434E}" type="datetimeFigureOut">
              <a:rPr lang="en-US" smtClean="0"/>
              <a:pPr/>
              <a:t>7/11/12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594C2-8560-4717-89C2-6765EAB20F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C0785-5429-4B15-BE11-A014B30B434E}" type="datetimeFigureOut">
              <a:rPr lang="en-US" smtClean="0"/>
              <a:pPr/>
              <a:t>7/11/12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594C2-8560-4717-89C2-6765EAB20FE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chives.gov/exhibits/charters/charters.html" TargetMode="External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2" Type="http://schemas.openxmlformats.org/officeDocument/2006/relationships/hyperlink" Target="http://usconstitution.net/constframedata.html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3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3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eg"/><Relationship Id="rId3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mage - Exterior Capitol Building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066800" y="2514600"/>
            <a:ext cx="6172200" cy="4343400"/>
          </a:xfrm>
          <a:prstGeom prst="rect">
            <a:avLst/>
          </a:prstGeom>
        </p:spPr>
      </p:pic>
      <p:pic>
        <p:nvPicPr>
          <p:cNvPr id="5" name="Picture 4" descr="Image - Construction of the Capitol Extension 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1676400"/>
            <a:ext cx="3048000" cy="3937545"/>
          </a:xfrm>
          <a:prstGeom prst="rect">
            <a:avLst/>
          </a:prstGeom>
        </p:spPr>
      </p:pic>
      <p:pic>
        <p:nvPicPr>
          <p:cNvPr id="7" name="Picture 6" descr="archives1-l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648200" y="1295400"/>
            <a:ext cx="4495800" cy="3302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0" y="0"/>
            <a:ext cx="8458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Teaching the Constitution and the Bill of Rights with Resources from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The National Archives &amp;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The Center for Legislative Archives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H:\My Documents\Scans\Rolled petitions from OMBU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5181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533400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and inspire them to contribute their voices to shaping the next chapter of our history.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viary archives-gov cla homepag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355241"/>
            <a:ext cx="7047772" cy="52073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9100" y="5867400"/>
            <a:ext cx="830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http://www.archives.gov/legislative/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Teaching History with the Records of Congress - </a:t>
            </a:r>
            <a:r>
              <a:rPr lang="en-US" sz="2400" dirty="0" smtClean="0"/>
              <a:t>http://www.archives.gov/legislative/resources/education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Resources from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The National Archives &amp;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The Center for Legislative Archives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our lesson plan list online.png"/>
          <p:cNvPicPr>
            <a:picLocks noChangeAspect="1"/>
          </p:cNvPicPr>
          <p:nvPr/>
        </p:nvPicPr>
        <p:blipFill>
          <a:blip r:embed="rId2" cstate="print"/>
          <a:srcRect t="6780"/>
          <a:stretch>
            <a:fillRect/>
          </a:stretch>
        </p:blipFill>
        <p:spPr>
          <a:xfrm>
            <a:off x="1752600" y="1219200"/>
            <a:ext cx="7038975" cy="5238750"/>
          </a:xfrm>
          <a:prstGeom prst="rect">
            <a:avLst/>
          </a:prstGeom>
        </p:spPr>
      </p:pic>
      <p:pic>
        <p:nvPicPr>
          <p:cNvPr id="5" name="Picture 4" descr="cla 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-1424852" y="3604348"/>
            <a:ext cx="5562602" cy="639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762000" y="685800"/>
          <a:ext cx="7696200" cy="52578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1607"/>
          <a:stretch>
            <a:fillRect/>
          </a:stretch>
        </p:blipFill>
        <p:spPr bwMode="auto">
          <a:xfrm>
            <a:off x="381000" y="457200"/>
            <a:ext cx="7893177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3436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61722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http://</a:t>
            </a:r>
            <a:r>
              <a:rPr lang="en-US" sz="2400" dirty="0" smtClean="0">
                <a:solidFill>
                  <a:schemeClr val="bg1"/>
                </a:solidFill>
              </a:rPr>
              <a:t>www.archives.gov/legislative/resources/education/constitution</a:t>
            </a:r>
            <a:r>
              <a:rPr lang="en-US" sz="2400" dirty="0" smtClean="0"/>
              <a:t>/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65376" y="1371600"/>
            <a:ext cx="5413248" cy="4114800"/>
            <a:chOff x="0" y="433425"/>
            <a:chExt cx="5413248" cy="4114800"/>
          </a:xfrm>
        </p:grpSpPr>
        <p:sp>
          <p:nvSpPr>
            <p:cNvPr id="4" name="Rectangle 3"/>
            <p:cNvSpPr/>
            <p:nvPr/>
          </p:nvSpPr>
          <p:spPr>
            <a:xfrm>
              <a:off x="0" y="433425"/>
              <a:ext cx="5413248" cy="411480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Rectangle 4"/>
            <p:cNvSpPr/>
            <p:nvPr/>
          </p:nvSpPr>
          <p:spPr>
            <a:xfrm>
              <a:off x="0" y="919277"/>
              <a:ext cx="5413248" cy="32479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800" kern="1200" dirty="0" smtClean="0">
                  <a:latin typeface="Franklin Gothic Medium" pitchFamily="34" charset="0"/>
                </a:rPr>
                <a:t>Start where the students are</a:t>
              </a:r>
              <a:endParaRPr lang="en-US" sz="4800" kern="1200" dirty="0">
                <a:latin typeface="Franklin Gothic Medium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858375" cy="763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466" y="533400"/>
            <a:ext cx="6933733" cy="58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874520" y="1371600"/>
            <a:ext cx="5407584" cy="4125422"/>
            <a:chOff x="-900856" y="1828492"/>
            <a:chExt cx="5407584" cy="4125422"/>
          </a:xfrm>
        </p:grpSpPr>
        <p:sp>
          <p:nvSpPr>
            <p:cNvPr id="3" name="Rectangle 2"/>
            <p:cNvSpPr/>
            <p:nvPr/>
          </p:nvSpPr>
          <p:spPr>
            <a:xfrm>
              <a:off x="-900856" y="1828492"/>
              <a:ext cx="5394960" cy="411480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Rectangle 3"/>
            <p:cNvSpPr/>
            <p:nvPr/>
          </p:nvSpPr>
          <p:spPr>
            <a:xfrm>
              <a:off x="-870376" y="1828492"/>
              <a:ext cx="5377104" cy="412542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800" kern="1200" dirty="0" smtClean="0">
                  <a:latin typeface="Franklin Gothic Medium" pitchFamily="34" charset="0"/>
                </a:rPr>
                <a:t>Study primary sources</a:t>
              </a:r>
              <a:endParaRPr lang="en-US" sz="4800" kern="1200" dirty="0">
                <a:latin typeface="Franklin Gothic Medium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533400"/>
            <a:ext cx="71628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ngress Activity Poster reduced to small.jpg"/>
          <p:cNvPicPr>
            <a:picLocks noChangeAspect="1"/>
          </p:cNvPicPr>
          <p:nvPr/>
        </p:nvPicPr>
        <p:blipFill>
          <a:blip r:embed="rId2" cstate="print"/>
          <a:srcRect b="264"/>
          <a:stretch>
            <a:fillRect/>
          </a:stretch>
        </p:blipFill>
        <p:spPr>
          <a:xfrm>
            <a:off x="0" y="-1"/>
            <a:ext cx="5319977" cy="68580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5000" y="838200"/>
            <a:ext cx="2971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We teach about: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What Congress Does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And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Why it Matters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914400"/>
            <a:ext cx="73152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5800" y="304800"/>
            <a:ext cx="723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map will look like this: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609600"/>
            <a:ext cx="76200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And prepare students to consider:</a:t>
            </a:r>
          </a:p>
          <a:p>
            <a:endParaRPr lang="en-US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Which topics received the most attention in the Constitution?</a:t>
            </a:r>
          </a:p>
          <a:p>
            <a:endParaRPr lang="en-US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To what extent does the order of presentation of topics reflect the same concerns noted in your preceding answer?</a:t>
            </a:r>
          </a:p>
          <a:p>
            <a:endParaRPr lang="en-US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To what extend does the map suggest the way the Founders imagined the relative importance of various sections and powers in the new government?</a:t>
            </a:r>
          </a:p>
          <a:p>
            <a:endParaRPr lang="en-US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To what extent does your map match today’s government?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78837"/>
            <a:ext cx="5678978" cy="637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304800"/>
            <a:ext cx="7239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Biographical Resources for Constructing An 18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 Century Social Network</a:t>
            </a:r>
          </a:p>
          <a:p>
            <a:endParaRPr lang="en-US" dirty="0" smtClean="0"/>
          </a:p>
          <a:p>
            <a:pPr marL="342900" indent="-342900">
              <a:buAutoNum type="arabicPeriod"/>
            </a:pPr>
            <a:r>
              <a:rPr lang="en-US" dirty="0" smtClean="0">
                <a:hlinkClick r:id="rId2"/>
              </a:rPr>
              <a:t>http://usconstitution.net/constframedata.html</a:t>
            </a:r>
            <a:endParaRPr lang="en-US" dirty="0" smtClean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r>
              <a:rPr lang="en-US" dirty="0" smtClean="0">
                <a:hlinkClick r:id="rId3"/>
              </a:rPr>
              <a:t>http://www.archives.gov/exhibits/charters/charters.html</a:t>
            </a:r>
            <a:endParaRPr lang="en-US" dirty="0"/>
          </a:p>
        </p:txBody>
      </p:sp>
      <p:pic>
        <p:nvPicPr>
          <p:cNvPr id="1026" name="Picture 2" descr="C:\Documents and Settings\CFlanaga\Desktop\Aviary archives-gov naracharters pag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0" y="2590800"/>
            <a:ext cx="4648200" cy="3967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36668"/>
            <a:ext cx="5105400" cy="6487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95050"/>
            <a:ext cx="5181600" cy="6663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837074" y="1676400"/>
            <a:ext cx="5478126" cy="3505200"/>
            <a:chOff x="3842174" y="1752292"/>
            <a:chExt cx="5478126" cy="4196311"/>
          </a:xfrm>
        </p:grpSpPr>
        <p:sp>
          <p:nvSpPr>
            <p:cNvPr id="3" name="Rectangle 2"/>
            <p:cNvSpPr/>
            <p:nvPr/>
          </p:nvSpPr>
          <p:spPr>
            <a:xfrm>
              <a:off x="3842174" y="1752292"/>
              <a:ext cx="5394960" cy="3922637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Rectangle 3"/>
            <p:cNvSpPr/>
            <p:nvPr/>
          </p:nvSpPr>
          <p:spPr>
            <a:xfrm>
              <a:off x="3910100" y="1823181"/>
              <a:ext cx="5410200" cy="412542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kern="1200" dirty="0" smtClean="0">
                  <a:latin typeface="Franklin Gothic Medium" pitchFamily="34" charset="0"/>
                </a:rPr>
                <a:t>Apply what the students learn to their lives</a:t>
              </a:r>
              <a:endParaRPr lang="en-US" sz="3600" b="1" kern="1200" dirty="0">
                <a:latin typeface="Franklin Gothic Medium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3271" y="228599"/>
            <a:ext cx="5275729" cy="647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570" r="1060"/>
          <a:stretch>
            <a:fillRect/>
          </a:stretch>
        </p:blipFill>
        <p:spPr bwMode="auto">
          <a:xfrm>
            <a:off x="0" y="0"/>
            <a:ext cx="9144000" cy="848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0" y="228600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Teaching How Congress Created </a:t>
            </a:r>
          </a:p>
          <a:p>
            <a:pPr algn="ctr"/>
            <a:r>
              <a:rPr lang="en-US" sz="5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Bill of Rights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65376" y="1371600"/>
            <a:ext cx="5413248" cy="4114800"/>
            <a:chOff x="0" y="433425"/>
            <a:chExt cx="5413248" cy="4114800"/>
          </a:xfrm>
        </p:grpSpPr>
        <p:sp>
          <p:nvSpPr>
            <p:cNvPr id="4" name="Rectangle 3"/>
            <p:cNvSpPr/>
            <p:nvPr/>
          </p:nvSpPr>
          <p:spPr>
            <a:xfrm>
              <a:off x="0" y="433425"/>
              <a:ext cx="5413248" cy="411480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Rectangle 4"/>
            <p:cNvSpPr/>
            <p:nvPr/>
          </p:nvSpPr>
          <p:spPr>
            <a:xfrm>
              <a:off x="0" y="919277"/>
              <a:ext cx="5413248" cy="32479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800" kern="1200" dirty="0" smtClean="0">
                  <a:latin typeface="Franklin Gothic Medium" pitchFamily="34" charset="0"/>
                </a:rPr>
                <a:t>Start where the students are</a:t>
              </a:r>
              <a:endParaRPr lang="en-US" sz="4800" kern="1200" dirty="0">
                <a:latin typeface="Franklin Gothic Medium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-group-studying-docs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33399" y="1828800"/>
            <a:ext cx="8033133" cy="3200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3400" y="381000"/>
            <a:ext cx="7772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Archives and history classes share a common mission: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540127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engaging students in history.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762000" y="838200"/>
          <a:ext cx="7772400" cy="53340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990600" y="3657600"/>
            <a:ext cx="73152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828800" y="4267200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Student Limits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62600" y="44196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Teacher Limits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39020" y="2667000"/>
            <a:ext cx="10425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Shared Rights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91000" y="3810000"/>
            <a:ext cx="8901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Shared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Limits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381000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Franklin Gothic Medium" pitchFamily="34" charset="0"/>
              </a:rPr>
              <a:t>Start By Discussing Rights in Your Classroom</a:t>
            </a:r>
            <a:endParaRPr lang="en-US" sz="3200" dirty="0">
              <a:latin typeface="Franklin Gothic Medium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0" y="2362200"/>
            <a:ext cx="381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i="1" dirty="0" smtClean="0">
                <a:solidFill>
                  <a:schemeClr val="bg1"/>
                </a:solidFill>
                <a:latin typeface="Franklin Gothic Medium" pitchFamily="34" charset="0"/>
              </a:rPr>
              <a:t>Students understand rights by writing them </a:t>
            </a:r>
            <a:endParaRPr lang="en-US" sz="2200" b="1" i="1" dirty="0">
              <a:solidFill>
                <a:schemeClr val="bg1"/>
              </a:solidFill>
              <a:latin typeface="Franklin Gothic Medium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10668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Create A Bill of Rights for Your Classroom</a:t>
            </a:r>
            <a:endParaRPr lang="en-US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33800" y="4495800"/>
            <a:ext cx="4038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i="1" dirty="0" smtClean="0">
                <a:solidFill>
                  <a:schemeClr val="bg1"/>
                </a:solidFill>
                <a:latin typeface="Franklin Gothic Medium" pitchFamily="34" charset="0"/>
              </a:rPr>
              <a:t>Students invest in managing their learning environment</a:t>
            </a:r>
            <a:endParaRPr lang="en-US" sz="2200" b="1" i="1" dirty="0">
              <a:solidFill>
                <a:schemeClr val="bg1"/>
              </a:solidFill>
              <a:latin typeface="Franklin Gothic Medium" pitchFamily="34" charset="0"/>
            </a:endParaRPr>
          </a:p>
        </p:txBody>
      </p:sp>
      <p:sp>
        <p:nvSpPr>
          <p:cNvPr id="10" name="5-Point Star 9"/>
          <p:cNvSpPr/>
          <p:nvPr/>
        </p:nvSpPr>
        <p:spPr>
          <a:xfrm>
            <a:off x="1600200" y="2369641"/>
            <a:ext cx="533400" cy="609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5-Point Star 10"/>
          <p:cNvSpPr/>
          <p:nvPr/>
        </p:nvSpPr>
        <p:spPr>
          <a:xfrm>
            <a:off x="2667000" y="4427041"/>
            <a:ext cx="533400" cy="609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066800" y="1981200"/>
          <a:ext cx="7086600" cy="3962400"/>
        </p:xfrm>
        <a:graphic>
          <a:graphicData uri="http://schemas.openxmlformats.org/drawingml/2006/table">
            <a:tbl>
              <a:tblPr/>
              <a:tblGrid>
                <a:gridCol w="1875624"/>
                <a:gridCol w="2446468"/>
                <a:gridCol w="2764508"/>
              </a:tblGrid>
              <a:tr h="12547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Amendment 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#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Summarize the </a:t>
                      </a:r>
                      <a:r>
                        <a:rPr lang="en-US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rights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Summarize the </a:t>
                      </a:r>
                      <a:endParaRPr lang="en-US" sz="18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limitations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91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91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91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91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4800" y="655023"/>
            <a:ext cx="85344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Franklin Gothic Medium" pitchFamily="34" charset="0"/>
                <a:ea typeface="Calibri" pitchFamily="34" charset="0"/>
                <a:cs typeface="Times New Roman" pitchFamily="18" charset="0"/>
              </a:rPr>
              <a:t>Take Stock of the Bill of Rights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Franklin Gothic Medium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ill_of_rights_630.jpg"/>
          <p:cNvPicPr>
            <a:picLocks noChangeAspect="1"/>
          </p:cNvPicPr>
          <p:nvPr/>
        </p:nvPicPr>
        <p:blipFill>
          <a:blip r:embed="rId2" cstate="print"/>
          <a:srcRect l="12220" r="7229" b="47612"/>
          <a:stretch>
            <a:fillRect/>
          </a:stretch>
        </p:blipFill>
        <p:spPr>
          <a:xfrm>
            <a:off x="0" y="228600"/>
            <a:ext cx="9144000" cy="6477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62000" y="2667000"/>
            <a:ext cx="7086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 smtClean="0">
                <a:solidFill>
                  <a:srgbClr val="C00000"/>
                </a:solidFill>
                <a:latin typeface="Franklin Gothic Medium" pitchFamily="34" charset="0"/>
              </a:rPr>
              <a:t>Understanding the idea of  rights in their lives today  prepares students to investigate the constitutional importance of rights in the United States</a:t>
            </a:r>
          </a:p>
          <a:p>
            <a:pPr algn="ctr"/>
            <a:r>
              <a:rPr lang="en-US" sz="2800" i="1" dirty="0" smtClean="0">
                <a:solidFill>
                  <a:srgbClr val="C00000"/>
                </a:solidFill>
                <a:latin typeface="Franklin Gothic Medium" pitchFamily="34" charset="0"/>
              </a:rPr>
              <a:t>and the role of representative government   in </a:t>
            </a:r>
            <a:r>
              <a:rPr lang="en-US" sz="2800" i="1" u="sng" dirty="0" smtClean="0">
                <a:solidFill>
                  <a:srgbClr val="C00000"/>
                </a:solidFill>
                <a:latin typeface="Franklin Gothic Medium" pitchFamily="34" charset="0"/>
              </a:rPr>
              <a:t>creating</a:t>
            </a:r>
            <a:r>
              <a:rPr lang="en-US" sz="2800" i="1" dirty="0" smtClean="0">
                <a:solidFill>
                  <a:srgbClr val="C00000"/>
                </a:solidFill>
                <a:latin typeface="Franklin Gothic Medium" pitchFamily="34" charset="0"/>
              </a:rPr>
              <a:t> </a:t>
            </a:r>
          </a:p>
          <a:p>
            <a:pPr algn="ctr"/>
            <a:r>
              <a:rPr lang="en-US" sz="2800" i="1" dirty="0" smtClean="0">
                <a:solidFill>
                  <a:srgbClr val="C00000"/>
                </a:solidFill>
                <a:latin typeface="Franklin Gothic Medium" pitchFamily="34" charset="0"/>
              </a:rPr>
              <a:t>And </a:t>
            </a:r>
            <a:r>
              <a:rPr lang="en-US" sz="2800" i="1" u="sng" dirty="0" smtClean="0">
                <a:solidFill>
                  <a:srgbClr val="C00000"/>
                </a:solidFill>
                <a:latin typeface="Franklin Gothic Medium" pitchFamily="34" charset="0"/>
              </a:rPr>
              <a:t>sustaining</a:t>
            </a:r>
            <a:r>
              <a:rPr lang="en-US" sz="2800" i="1" dirty="0" smtClean="0">
                <a:solidFill>
                  <a:srgbClr val="C00000"/>
                </a:solidFill>
                <a:latin typeface="Franklin Gothic Medium" pitchFamily="34" charset="0"/>
              </a:rPr>
              <a:t> our rights</a:t>
            </a:r>
          </a:p>
          <a:p>
            <a:endParaRPr lang="en-US" sz="2800" i="1" dirty="0">
              <a:solidFill>
                <a:srgbClr val="C00000"/>
              </a:solidFill>
              <a:latin typeface="Franklin Gothic Medium" pitchFamily="34" charset="0"/>
            </a:endParaRPr>
          </a:p>
          <a:p>
            <a:endParaRPr lang="en-US" sz="2800" i="1" dirty="0" smtClean="0">
              <a:solidFill>
                <a:srgbClr val="C00000"/>
              </a:solidFill>
              <a:latin typeface="Franklin Gothic Medium" pitchFamily="34" charset="0"/>
            </a:endParaRPr>
          </a:p>
          <a:p>
            <a:endParaRPr lang="en-US" sz="2800" i="1" dirty="0">
              <a:solidFill>
                <a:srgbClr val="C00000"/>
              </a:solidFill>
              <a:latin typeface="Franklin Gothic Medium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874520" y="1371600"/>
            <a:ext cx="5407584" cy="4125422"/>
            <a:chOff x="-900856" y="1828492"/>
            <a:chExt cx="5407584" cy="4125422"/>
          </a:xfrm>
        </p:grpSpPr>
        <p:sp>
          <p:nvSpPr>
            <p:cNvPr id="3" name="Rectangle 2"/>
            <p:cNvSpPr/>
            <p:nvPr/>
          </p:nvSpPr>
          <p:spPr>
            <a:xfrm>
              <a:off x="-900856" y="1828492"/>
              <a:ext cx="5394960" cy="411480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Rectangle 3"/>
            <p:cNvSpPr/>
            <p:nvPr/>
          </p:nvSpPr>
          <p:spPr>
            <a:xfrm>
              <a:off x="-870376" y="1828492"/>
              <a:ext cx="5377104" cy="412542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800" kern="1200" dirty="0" smtClean="0">
                  <a:latin typeface="Franklin Gothic Medium" pitchFamily="34" charset="0"/>
                </a:rPr>
                <a:t>Study primary sources</a:t>
              </a:r>
              <a:endParaRPr lang="en-US" sz="4800" kern="1200" dirty="0">
                <a:latin typeface="Franklin Gothic Medium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adison 1783.jpg"/>
          <p:cNvPicPr>
            <a:picLocks noChangeAspect="1"/>
          </p:cNvPicPr>
          <p:nvPr/>
        </p:nvPicPr>
        <p:blipFill>
          <a:blip r:embed="rId2" cstate="print"/>
          <a:srcRect l="2222" t="1927" r="11111" b="1716"/>
          <a:stretch>
            <a:fillRect/>
          </a:stretch>
        </p:blipFill>
        <p:spPr>
          <a:xfrm>
            <a:off x="533400" y="685800"/>
            <a:ext cx="3581400" cy="459153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67200" y="381000"/>
            <a:ext cx="4343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James Madison played a crucial role in formulating the Bill of Rights</a:t>
            </a: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Madison was a Federalist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And a leading contributor to the Constitution.</a:t>
            </a: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Despite this background:</a:t>
            </a: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FF0000"/>
                </a:solidFill>
              </a:rPr>
              <a:t>     He took the lead in drafting proposed constitutional amendments</a:t>
            </a: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FF0000"/>
                </a:solidFill>
              </a:rPr>
              <a:t>     Led the House of Representatives to debate and pass a list of 17 proposed amendments.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590490"/>
            <a:ext cx="853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  <a:cs typeface="Times New Roman" pitchFamily="18" charset="0"/>
              </a:rPr>
              <a:t>James Madison’s </a:t>
            </a:r>
            <a:r>
              <a:rPr lang="en-US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  <a:cs typeface="Times New Roman" pitchFamily="18" charset="0"/>
              </a:rPr>
              <a:t>C</a:t>
            </a:r>
            <a:r>
              <a:rPr lang="en-US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  <a:cs typeface="Times New Roman" pitchFamily="18" charset="0"/>
              </a:rPr>
              <a:t>ongressional </a:t>
            </a:r>
            <a:r>
              <a:rPr lang="en-US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  <a:cs typeface="Times New Roman" pitchFamily="18" charset="0"/>
              </a:rPr>
              <a:t>L</a:t>
            </a:r>
            <a:r>
              <a:rPr lang="en-US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  <a:cs typeface="Times New Roman" pitchFamily="18" charset="0"/>
              </a:rPr>
              <a:t>eadership</a:t>
            </a:r>
            <a:endParaRPr lang="en-US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itchFamily="34" charset="0"/>
              <a:cs typeface="Times New Roman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57200" y="1600200"/>
          <a:ext cx="8305800" cy="3535680"/>
        </p:xfrm>
        <a:graphic>
          <a:graphicData uri="http://schemas.openxmlformats.org/drawingml/2006/table">
            <a:tbl>
              <a:tblPr/>
              <a:tblGrid>
                <a:gridCol w="1644874"/>
                <a:gridCol w="6660926"/>
              </a:tblGrid>
              <a:tr h="8839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43000" algn="l"/>
                        </a:tabLs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</a:rPr>
                        <a:t>May 4, 1789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43000" algn="l"/>
                        </a:tabLs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</a:rPr>
                        <a:t>James Madison proposes that the House debate a list of amendments to the Constitution.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58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43000" algn="l"/>
                        </a:tabLst>
                      </a:pPr>
                      <a:r>
                        <a:rPr lang="en-US" sz="1800" b="1" dirty="0" smtClean="0">
                          <a:latin typeface="Times New Roman"/>
                          <a:ea typeface="Times New Roman"/>
                        </a:rPr>
                        <a:t>June-Aug., </a:t>
                      </a:r>
                      <a:r>
                        <a:rPr lang="en-US" sz="1800" b="1" dirty="0">
                          <a:latin typeface="Times New Roman"/>
                          <a:ea typeface="Times New Roman"/>
                        </a:rPr>
                        <a:t>1789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43000" algn="l"/>
                        </a:tabLs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</a:rPr>
                        <a:t>The House debates the </a:t>
                      </a:r>
                      <a:r>
                        <a:rPr lang="en-US" sz="1800" b="1" dirty="0" smtClean="0">
                          <a:latin typeface="Times New Roman"/>
                          <a:ea typeface="Times New Roman"/>
                        </a:rPr>
                        <a:t>proposed amendments and </a:t>
                      </a:r>
                      <a:r>
                        <a:rPr lang="en-US" sz="1800" b="1" dirty="0">
                          <a:latin typeface="Times New Roman"/>
                          <a:ea typeface="Times New Roman"/>
                        </a:rPr>
                        <a:t>makes changes </a:t>
                      </a:r>
                      <a:r>
                        <a:rPr lang="en-US" sz="1800" b="1" dirty="0" smtClean="0">
                          <a:latin typeface="Times New Roman"/>
                          <a:ea typeface="Times New Roman"/>
                        </a:rPr>
                        <a:t>–deciding </a:t>
                      </a:r>
                      <a:r>
                        <a:rPr lang="en-US" sz="1800" b="1" dirty="0">
                          <a:latin typeface="Times New Roman"/>
                          <a:ea typeface="Times New Roman"/>
                        </a:rPr>
                        <a:t>to add the list of amendments to the end of the Constitution rather than change the Constitution itself.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58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43000" algn="l"/>
                        </a:tabLst>
                      </a:pPr>
                      <a:r>
                        <a:rPr lang="en-US" sz="1800" b="1" dirty="0" smtClean="0">
                          <a:latin typeface="Times New Roman"/>
                          <a:ea typeface="Times New Roman"/>
                        </a:rPr>
                        <a:t>August 24,1789</a:t>
                      </a:r>
                      <a:endParaRPr lang="en-US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43000" algn="l"/>
                        </a:tabLst>
                      </a:pPr>
                      <a:r>
                        <a:rPr lang="en-US" sz="1800" b="1" dirty="0" smtClean="0">
                          <a:latin typeface="Times New Roman"/>
                          <a:ea typeface="Times New Roman"/>
                        </a:rPr>
                        <a:t>The House adopts a list of 17 proposed amendments and sends a printed copy</a:t>
                      </a:r>
                      <a:r>
                        <a:rPr lang="en-US" sz="1800" b="1" baseline="0" dirty="0" smtClean="0">
                          <a:latin typeface="Times New Roman"/>
                          <a:ea typeface="Times New Roman"/>
                        </a:rPr>
                        <a:t> of the list to the Senate.</a:t>
                      </a:r>
                      <a:endParaRPr lang="en-US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3750" t="4859" r="10000" b="57483"/>
          <a:stretch>
            <a:fillRect/>
          </a:stretch>
        </p:blipFill>
        <p:spPr bwMode="auto">
          <a:xfrm>
            <a:off x="304800" y="1952044"/>
            <a:ext cx="8534400" cy="460115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81000" y="609600"/>
            <a:ext cx="79190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Madison’s proposed amendments – as revised by </a:t>
            </a:r>
          </a:p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the House -</a:t>
            </a:r>
          </a:p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were sent to the Senate in August, 1789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2819400"/>
            <a:ext cx="6934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How can you engage students in studying this legislative process to teach them to think critically about:</a:t>
            </a:r>
          </a:p>
          <a:p>
            <a:endParaRPr lang="en-US" sz="2400" dirty="0" smtClean="0">
              <a:solidFill>
                <a:srgbClr val="FF0000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     Rights</a:t>
            </a:r>
          </a:p>
          <a:p>
            <a:pPr>
              <a:buFont typeface="Arial" pitchFamily="34" charset="0"/>
              <a:buChar char="•"/>
            </a:pPr>
            <a:endParaRPr lang="en-US" sz="2400" dirty="0" smtClean="0">
              <a:solidFill>
                <a:srgbClr val="FF0000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     Primary sources</a:t>
            </a:r>
          </a:p>
          <a:p>
            <a:pPr>
              <a:buFont typeface="Arial" pitchFamily="34" charset="0"/>
              <a:buChar char="•"/>
            </a:pPr>
            <a:endParaRPr lang="en-US" sz="2400" dirty="0" smtClean="0">
              <a:solidFill>
                <a:srgbClr val="FF0000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     About the role of Congress in crucial 		national debates?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3" name="Picture 2" descr="DSC_0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" y="381000"/>
            <a:ext cx="3657600" cy="2429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685800"/>
            <a:ext cx="7010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Understanding the list of proposed amendments passed by the House immerses students in studying a “first draft” of the Bill of Rights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981200"/>
            <a:ext cx="2286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Use your students interest in social media to teach them critical reading: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Have them create  précis    summarizing each of the proposed amendments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1447800"/>
            <a:ext cx="586740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SC_0036cro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3429000"/>
            <a:ext cx="3484880" cy="2788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ey 2006 05.JPG"/>
          <p:cNvPicPr>
            <a:picLocks noChangeAspect="1"/>
          </p:cNvPicPr>
          <p:nvPr/>
        </p:nvPicPr>
        <p:blipFill>
          <a:blip r:embed="rId2" cstate="screen"/>
          <a:srcRect l="15619" t="7876"/>
          <a:stretch>
            <a:fillRect/>
          </a:stretch>
        </p:blipFill>
        <p:spPr>
          <a:xfrm>
            <a:off x="3733800" y="838200"/>
            <a:ext cx="5304425" cy="4343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990600"/>
            <a:ext cx="37338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When we engage students in 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active learning 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with 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original records,</a:t>
            </a:r>
          </a:p>
          <a:p>
            <a:pPr algn="ctr"/>
            <a:endParaRPr lang="en-US" sz="3200" dirty="0" smtClean="0">
              <a:solidFill>
                <a:schemeClr val="bg1"/>
              </a:solidFill>
            </a:endParaRP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we trigger powerful discoveries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667000"/>
            <a:ext cx="843935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5800" y="762000"/>
            <a:ext cx="784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Empower students to translate their tweets into historical tools by having them study how “their” amendment evolved through various drafts of the proposed amendments.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10363" b="13632"/>
          <a:stretch>
            <a:fillRect/>
          </a:stretch>
        </p:blipFill>
        <p:spPr bwMode="auto">
          <a:xfrm>
            <a:off x="5530242" y="152400"/>
            <a:ext cx="3279732" cy="405797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81000" y="4267200"/>
          <a:ext cx="8305800" cy="2316480"/>
        </p:xfrm>
        <a:graphic>
          <a:graphicData uri="http://schemas.openxmlformats.org/drawingml/2006/table">
            <a:tbl>
              <a:tblPr/>
              <a:tblGrid>
                <a:gridCol w="1644874"/>
                <a:gridCol w="6660926"/>
              </a:tblGrid>
              <a:tr h="4419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43000" algn="l"/>
                        </a:tabLs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</a:rPr>
                        <a:t>August, 1789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43000" algn="l"/>
                        </a:tabLs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</a:rPr>
                        <a:t>The Senate debates the </a:t>
                      </a:r>
                      <a:r>
                        <a:rPr lang="en-US" sz="1800" b="1" dirty="0" smtClean="0">
                          <a:latin typeface="Times New Roman"/>
                          <a:ea typeface="Times New Roman"/>
                        </a:rPr>
                        <a:t>amendments proposed by the House</a:t>
                      </a:r>
                      <a:r>
                        <a:rPr lang="en-US" sz="1800" b="1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1800" b="1" dirty="0" smtClean="0">
                          <a:latin typeface="Times New Roman"/>
                          <a:ea typeface="Times New Roman"/>
                        </a:rPr>
                        <a:t>and makes changes</a:t>
                      </a:r>
                      <a:r>
                        <a:rPr lang="en-US" sz="1800" b="1" dirty="0">
                          <a:latin typeface="Times New Roman"/>
                          <a:ea typeface="Times New Roman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39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43000" algn="l"/>
                        </a:tabLs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</a:rPr>
                        <a:t>Sept., 1789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43000" algn="l"/>
                        </a:tabLs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</a:rPr>
                        <a:t>A House and Senate Conference reconciles the differences between the House and Senate versions of the text of the </a:t>
                      </a:r>
                      <a:r>
                        <a:rPr lang="en-US" sz="1800" b="1" dirty="0" smtClean="0">
                          <a:latin typeface="Times New Roman"/>
                          <a:ea typeface="Times New Roman"/>
                        </a:rPr>
                        <a:t>proposed</a:t>
                      </a:r>
                      <a:r>
                        <a:rPr lang="en-US" sz="1800" b="1" baseline="0" dirty="0" smtClean="0">
                          <a:latin typeface="Times New Roman"/>
                          <a:ea typeface="Times New Roman"/>
                        </a:rPr>
                        <a:t> amendments.</a:t>
                      </a:r>
                      <a:endParaRPr lang="en-US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39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43000" algn="l"/>
                        </a:tabLst>
                      </a:pPr>
                      <a:r>
                        <a:rPr lang="en-US" sz="1800" b="1">
                          <a:latin typeface="Times New Roman"/>
                          <a:ea typeface="Times New Roman"/>
                        </a:rPr>
                        <a:t>Sept., 1789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43000" algn="l"/>
                        </a:tabLs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</a:rPr>
                        <a:t>The full House and Senate vote to pass the </a:t>
                      </a:r>
                      <a:r>
                        <a:rPr lang="en-US" sz="1800" b="1" dirty="0" smtClean="0">
                          <a:latin typeface="Times New Roman"/>
                          <a:ea typeface="Times New Roman"/>
                        </a:rPr>
                        <a:t>list of amendments and </a:t>
                      </a:r>
                      <a:r>
                        <a:rPr lang="en-US" sz="1800" b="1" dirty="0">
                          <a:latin typeface="Times New Roman"/>
                          <a:ea typeface="Times New Roman"/>
                        </a:rPr>
                        <a:t>send it to the states for ratification.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57200" y="381000"/>
            <a:ext cx="4876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Studying how the Senate marked up the House proposal</a:t>
            </a:r>
          </a:p>
          <a:p>
            <a:pPr algn="ctr"/>
            <a:r>
              <a:rPr lang="en-US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brings</a:t>
            </a:r>
          </a:p>
          <a:p>
            <a:pPr algn="ctr"/>
            <a:r>
              <a:rPr lang="en-US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the First Congress</a:t>
            </a:r>
          </a:p>
          <a:p>
            <a:pPr algn="ctr"/>
            <a:r>
              <a:rPr lang="en-US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to life</a:t>
            </a:r>
          </a:p>
          <a:p>
            <a:pPr algn="ctr"/>
            <a:r>
              <a:rPr lang="en-US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In your classroom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124200"/>
            <a:ext cx="8334146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" name="TextBox 2"/>
          <p:cNvSpPr txBox="1"/>
          <p:nvPr/>
        </p:nvSpPr>
        <p:spPr>
          <a:xfrm>
            <a:off x="457200" y="776407"/>
            <a:ext cx="82296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C00000"/>
                </a:solidFill>
                <a:latin typeface="Franklin Gothic Medium" pitchFamily="34" charset="0"/>
              </a:rPr>
              <a:t>Close reading of the document shows history taking shape:</a:t>
            </a:r>
          </a:p>
          <a:p>
            <a:pPr algn="ctr"/>
            <a:endParaRPr lang="en-US" sz="2000" i="1" dirty="0" smtClean="0">
              <a:latin typeface="Franklin Gothic Medium" pitchFamily="34" charset="0"/>
            </a:endParaRP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Adobe Fangsong Std R" pitchFamily="18" charset="-128"/>
                <a:ea typeface="Adobe Fangsong Std R" pitchFamily="18" charset="-128"/>
              </a:rPr>
              <a:t>The Senate took care to define rights…</a:t>
            </a:r>
          </a:p>
          <a:p>
            <a:pPr algn="ctr"/>
            <a:endParaRPr lang="en-US" b="1" i="1" dirty="0" smtClean="0">
              <a:solidFill>
                <a:schemeClr val="accent1">
                  <a:lumMod val="75000"/>
                </a:schemeClr>
              </a:solidFill>
              <a:latin typeface="Franklin Gothic Medium" pitchFamily="34" charset="0"/>
            </a:endParaRPr>
          </a:p>
          <a:p>
            <a:pPr algn="ctr"/>
            <a:r>
              <a:rPr lang="en-US" b="1" i="1" dirty="0" smtClean="0">
                <a:solidFill>
                  <a:schemeClr val="accent1">
                    <a:lumMod val="75000"/>
                  </a:schemeClr>
                </a:solidFill>
                <a:latin typeface="Franklin Gothic Medium" pitchFamily="34" charset="0"/>
              </a:rPr>
              <a:t>Students can see them at work clarifying what we know </a:t>
            </a:r>
          </a:p>
          <a:p>
            <a:pPr algn="ctr"/>
            <a:r>
              <a:rPr lang="en-US" b="1" i="1" dirty="0" smtClean="0">
                <a:solidFill>
                  <a:schemeClr val="accent1">
                    <a:lumMod val="75000"/>
                  </a:schemeClr>
                </a:solidFill>
                <a:latin typeface="Franklin Gothic Medium" pitchFamily="34" charset="0"/>
              </a:rPr>
              <a:t>as the First Amendment</a:t>
            </a:r>
            <a:endParaRPr lang="en-US" b="1" i="1" dirty="0">
              <a:solidFill>
                <a:schemeClr val="accent1">
                  <a:lumMod val="75000"/>
                </a:schemeClr>
              </a:solidFill>
              <a:latin typeface="Franklin Gothic Medium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9268" y="2133600"/>
            <a:ext cx="6945464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" y="5070241"/>
            <a:ext cx="8305800" cy="1178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TextBox 4"/>
          <p:cNvSpPr txBox="1"/>
          <p:nvPr/>
        </p:nvSpPr>
        <p:spPr>
          <a:xfrm>
            <a:off x="457200" y="388203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Contrasting different version of amendments enables students to follow the evolving debate about key rights:</a:t>
            </a:r>
            <a:endParaRPr lang="en-US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1611868"/>
            <a:ext cx="853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Franklin Gothic Medium" pitchFamily="34" charset="0"/>
              </a:rPr>
              <a:t>The </a:t>
            </a:r>
            <a:r>
              <a:rPr lang="en-US" b="1" dirty="0" smtClean="0">
                <a:solidFill>
                  <a:srgbClr val="C00000"/>
                </a:solidFill>
                <a:latin typeface="Franklin Gothic Medium" pitchFamily="34" charset="0"/>
              </a:rPr>
              <a:t>House </a:t>
            </a:r>
            <a:r>
              <a:rPr lang="en-US" b="1" dirty="0" smtClean="0">
                <a:latin typeface="Franklin Gothic Medium" pitchFamily="34" charset="0"/>
              </a:rPr>
              <a:t>version of what we know as the Second Amendment</a:t>
            </a:r>
            <a:endParaRPr lang="en-US" b="1" dirty="0">
              <a:latin typeface="Franklin Gothic Medium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4572000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Franklin Gothic Medium" pitchFamily="34" charset="0"/>
              </a:rPr>
              <a:t>The </a:t>
            </a:r>
            <a:r>
              <a:rPr lang="en-US" b="1" dirty="0" smtClean="0">
                <a:solidFill>
                  <a:srgbClr val="C00000"/>
                </a:solidFill>
                <a:latin typeface="Franklin Gothic Medium" pitchFamily="34" charset="0"/>
              </a:rPr>
              <a:t>Senate </a:t>
            </a:r>
            <a:r>
              <a:rPr lang="en-US" b="1" dirty="0" smtClean="0">
                <a:latin typeface="Franklin Gothic Medium" pitchFamily="34" charset="0"/>
              </a:rPr>
              <a:t>version of what we know as the Second Amendment</a:t>
            </a:r>
          </a:p>
          <a:p>
            <a:endParaRPr lang="en-US" b="1" dirty="0">
              <a:latin typeface="Franklin Gothic Medium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1" y="1712530"/>
            <a:ext cx="8534399" cy="1335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" name="TextBox 2"/>
          <p:cNvSpPr txBox="1"/>
          <p:nvPr/>
        </p:nvSpPr>
        <p:spPr>
          <a:xfrm>
            <a:off x="304800" y="479048"/>
            <a:ext cx="88392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Studying deletions made by the Senate –</a:t>
            </a:r>
          </a:p>
          <a:p>
            <a:pPr algn="ctr"/>
            <a:r>
              <a:rPr lang="en-US" sz="2000" b="1" i="1" dirty="0" smtClean="0">
                <a:solidFill>
                  <a:schemeClr val="accent1">
                    <a:lumMod val="75000"/>
                  </a:schemeClr>
                </a:solidFill>
                <a:latin typeface="Franklin Gothic Medium" pitchFamily="34" charset="0"/>
              </a:rPr>
              <a:t>such as of the limit on state power advocated by Madison in the House –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66800" y="3510677"/>
            <a:ext cx="7315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Enables students:</a:t>
            </a:r>
          </a:p>
          <a:p>
            <a:pPr>
              <a:buFont typeface="Arial" pitchFamily="34" charset="0"/>
              <a:buChar char="•"/>
            </a:pPr>
            <a:endParaRPr lang="en-US" sz="2400" dirty="0" smtClean="0">
              <a:latin typeface="Franklin Gothic Medium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bg1"/>
                </a:solidFill>
                <a:latin typeface="Franklin Gothic Medium" pitchFamily="34" charset="0"/>
              </a:rPr>
              <a:t> to contrast the point of view of the Senate and House on the   question of rights</a:t>
            </a:r>
          </a:p>
          <a:p>
            <a:pPr>
              <a:buFont typeface="Arial" pitchFamily="34" charset="0"/>
              <a:buChar char="•"/>
            </a:pPr>
            <a:endParaRPr lang="en-US" sz="28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bg1"/>
                </a:solidFill>
                <a:latin typeface="Franklin Gothic Medium" pitchFamily="34" charset="0"/>
              </a:rPr>
              <a:t>and learn how the two bodies check and balance one another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837074" y="1676400"/>
            <a:ext cx="5478126" cy="3505200"/>
            <a:chOff x="3842174" y="1752292"/>
            <a:chExt cx="5478126" cy="4196311"/>
          </a:xfrm>
        </p:grpSpPr>
        <p:sp>
          <p:nvSpPr>
            <p:cNvPr id="3" name="Rectangle 2"/>
            <p:cNvSpPr/>
            <p:nvPr/>
          </p:nvSpPr>
          <p:spPr>
            <a:xfrm>
              <a:off x="3842174" y="1752292"/>
              <a:ext cx="5394960" cy="3922637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Rectangle 3"/>
            <p:cNvSpPr/>
            <p:nvPr/>
          </p:nvSpPr>
          <p:spPr>
            <a:xfrm>
              <a:off x="3910100" y="1823181"/>
              <a:ext cx="5410200" cy="412542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kern="1200" dirty="0" smtClean="0">
                  <a:latin typeface="Franklin Gothic Medium" pitchFamily="34" charset="0"/>
                </a:rPr>
                <a:t>Apply what the students learn to their lives</a:t>
              </a:r>
              <a:endParaRPr lang="en-US" sz="3600" b="1" kern="1200" dirty="0">
                <a:latin typeface="Franklin Gothic Medium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799" y="647343"/>
            <a:ext cx="8534401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Studying the Bill of Rights and its creation…</a:t>
            </a:r>
          </a:p>
          <a:p>
            <a:pPr algn="ctr"/>
            <a:r>
              <a:rPr lang="en-US" sz="2400" i="1" dirty="0" smtClean="0">
                <a:solidFill>
                  <a:schemeClr val="bg1"/>
                </a:solidFill>
                <a:latin typeface="Franklin Gothic Medium" pitchFamily="34" charset="0"/>
              </a:rPr>
              <a:t>grounds students in the Constitution and History</a:t>
            </a:r>
          </a:p>
          <a:p>
            <a:pPr algn="ctr"/>
            <a:endParaRPr lang="en-US" sz="2800" i="1" dirty="0" smtClean="0">
              <a:solidFill>
                <a:srgbClr val="FF0000"/>
              </a:solidFill>
            </a:endParaRPr>
          </a:p>
          <a:p>
            <a:pPr algn="ctr"/>
            <a:endParaRPr lang="en-US" sz="2800" i="1" dirty="0" smtClean="0">
              <a:solidFill>
                <a:srgbClr val="FF0000"/>
              </a:solidFill>
            </a:endParaRPr>
          </a:p>
          <a:p>
            <a:pPr algn="ctr"/>
            <a:endParaRPr lang="en-US" sz="2800" i="1" dirty="0" smtClean="0">
              <a:solidFill>
                <a:srgbClr val="FF0000"/>
              </a:solidFill>
            </a:endParaRPr>
          </a:p>
          <a:p>
            <a:pPr algn="ctr"/>
            <a:endParaRPr lang="en-US" sz="2800" i="1" dirty="0" smtClean="0">
              <a:solidFill>
                <a:srgbClr val="FF0000"/>
              </a:solidFill>
            </a:endParaRPr>
          </a:p>
          <a:p>
            <a:pPr algn="ctr"/>
            <a:r>
              <a:rPr lang="en-US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Asking them to update the Bill of Rights for today…</a:t>
            </a:r>
          </a:p>
          <a:p>
            <a:pPr algn="ctr"/>
            <a:r>
              <a:rPr lang="en-US" sz="2400" b="1" i="1" dirty="0" smtClean="0">
                <a:solidFill>
                  <a:schemeClr val="bg1"/>
                </a:solidFill>
                <a:latin typeface="Franklin Gothic Medium" pitchFamily="34" charset="0"/>
              </a:rPr>
              <a:t>challenges them to reaffirm its value in their civic lives today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533400"/>
            <a:ext cx="8534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chemeClr val="accent1">
                    <a:lumMod val="75000"/>
                  </a:schemeClr>
                </a:solidFill>
                <a:latin typeface="Franklin Gothic Medium" pitchFamily="34" charset="0"/>
              </a:rPr>
              <a:t>By understanding and valuing the rights we have inherited</a:t>
            </a:r>
          </a:p>
          <a:p>
            <a:endParaRPr lang="en-US" dirty="0" smtClean="0"/>
          </a:p>
        </p:txBody>
      </p:sp>
      <p:sp>
        <p:nvSpPr>
          <p:cNvPr id="5" name="Rectangle 4"/>
          <p:cNvSpPr/>
          <p:nvPr/>
        </p:nvSpPr>
        <p:spPr>
          <a:xfrm>
            <a:off x="304800" y="5710535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i="1" dirty="0" smtClean="0">
                <a:solidFill>
                  <a:schemeClr val="accent1">
                    <a:lumMod val="75000"/>
                  </a:schemeClr>
                </a:solidFill>
                <a:latin typeface="Franklin Gothic Medium" pitchFamily="34" charset="0"/>
              </a:rPr>
              <a:t>And the role of Congress in creating and preserving them</a:t>
            </a:r>
            <a:endParaRPr lang="en-US" sz="2400" b="1" i="1" dirty="0">
              <a:solidFill>
                <a:schemeClr val="accent1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pic>
        <p:nvPicPr>
          <p:cNvPr id="7" name="Picture 6" descr="DSC_01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185" y="1161288"/>
            <a:ext cx="6625631" cy="4401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1143000"/>
            <a:ext cx="7924800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Summary </a:t>
            </a:r>
          </a:p>
          <a:p>
            <a:pPr algn="ctr"/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2400" dirty="0" smtClean="0">
                <a:solidFill>
                  <a:schemeClr val="bg1"/>
                </a:solidFill>
                <a:latin typeface="Franklin Gothic Medium" pitchFamily="34" charset="0"/>
                <a:cs typeface="Times New Roman" pitchFamily="18" charset="0"/>
              </a:rPr>
              <a:t>How active learning grounded in standards can be incorporated into your study of the Founding Era.</a:t>
            </a:r>
          </a:p>
          <a:p>
            <a:pPr marL="514350" lvl="0" indent="-514350">
              <a:buFont typeface="+mj-lt"/>
              <a:buAutoNum type="arabicPeriod"/>
            </a:pPr>
            <a:endParaRPr lang="en-US" sz="2400" dirty="0" smtClean="0">
              <a:solidFill>
                <a:schemeClr val="bg1"/>
              </a:solidFill>
              <a:latin typeface="Franklin Gothic Medium" pitchFamily="34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2400" dirty="0" smtClean="0">
                <a:solidFill>
                  <a:schemeClr val="bg1"/>
                </a:solidFill>
                <a:latin typeface="Franklin Gothic Medium" pitchFamily="34" charset="0"/>
                <a:cs typeface="Times New Roman" pitchFamily="18" charset="0"/>
              </a:rPr>
              <a:t>How studying the Constitution and the creation of the Bill of Rights can contribute to helping your students grow into active and informed citizens</a:t>
            </a:r>
          </a:p>
          <a:p>
            <a:pPr marL="514350" lvl="0" indent="-514350">
              <a:buFont typeface="+mj-lt"/>
              <a:buAutoNum type="arabicPeriod"/>
            </a:pPr>
            <a:endParaRPr lang="en-US" sz="2400" dirty="0" smtClean="0">
              <a:solidFill>
                <a:schemeClr val="bg1"/>
              </a:solidFill>
              <a:latin typeface="Franklin Gothic Medium" pitchFamily="34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2400" dirty="0" smtClean="0">
                <a:solidFill>
                  <a:schemeClr val="bg1"/>
                </a:solidFill>
                <a:latin typeface="Franklin Gothic Medium" pitchFamily="34" charset="0"/>
                <a:cs typeface="Times New Roman" pitchFamily="18" charset="0"/>
              </a:rPr>
              <a:t>How resources from the Center for Legislative Archives can enrich your classes.</a:t>
            </a:r>
          </a:p>
          <a:p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isit-us-main-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100" y="533400"/>
            <a:ext cx="7543800" cy="4634911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glow rad="228600">
              <a:schemeClr val="accent3">
                <a:lumMod val="50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Picture 5" descr="Aviary archives-gov nara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5334000"/>
            <a:ext cx="1066800" cy="108949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09800" y="5486400"/>
            <a:ext cx="5638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Franklin Gothic Medium" pitchFamily="34" charset="0"/>
              </a:rPr>
              <a:t>Center for Legislative Archives</a:t>
            </a:r>
          </a:p>
          <a:p>
            <a:pPr algn="ctr"/>
            <a:r>
              <a:rPr lang="en-US" sz="2000" dirty="0" smtClean="0">
                <a:latin typeface="Franklin Gothic Medium" pitchFamily="34" charset="0"/>
              </a:rPr>
              <a:t>www.archives.gov/legislative</a:t>
            </a:r>
          </a:p>
          <a:p>
            <a:pPr algn="ctr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ashington_inaugural_p1.jpg"/>
          <p:cNvPicPr>
            <a:picLocks noChangeAspect="1"/>
          </p:cNvPicPr>
          <p:nvPr/>
        </p:nvPicPr>
        <p:blipFill>
          <a:blip r:embed="rId2" cstate="screen"/>
          <a:srcRect l="16000" t="6667" b="58889"/>
          <a:stretch>
            <a:fillRect/>
          </a:stretch>
        </p:blipFill>
        <p:spPr>
          <a:xfrm>
            <a:off x="1494196" y="1219201"/>
            <a:ext cx="6354403" cy="41690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00" y="838200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 smtClean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6427" y="533400"/>
            <a:ext cx="818857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that help them better understand today</a:t>
            </a:r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336427" y="5410200"/>
            <a:ext cx="71159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and inspire civic engagement tomorrow.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Jefferson_Message_1-16-1804_SEN 8A-B1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55626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38800" y="457200"/>
            <a:ext cx="350520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3200" dirty="0" smtClean="0">
                <a:solidFill>
                  <a:schemeClr val="bg1"/>
                </a:solidFill>
              </a:rPr>
              <a:t>When we invite students to analyze Jefferson’s decision to acquire the Louisiana territory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48_USmap_cropped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1171575"/>
            <a:ext cx="9144000" cy="56864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4800" y="0"/>
            <a:ext cx="838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Or challenge them to formulate a congressional compromise to save the Union in 1850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ery_Trial_p85.jpg"/>
          <p:cNvPicPr>
            <a:picLocks noChangeAspect="1"/>
          </p:cNvPicPr>
          <p:nvPr/>
        </p:nvPicPr>
        <p:blipFill>
          <a:blip r:embed="rId2" cstate="screen"/>
          <a:srcRect b="54532"/>
          <a:stretch>
            <a:fillRect/>
          </a:stretch>
        </p:blipFill>
        <p:spPr>
          <a:xfrm>
            <a:off x="0" y="0"/>
            <a:ext cx="8229600" cy="55313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638800"/>
            <a:ext cx="8915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We open their eyes to history as a living set of choices and unfinished revolutions.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0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Through active learning with primary sources,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/>
          <a:srcRect b="15375"/>
          <a:stretch>
            <a:fillRect/>
          </a:stretch>
        </p:blipFill>
        <p:spPr bwMode="auto">
          <a:xfrm>
            <a:off x="4495800" y="304800"/>
            <a:ext cx="42672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28600" y="838200"/>
            <a:ext cx="3657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We take them to the defining moments that shaped our national destiny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1058</Words>
  <Application>Microsoft Macintosh PowerPoint</Application>
  <PresentationFormat>On-screen Show (4:3)</PresentationFormat>
  <Paragraphs>162</Paragraphs>
  <Slides>49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</vt:vector>
  </TitlesOfParts>
  <Company>NARA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Teaching the Constitution and the Bill of Rights</dc:title>
  <dc:creator>CFlanaga</dc:creator>
  <cp:lastModifiedBy>Rachel Spradley</cp:lastModifiedBy>
  <cp:revision>23</cp:revision>
  <dcterms:created xsi:type="dcterms:W3CDTF">2012-07-11T15:11:31Z</dcterms:created>
  <dcterms:modified xsi:type="dcterms:W3CDTF">2012-07-11T15:12:00Z</dcterms:modified>
</cp:coreProperties>
</file>