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handoutMasters/handoutMaster1.xml" ContentType="application/vnd.openxmlformats-officedocument.presentationml.handoutMaster+xml"/>
  <Override PartName="/ppt/slides/slide6.xml" ContentType="application/vnd.openxmlformats-officedocument.presentationml.slide+xml"/>
  <Override PartName="/ppt/slideLayouts/slideLayout7.xml" ContentType="application/vnd.openxmlformats-officedocument.presentationml.slideLayout+xml"/>
  <Override PartName="/ppt/slides/slide17.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792" r:id="rId1"/>
  </p:sldMasterIdLst>
  <p:notesMasterIdLst>
    <p:notesMasterId r:id="rId20"/>
  </p:notesMasterIdLst>
  <p:handoutMasterIdLst>
    <p:handoutMasterId r:id="rId21"/>
  </p:handoutMasterIdLst>
  <p:sldIdLst>
    <p:sldId id="256" r:id="rId2"/>
    <p:sldId id="257" r:id="rId3"/>
    <p:sldId id="259" r:id="rId4"/>
    <p:sldId id="258" r:id="rId5"/>
    <p:sldId id="260" r:id="rId6"/>
    <p:sldId id="261" r:id="rId7"/>
    <p:sldId id="262" r:id="rId8"/>
    <p:sldId id="263" r:id="rId9"/>
    <p:sldId id="267" r:id="rId10"/>
    <p:sldId id="264" r:id="rId11"/>
    <p:sldId id="266" r:id="rId12"/>
    <p:sldId id="269" r:id="rId13"/>
    <p:sldId id="268"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clrMode="gray" frameSlides="1"/>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07" autoAdjust="0"/>
    <p:restoredTop sz="94683" autoAdjust="0"/>
  </p:normalViewPr>
  <p:slideViewPr>
    <p:cSldViewPr snapToGrid="0" snapToObjects="1">
      <p:cViewPr varScale="1">
        <p:scale>
          <a:sx n="152" d="100"/>
          <a:sy n="152" d="100"/>
        </p:scale>
        <p:origin x="-1064" y="-72"/>
      </p:cViewPr>
      <p:guideLst>
        <p:guide orient="horz" pos="2160"/>
        <p:guide pos="2880"/>
      </p:guideLst>
    </p:cSldViewPr>
  </p:slideViewPr>
  <p:outlineViewPr>
    <p:cViewPr>
      <p:scale>
        <a:sx n="33" d="100"/>
        <a:sy n="33" d="100"/>
      </p:scale>
      <p:origin x="0" y="576"/>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6970C6-7F99-BC43-8C74-E35B139D3260}" type="datetimeFigureOut">
              <a:rPr lang="en-US" smtClean="0"/>
              <a:t>6/4/12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FA409-6F06-E24E-9EB0-373D1A54A36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48A50B-0549-4D4A-B943-37DC16270637}" type="datetimeFigureOut">
              <a:rPr lang="en-US" smtClean="0"/>
              <a:pPr/>
              <a:t>6/4/12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5C948B-50A2-0245-9DE3-2424FAB46525}"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19502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A98AF03-7270-45C2-A683-C5E353EF01A5}" type="datetime4">
              <a:rPr lang="en-US" smtClean="0"/>
              <a:pPr/>
              <a:t>June 4, 2012</a:t>
            </a:fld>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FB5AFD-D735-4504-A039-ADEBB6448D55}" type="datetime4">
              <a:rPr lang="en-US" smtClean="0"/>
              <a:pPr/>
              <a:t>June 4,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5C8118-FB93-4E87-B380-0175F2FE2167}" type="datetime4">
              <a:rPr lang="en-US" smtClean="0"/>
              <a:pPr/>
              <a:t>June 4,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4,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B7EAE1-CAAC-4AEF-919E-158692B1E55E}" type="datetime4">
              <a:rPr lang="en-US" smtClean="0"/>
              <a:pPr/>
              <a:t>June 4, 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525A706-D8F2-4D1A-855A-CADC92600C26}" type="datetime4">
              <a:rPr lang="en-US" smtClean="0"/>
              <a:pPr/>
              <a:t>June 4, 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B4F123-1704-49AC-9D15-C4B1462B8014}" type="datetime4">
              <a:rPr lang="en-US" smtClean="0"/>
              <a:pPr/>
              <a:t>June 4, 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127EC2-47FB-48A1-8644-C8A81DDAA119}" type="datetime4">
              <a:rPr lang="en-US" smtClean="0"/>
              <a:pPr/>
              <a:t>June 4, 2012</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3EC3ED-7435-49F9-84C8-03CCA2F8DEDB}" type="datetime4">
              <a:rPr lang="en-US" smtClean="0"/>
              <a:pPr/>
              <a:t>June 4, 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FC49BF1-FCD3-4395-8FF6-0047AF66228E}" type="datetime4">
              <a:rPr lang="en-US" smtClean="0"/>
              <a:pPr/>
              <a:t>June 4, 2012</a:t>
            </a:fld>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861222-2C8B-4501-BE87-6797EC025925}" type="datetime4">
              <a:rPr lang="en-US" smtClean="0"/>
              <a:pPr/>
              <a:t>June 4, 2012</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6C01193-8287-4834-A286-6B880643E934}" type="datetime4">
              <a:rPr lang="en-US" smtClean="0"/>
              <a:pPr/>
              <a:t>June 4, 2012</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google.com/imgres?imgurl=http://www.east-buc.k12.ia.us/00_01/ca/13c8.gif&amp;imgrefurl=http://www.east-buc.k12.ia.us/00_01/ca/13cb.htm&amp;h=343&amp;w=256&amp;sz=6&amp;tbnid=fiVHavHQGa3QMM:&amp;tbnh=90&amp;tbnw=67&amp;prev=/search?q=southern+colonies&amp;tbm=isch&amp;tbo=u&amp;zoom=1&amp;q=southern+colonies&amp;docid=ZuhceXMIknLa6M&amp;hl=en&amp;sa=X&amp;ei=0RdDT8TaLMu_2QXL_-2KCA&amp;sqi=2&amp;ved=0CDMQ9QEwAg&amp;dur=887" TargetMode="External"/><Relationship Id="rId3" Type="http://schemas.openxmlformats.org/officeDocument/2006/relationships/hyperlink" Target="http://www.google.com/imgres?imgurl=http://13coloniesproject.wikispaces.com/file/view/map_for_wiki.jpg&amp;imgrefurl=http://13coloniesproject.wikispaces.com/Southern+Colonies&amp;h=363&amp;w=345&amp;sz=24&amp;tbnid=5K8iutVBqNi6jM:&amp;tbnh=90&amp;tbnw=86&amp;prev=/search?q=southern+colonies&amp;tbm=isch&amp;tbo=u&amp;zoom=1&amp;q=southern+colonies&amp;docid=mf-s9jrk6zzl0M&amp;hl=en&amp;sa=X&amp;ei=0RdDT8TaLMu_2QXL_-2KCA&amp;sqi=2&amp;ved=0CDsQ9QEwBA&amp;dur=2427"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Slavery</a:t>
            </a:r>
            <a:endParaRPr lang="en-US" dirty="0"/>
          </a:p>
        </p:txBody>
      </p:sp>
      <p:sp>
        <p:nvSpPr>
          <p:cNvPr id="3" name="Subtitle 2"/>
          <p:cNvSpPr>
            <a:spLocks noGrp="1"/>
          </p:cNvSpPr>
          <p:nvPr>
            <p:ph type="subTitle" idx="1"/>
          </p:nvPr>
        </p:nvSpPr>
        <p:spPr/>
        <p:txBody>
          <a:bodyPr/>
          <a:lstStyle/>
          <a:p>
            <a:r>
              <a:rPr lang="en-US" dirty="0" smtClean="0"/>
              <a:t>By Carey Latimore</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2365747"/>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Further Realities by the Antebellum Period</a:t>
            </a:r>
            <a:endParaRPr lang="en-US" dirty="0"/>
          </a:p>
        </p:txBody>
      </p:sp>
      <p:sp>
        <p:nvSpPr>
          <p:cNvPr id="3" name="Content Placeholder 2"/>
          <p:cNvSpPr>
            <a:spLocks noGrp="1"/>
          </p:cNvSpPr>
          <p:nvPr>
            <p:ph idx="4294967295"/>
          </p:nvPr>
        </p:nvSpPr>
        <p:spPr>
          <a:xfrm>
            <a:off x="1043490" y="2391556"/>
            <a:ext cx="6777038" cy="3508375"/>
          </a:xfrm>
        </p:spPr>
        <p:txBody>
          <a:bodyPr>
            <a:normAutofit lnSpcReduction="10000"/>
          </a:bodyPr>
          <a:lstStyle/>
          <a:p>
            <a:r>
              <a:rPr lang="en-US" dirty="0" smtClean="0"/>
              <a:t>Between 1790 and 1860, about 835,000 slaves were removed from Maryland, Virginia, and the Carolinas to Mississippi, Louisiana, and Texas.</a:t>
            </a:r>
          </a:p>
          <a:p>
            <a:r>
              <a:rPr lang="en-US" dirty="0" smtClean="0"/>
              <a:t>Slavery died in the North a result of politics and industry/wage labor.</a:t>
            </a:r>
          </a:p>
          <a:p>
            <a:r>
              <a:rPr lang="en-US" dirty="0" smtClean="0"/>
              <a:t>By this time it was obvious that Jefferson’s Louisiana Purchase was largely responsible for slavery’s revival</a:t>
            </a:r>
          </a:p>
          <a:p>
            <a:pPr marL="68580" indent="0">
              <a:buNone/>
            </a:pPr>
            <a:endParaRPr lang="en-US" dirty="0" smtClean="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866790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Controversy as a result of Louisiana Purchase</a:t>
            </a:r>
            <a:endParaRPr lang="en-US" dirty="0"/>
          </a:p>
        </p:txBody>
      </p:sp>
      <p:sp>
        <p:nvSpPr>
          <p:cNvPr id="3" name="TextBox 2"/>
          <p:cNvSpPr txBox="1"/>
          <p:nvPr/>
        </p:nvSpPr>
        <p:spPr>
          <a:xfrm>
            <a:off x="1043490" y="2374586"/>
            <a:ext cx="7405090" cy="3693319"/>
          </a:xfrm>
          <a:prstGeom prst="rect">
            <a:avLst/>
          </a:prstGeom>
          <a:noFill/>
        </p:spPr>
        <p:txBody>
          <a:bodyPr wrap="square" rtlCol="0">
            <a:spAutoFit/>
          </a:bodyPr>
          <a:lstStyle/>
          <a:p>
            <a:pPr marL="285750" indent="-285750">
              <a:buFont typeface="Arial"/>
              <a:buChar char="•"/>
            </a:pPr>
            <a:r>
              <a:rPr lang="en-US" sz="2400" dirty="0" smtClean="0"/>
              <a:t>Missouri’s application for statehood</a:t>
            </a:r>
            <a:r>
              <a:rPr lang="en-US" sz="2400" dirty="0"/>
              <a:t> </a:t>
            </a:r>
            <a:r>
              <a:rPr lang="en-US" sz="2400" dirty="0" smtClean="0"/>
              <a:t>threatened the balance of slave and free states</a:t>
            </a:r>
          </a:p>
          <a:p>
            <a:pPr marL="285750" indent="-285750">
              <a:buFont typeface="Arial"/>
              <a:buChar char="•"/>
            </a:pPr>
            <a:r>
              <a:rPr lang="en-US" sz="2400" dirty="0" smtClean="0"/>
              <a:t>Led to the Missouri Compromise, the first of many compromises between slave and free states to avert conflict</a:t>
            </a:r>
          </a:p>
          <a:p>
            <a:pPr marL="285750" indent="-285750">
              <a:buFont typeface="Arial"/>
              <a:buChar char="•"/>
            </a:pPr>
            <a:r>
              <a:rPr lang="en-US" sz="2400" dirty="0" smtClean="0"/>
              <a:t>Slavery was allowed in  Missouri but banned in territories north of the 36-30 parallel</a:t>
            </a:r>
          </a:p>
          <a:p>
            <a:pPr marL="285750" indent="-285750">
              <a:buFont typeface="Arial"/>
              <a:buChar char="•"/>
            </a:pPr>
            <a:r>
              <a:rPr lang="en-US" sz="2400" dirty="0" smtClean="0"/>
              <a:t>Maine allowed to join the union as a free state</a:t>
            </a:r>
          </a:p>
          <a:p>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9057147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charset="2"/>
              <a:buChar char="u"/>
            </a:pPr>
            <a:r>
              <a:rPr lang="en-US" dirty="0" smtClean="0"/>
              <a:t>Haitian Revolution</a:t>
            </a:r>
          </a:p>
          <a:p>
            <a:pPr>
              <a:buFont typeface="Wingdings" charset="2"/>
              <a:buChar char="u"/>
            </a:pPr>
            <a:r>
              <a:rPr lang="en-US" dirty="0" smtClean="0"/>
              <a:t>Gabriel’s Rebellion </a:t>
            </a:r>
          </a:p>
          <a:p>
            <a:pPr>
              <a:buFont typeface="Wingdings" charset="2"/>
              <a:buChar char="u"/>
            </a:pPr>
            <a:r>
              <a:rPr lang="en-US" dirty="0" smtClean="0"/>
              <a:t>Embargo on Haiti </a:t>
            </a:r>
          </a:p>
          <a:p>
            <a:pPr>
              <a:buFont typeface="Wingdings" charset="2"/>
              <a:buChar char="u"/>
            </a:pPr>
            <a:r>
              <a:rPr lang="en-US" dirty="0" smtClean="0"/>
              <a:t>Attempts to end slavery in Virginia ultimately fail</a:t>
            </a:r>
          </a:p>
          <a:p>
            <a:pPr>
              <a:buFont typeface="Wingdings" charset="2"/>
              <a:buChar char="u"/>
            </a:pPr>
            <a:r>
              <a:rPr lang="en-US" dirty="0" smtClean="0"/>
              <a:t>Slavery more entrenched in the south than even before</a:t>
            </a:r>
            <a:endParaRPr lang="en-US" dirty="0"/>
          </a:p>
        </p:txBody>
      </p:sp>
      <p:sp>
        <p:nvSpPr>
          <p:cNvPr id="5" name="TextBox 4"/>
          <p:cNvSpPr txBox="1"/>
          <p:nvPr/>
        </p:nvSpPr>
        <p:spPr>
          <a:xfrm>
            <a:off x="1309326" y="1159681"/>
            <a:ext cx="4019628" cy="369332"/>
          </a:xfrm>
          <a:prstGeom prst="rect">
            <a:avLst/>
          </a:prstGeom>
          <a:noFill/>
        </p:spPr>
        <p:txBody>
          <a:bodyPr wrap="square" rtlCol="0">
            <a:spAutoFit/>
            <a:scene3d>
              <a:camera prst="orthographicFront"/>
              <a:lightRig rig="threePt" dir="t"/>
            </a:scene3d>
            <a:sp3d extrusionH="57150">
              <a:bevelT w="38100" h="38100"/>
            </a:sp3d>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Slavery rises again</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9948903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1043490" y="307064"/>
            <a:ext cx="7024744" cy="1143000"/>
          </a:xfrm>
        </p:spPr>
        <p:txBody>
          <a:bodyPr/>
          <a:lstStyle/>
          <a:p>
            <a:r>
              <a:rPr lang="en-US" dirty="0" smtClean="0"/>
              <a:t>Abolitionism</a:t>
            </a:r>
            <a:endParaRPr lang="en-US" dirty="0"/>
          </a:p>
        </p:txBody>
      </p:sp>
      <p:sp>
        <p:nvSpPr>
          <p:cNvPr id="4" name="Content Placeholder 3"/>
          <p:cNvSpPr>
            <a:spLocks noGrp="1"/>
          </p:cNvSpPr>
          <p:nvPr>
            <p:ph idx="1"/>
          </p:nvPr>
        </p:nvSpPr>
        <p:spPr>
          <a:xfrm>
            <a:off x="1043492" y="1450064"/>
            <a:ext cx="6777317" cy="4382565"/>
          </a:xfrm>
        </p:spPr>
        <p:txBody>
          <a:bodyPr>
            <a:normAutofit fontScale="47500" lnSpcReduction="20000"/>
          </a:bodyPr>
          <a:lstStyle/>
          <a:p>
            <a:pPr marL="68580" indent="0">
              <a:buNone/>
            </a:pPr>
            <a:r>
              <a:rPr lang="en-US" sz="2900" b="1" dirty="0" smtClean="0"/>
              <a:t>Black Abolitionism</a:t>
            </a:r>
          </a:p>
          <a:p>
            <a:pPr marL="68580" indent="0">
              <a:buNone/>
            </a:pPr>
            <a:r>
              <a:rPr lang="en-US" dirty="0"/>
              <a:t>	</a:t>
            </a:r>
            <a:r>
              <a:rPr lang="en-US" dirty="0" smtClean="0"/>
              <a:t>-Denmark Vesey </a:t>
            </a:r>
          </a:p>
          <a:p>
            <a:pPr marL="68580" indent="0">
              <a:buNone/>
            </a:pPr>
            <a:r>
              <a:rPr lang="en-US" dirty="0" smtClean="0"/>
              <a:t>	-David Walker</a:t>
            </a:r>
          </a:p>
          <a:p>
            <a:pPr marL="68580" indent="0">
              <a:buNone/>
            </a:pPr>
            <a:r>
              <a:rPr lang="en-US" dirty="0"/>
              <a:t>	</a:t>
            </a:r>
            <a:r>
              <a:rPr lang="en-US" dirty="0" smtClean="0"/>
              <a:t>-Maria Stewart</a:t>
            </a:r>
          </a:p>
          <a:p>
            <a:pPr marL="68580" indent="0">
              <a:buNone/>
            </a:pPr>
            <a:r>
              <a:rPr lang="en-US" dirty="0"/>
              <a:t>	</a:t>
            </a:r>
            <a:r>
              <a:rPr lang="en-US" dirty="0" smtClean="0"/>
              <a:t>-Nat Turner</a:t>
            </a:r>
          </a:p>
          <a:p>
            <a:pPr marL="68580" indent="0">
              <a:buNone/>
            </a:pPr>
            <a:r>
              <a:rPr lang="en-US" dirty="0" smtClean="0"/>
              <a:t>	-Frederick Douglass</a:t>
            </a:r>
          </a:p>
          <a:p>
            <a:pPr marL="68580" indent="0">
              <a:buNone/>
            </a:pPr>
            <a:endParaRPr lang="en-US" sz="3800" dirty="0"/>
          </a:p>
          <a:p>
            <a:endParaRPr lang="en-US" sz="3800" dirty="0" smtClean="0"/>
          </a:p>
          <a:p>
            <a:r>
              <a:rPr lang="en-US" sz="3800" dirty="0" smtClean="0"/>
              <a:t>Wanted an immediate end of slavery and sought agency and freedom from white paternalism</a:t>
            </a:r>
          </a:p>
          <a:p>
            <a:r>
              <a:rPr lang="en-US" sz="3800" dirty="0" smtClean="0"/>
              <a:t>Unlike most white abolitionists they were worried about how slavery made African Americans dependent on whites and how this dependency affected the African American soul</a:t>
            </a:r>
          </a:p>
          <a:p>
            <a:r>
              <a:rPr lang="en-US" sz="3800" dirty="0" smtClean="0"/>
              <a:t>Many African Americans held theologically conservative opinions and argued that the Bible was a anti-slavery document. This is particularly true for Vesey, Walker, Stewart, and Turner.  It is also true for Martin Delany and Henry Highland Garnett.</a:t>
            </a:r>
          </a:p>
          <a:p>
            <a:endParaRPr lang="en-US" dirty="0" smtClean="0"/>
          </a:p>
          <a:p>
            <a:pPr marL="68580" indent="0">
              <a:buNone/>
            </a:pPr>
            <a:endParaRPr lang="en-US" dirty="0" smtClean="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768495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8809" y="964129"/>
            <a:ext cx="6777317" cy="4976673"/>
          </a:xfrm>
        </p:spPr>
        <p:txBody>
          <a:bodyPr>
            <a:normAutofit fontScale="25000" lnSpcReduction="20000"/>
          </a:bodyPr>
          <a:lstStyle/>
          <a:p>
            <a:pPr marL="68580" indent="0">
              <a:buNone/>
            </a:pPr>
            <a:r>
              <a:rPr lang="en-US" sz="8000" b="1" dirty="0" smtClean="0"/>
              <a:t>White Abolitionism</a:t>
            </a:r>
          </a:p>
          <a:p>
            <a:pPr marL="68580" indent="0">
              <a:buNone/>
            </a:pPr>
            <a:endParaRPr lang="en-US" sz="8000" b="1" dirty="0" smtClean="0"/>
          </a:p>
          <a:p>
            <a:pPr marL="68580" indent="0">
              <a:buNone/>
            </a:pPr>
            <a:r>
              <a:rPr lang="en-US" sz="8000" dirty="0"/>
              <a:t>	</a:t>
            </a:r>
            <a:r>
              <a:rPr lang="en-US" sz="8000" dirty="0" smtClean="0"/>
              <a:t>-William Lloyd Garrison </a:t>
            </a:r>
          </a:p>
          <a:p>
            <a:pPr marL="68580" indent="0">
              <a:buNone/>
            </a:pPr>
            <a:r>
              <a:rPr lang="en-US" sz="8000" dirty="0"/>
              <a:t>	</a:t>
            </a:r>
            <a:r>
              <a:rPr lang="en-US" sz="8000" dirty="0" smtClean="0"/>
              <a:t>-Arthur and Lewis Tappan</a:t>
            </a:r>
          </a:p>
          <a:p>
            <a:pPr marL="68580" indent="0">
              <a:buNone/>
            </a:pPr>
            <a:r>
              <a:rPr lang="en-US" sz="8000" dirty="0"/>
              <a:t>	</a:t>
            </a:r>
            <a:r>
              <a:rPr lang="en-US" sz="8000" dirty="0" smtClean="0"/>
              <a:t>-Harriet Beecher Stowe </a:t>
            </a:r>
          </a:p>
          <a:p>
            <a:pPr marL="68580" indent="0">
              <a:buNone/>
            </a:pPr>
            <a:r>
              <a:rPr lang="en-US" sz="8000" dirty="0"/>
              <a:t>	</a:t>
            </a:r>
            <a:r>
              <a:rPr lang="en-US" sz="8000" dirty="0" smtClean="0"/>
              <a:t>-Grimke Sisters</a:t>
            </a:r>
          </a:p>
          <a:p>
            <a:pPr marL="68580" indent="0">
              <a:buNone/>
            </a:pPr>
            <a:endParaRPr lang="en-US" sz="4600" dirty="0"/>
          </a:p>
          <a:p>
            <a:pPr marL="68580" indent="0">
              <a:buNone/>
            </a:pPr>
            <a:endParaRPr lang="en-US" sz="4600" dirty="0" smtClean="0"/>
          </a:p>
          <a:p>
            <a:pPr marL="68580" indent="0">
              <a:buNone/>
            </a:pPr>
            <a:endParaRPr lang="en-US" sz="4600" dirty="0" smtClean="0"/>
          </a:p>
          <a:p>
            <a:pPr marL="68580" indent="0">
              <a:buNone/>
            </a:pPr>
            <a:endParaRPr lang="en-US" sz="4600" dirty="0" smtClean="0"/>
          </a:p>
          <a:p>
            <a:endParaRPr lang="en-US" sz="4600" dirty="0" smtClean="0"/>
          </a:p>
          <a:p>
            <a:r>
              <a:rPr lang="en-US" sz="6200" dirty="0" smtClean="0"/>
              <a:t>Often held paternalistic views of African Americans</a:t>
            </a:r>
          </a:p>
          <a:p>
            <a:r>
              <a:rPr lang="en-US" sz="6200" dirty="0" smtClean="0"/>
              <a:t>Theologically much more liberal than African American abolitionists</a:t>
            </a:r>
          </a:p>
          <a:p>
            <a:r>
              <a:rPr lang="en-US" sz="6200" dirty="0" smtClean="0"/>
              <a:t>Leaned towards pacifism and peaceful means of ending slavery when compared to the most prominent black Abolitionists, especially during the early abolitionist period</a:t>
            </a:r>
          </a:p>
          <a:p>
            <a:r>
              <a:rPr lang="en-US" sz="6200" dirty="0" smtClean="0"/>
              <a:t>Eventually split into two movements one more </a:t>
            </a:r>
            <a:r>
              <a:rPr lang="en-US" sz="6200" dirty="0" err="1" smtClean="0"/>
              <a:t>theolgically</a:t>
            </a:r>
            <a:r>
              <a:rPr lang="en-US" sz="6200" dirty="0" smtClean="0"/>
              <a:t> conservative led by the Tappan brothers and the other led by William Lloyd Garrison.</a:t>
            </a:r>
          </a:p>
          <a:p>
            <a:pPr marL="68580" indent="0">
              <a:buNone/>
            </a:pPr>
            <a:endParaRPr lang="en-US" sz="6200" dirty="0" smtClean="0"/>
          </a:p>
          <a:p>
            <a:pPr marL="68580" indent="0">
              <a:buNone/>
            </a:pPr>
            <a:r>
              <a:rPr lang="en-US" sz="6200" dirty="0"/>
              <a:t>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79434683"/>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Southerners Believed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Abolitionist attacks on slavery were greatly exaggerated</a:t>
            </a:r>
          </a:p>
          <a:p>
            <a:r>
              <a:rPr lang="en-US" dirty="0" smtClean="0"/>
              <a:t>Believed that laws needed to be tightened to maintain “mastery” of white domination, especially after Nat Turner’s Rebellion.</a:t>
            </a:r>
          </a:p>
          <a:p>
            <a:r>
              <a:rPr lang="en-US" dirty="0" smtClean="0"/>
              <a:t>At the same time, Southern intellectuals such as George Fitzhugh and John C. Calhoun continued to argue that slaves were content and  that slavery was an economic burden on slave owners</a:t>
            </a:r>
          </a:p>
          <a:p>
            <a:r>
              <a:rPr lang="en-US" dirty="0" smtClean="0"/>
              <a:t>John Calhoun argued that slavery instead of being a necessary evil was a positive good for southern society because it was the only way to ensure peaceful relationships between the races</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15461082"/>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96065" y="456164"/>
            <a:ext cx="7024744" cy="1143000"/>
          </a:xfrm>
        </p:spPr>
        <p:txBody>
          <a:bodyPr>
            <a:normAutofit fontScale="90000"/>
          </a:bodyPr>
          <a:lstStyle/>
          <a:p>
            <a:r>
              <a:rPr lang="en-US" dirty="0" smtClean="0"/>
              <a:t>1845-1860: The Nation Moves Towards War Over Slavery</a:t>
            </a:r>
            <a:endParaRPr lang="en-US" dirty="0"/>
          </a:p>
        </p:txBody>
      </p:sp>
      <p:sp>
        <p:nvSpPr>
          <p:cNvPr id="3" name="Content Placeholder 2"/>
          <p:cNvSpPr>
            <a:spLocks noGrp="1"/>
          </p:cNvSpPr>
          <p:nvPr>
            <p:ph idx="1"/>
          </p:nvPr>
        </p:nvSpPr>
        <p:spPr>
          <a:xfrm>
            <a:off x="1043492" y="2122926"/>
            <a:ext cx="6777317" cy="3508977"/>
          </a:xfrm>
        </p:spPr>
        <p:txBody>
          <a:bodyPr>
            <a:normAutofit fontScale="92500"/>
          </a:bodyPr>
          <a:lstStyle/>
          <a:p>
            <a:r>
              <a:rPr lang="en-US" dirty="0" smtClean="0"/>
              <a:t>Annexation of Texas and the War with Mexico</a:t>
            </a:r>
          </a:p>
          <a:p>
            <a:r>
              <a:rPr lang="en-US" dirty="0" smtClean="0"/>
              <a:t>Compromise of 1850</a:t>
            </a:r>
          </a:p>
          <a:p>
            <a:pPr marL="68580" indent="0">
              <a:buNone/>
            </a:pPr>
            <a:r>
              <a:rPr lang="en-US" dirty="0"/>
              <a:t>	</a:t>
            </a:r>
            <a:r>
              <a:rPr lang="en-US" dirty="0" smtClean="0"/>
              <a:t>-Admitted California as free state</a:t>
            </a:r>
          </a:p>
          <a:p>
            <a:pPr marL="68580" indent="0">
              <a:buNone/>
            </a:pPr>
            <a:r>
              <a:rPr lang="en-US" dirty="0"/>
              <a:t>	</a:t>
            </a:r>
            <a:r>
              <a:rPr lang="en-US" dirty="0" smtClean="0"/>
              <a:t>-Organized Utah territory and New Mexico territory with slavery decided by popular sovereignty </a:t>
            </a:r>
          </a:p>
          <a:p>
            <a:pPr marL="68580" indent="0">
              <a:buNone/>
            </a:pPr>
            <a:r>
              <a:rPr lang="en-US" dirty="0"/>
              <a:t>	</a:t>
            </a:r>
            <a:r>
              <a:rPr lang="en-US" dirty="0" smtClean="0"/>
              <a:t>-Slave trade abolished in the capital but slavery allowed to remain</a:t>
            </a:r>
          </a:p>
          <a:p>
            <a:pPr marL="68580" indent="0">
              <a:buNone/>
            </a:pPr>
            <a:r>
              <a:rPr lang="en-US" dirty="0"/>
              <a:t>	</a:t>
            </a:r>
            <a:r>
              <a:rPr lang="en-US" dirty="0" smtClean="0"/>
              <a:t>-The </a:t>
            </a:r>
            <a:r>
              <a:rPr lang="en-US" dirty="0"/>
              <a:t>F</a:t>
            </a:r>
            <a:r>
              <a:rPr lang="en-US" dirty="0" smtClean="0"/>
              <a:t>ugitive Slave Act</a:t>
            </a:r>
          </a:p>
          <a:p>
            <a:pPr marL="68580"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0280251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Union Falls Apart</a:t>
            </a:r>
            <a:endParaRPr lang="en-US" dirty="0"/>
          </a:p>
        </p:txBody>
      </p:sp>
      <p:sp>
        <p:nvSpPr>
          <p:cNvPr id="3" name="Content Placeholder 2"/>
          <p:cNvSpPr>
            <a:spLocks noGrp="1"/>
          </p:cNvSpPr>
          <p:nvPr>
            <p:ph idx="1"/>
          </p:nvPr>
        </p:nvSpPr>
        <p:spPr/>
        <p:txBody>
          <a:bodyPr/>
          <a:lstStyle/>
          <a:p>
            <a:r>
              <a:rPr lang="en-US" dirty="0" smtClean="0"/>
              <a:t>Political parties and religious denominations  unite and divide over slavery and Fugitive Slave Act</a:t>
            </a:r>
          </a:p>
          <a:p>
            <a:r>
              <a:rPr lang="en-US" dirty="0" smtClean="0"/>
              <a:t>The Kansas-</a:t>
            </a:r>
            <a:r>
              <a:rPr lang="en-US" dirty="0"/>
              <a:t>N</a:t>
            </a:r>
            <a:r>
              <a:rPr lang="en-US" dirty="0" smtClean="0"/>
              <a:t>ebraska Act and Bleeding Kansas</a:t>
            </a:r>
          </a:p>
          <a:p>
            <a:r>
              <a:rPr lang="en-US" dirty="0" smtClean="0"/>
              <a:t>The Dred Scott Case and the Supreme Court’s Decision</a:t>
            </a:r>
          </a:p>
          <a:p>
            <a:pPr marL="68580"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8330181"/>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456164"/>
            <a:ext cx="7024744" cy="1143000"/>
          </a:xfrm>
        </p:spPr>
        <p:txBody>
          <a:bodyPr>
            <a:normAutofit fontScale="90000"/>
          </a:bodyPr>
          <a:lstStyle/>
          <a:p>
            <a:r>
              <a:rPr lang="en-US" sz="4000" dirty="0" smtClean="0"/>
              <a:t/>
            </a:r>
            <a:br>
              <a:rPr lang="en-US" sz="4000"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4000" dirty="0" smtClean="0"/>
              <a:t>War</a:t>
            </a:r>
            <a:endParaRPr lang="en-US" sz="4000" dirty="0"/>
          </a:p>
        </p:txBody>
      </p:sp>
      <p:sp>
        <p:nvSpPr>
          <p:cNvPr id="3" name="Content Placeholder 2"/>
          <p:cNvSpPr>
            <a:spLocks noGrp="1"/>
          </p:cNvSpPr>
          <p:nvPr>
            <p:ph type="body" sz="half" idx="4294967295"/>
          </p:nvPr>
        </p:nvSpPr>
        <p:spPr>
          <a:xfrm>
            <a:off x="1872335" y="2052335"/>
            <a:ext cx="3300413" cy="3455987"/>
          </a:xfrm>
        </p:spPr>
        <p:txBody>
          <a:bodyPr>
            <a:normAutofit fontScale="85000" lnSpcReduction="20000"/>
          </a:bodyPr>
          <a:lstStyle/>
          <a:p>
            <a:r>
              <a:rPr lang="en-US" sz="3600" dirty="0" smtClean="0"/>
              <a:t>John Brown and Radical Abolitionism</a:t>
            </a:r>
          </a:p>
          <a:p>
            <a:pPr marL="68580" indent="0">
              <a:buNone/>
            </a:pPr>
            <a:endParaRPr lang="en-US" sz="3600" dirty="0" smtClean="0"/>
          </a:p>
          <a:p>
            <a:r>
              <a:rPr lang="en-US" sz="3600" dirty="0" smtClean="0"/>
              <a:t>The 1860 Election and the rise of Lincoln</a:t>
            </a:r>
          </a:p>
          <a:p>
            <a:endParaRPr lang="en-US" dirty="0"/>
          </a:p>
          <a:p>
            <a:pPr marL="68580" indent="0">
              <a:buNone/>
            </a:pP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684865"/>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Opening Observations</a:t>
            </a:r>
            <a:endParaRPr lang="en-US" dirty="0"/>
          </a:p>
        </p:txBody>
      </p:sp>
      <p:sp>
        <p:nvSpPr>
          <p:cNvPr id="3" name="Content Placeholder 2"/>
          <p:cNvSpPr>
            <a:spLocks noGrp="1"/>
          </p:cNvSpPr>
          <p:nvPr>
            <p:ph idx="1"/>
          </p:nvPr>
        </p:nvSpPr>
        <p:spPr/>
        <p:txBody>
          <a:bodyPr>
            <a:normAutofit fontScale="92500"/>
          </a:bodyPr>
          <a:lstStyle/>
          <a:p>
            <a:r>
              <a:rPr lang="en-US" dirty="0" smtClean="0"/>
              <a:t>African Americans in the 17</a:t>
            </a:r>
            <a:r>
              <a:rPr lang="en-US" baseline="30000" dirty="0" smtClean="0"/>
              <a:t>th</a:t>
            </a:r>
            <a:r>
              <a:rPr lang="en-US" dirty="0" smtClean="0"/>
              <a:t> Century brought to British North America as </a:t>
            </a:r>
            <a:r>
              <a:rPr lang="en-US" dirty="0" err="1" smtClean="0"/>
              <a:t>unfree</a:t>
            </a:r>
            <a:r>
              <a:rPr lang="en-US" dirty="0" smtClean="0"/>
              <a:t> people but the “title” of their labor varied greatly before 1680.</a:t>
            </a:r>
          </a:p>
          <a:p>
            <a:r>
              <a:rPr lang="en-US" dirty="0" smtClean="0"/>
              <a:t>Large numbers of people from all races were </a:t>
            </a:r>
            <a:r>
              <a:rPr lang="en-US" dirty="0" err="1" smtClean="0"/>
              <a:t>unfree</a:t>
            </a:r>
            <a:r>
              <a:rPr lang="en-US" dirty="0" smtClean="0"/>
              <a:t> specifically in Virginia and Maryland.</a:t>
            </a:r>
          </a:p>
          <a:p>
            <a:r>
              <a:rPr lang="en-US" dirty="0" smtClean="0"/>
              <a:t>First colony to legalize slavery was Massachusetts. Virginia, by contrast, in 1662.</a:t>
            </a:r>
          </a:p>
          <a:p>
            <a:pPr marL="68580"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6129222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22016" y="489240"/>
            <a:ext cx="7024744" cy="1143000"/>
          </a:xfrm>
        </p:spPr>
        <p:txBody>
          <a:bodyPr/>
          <a:lstStyle/>
          <a:p>
            <a:r>
              <a:rPr lang="en-US" dirty="0" smtClean="0"/>
              <a:t>Slavery in Colonial America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New England colonies:</a:t>
            </a:r>
          </a:p>
          <a:p>
            <a:pPr marL="68580" indent="0">
              <a:buNone/>
            </a:pPr>
            <a:r>
              <a:rPr lang="en-US" dirty="0"/>
              <a:t>	</a:t>
            </a:r>
            <a:r>
              <a:rPr lang="en-US" dirty="0" smtClean="0"/>
              <a:t>-Massachusetts</a:t>
            </a:r>
          </a:p>
          <a:p>
            <a:pPr marL="68580" indent="0">
              <a:buNone/>
            </a:pPr>
            <a:r>
              <a:rPr lang="en-US" dirty="0"/>
              <a:t>	</a:t>
            </a:r>
            <a:r>
              <a:rPr lang="en-US" dirty="0" smtClean="0"/>
              <a:t>-New Hampshire</a:t>
            </a:r>
          </a:p>
          <a:p>
            <a:pPr marL="68580" indent="0">
              <a:buNone/>
            </a:pPr>
            <a:r>
              <a:rPr lang="en-US" dirty="0"/>
              <a:t>	</a:t>
            </a:r>
            <a:r>
              <a:rPr lang="en-US" dirty="0" smtClean="0"/>
              <a:t>-Rhode Island</a:t>
            </a:r>
          </a:p>
          <a:p>
            <a:pPr marL="68580" indent="0">
              <a:buNone/>
            </a:pPr>
            <a:r>
              <a:rPr lang="en-US" dirty="0"/>
              <a:t>	</a:t>
            </a:r>
            <a:r>
              <a:rPr lang="en-US" dirty="0" smtClean="0"/>
              <a:t>-Connecticut</a:t>
            </a:r>
          </a:p>
          <a:p>
            <a:pPr marL="68580" indent="0">
              <a:buNone/>
            </a:pPr>
            <a:endParaRPr lang="en-US" dirty="0" smtClean="0"/>
          </a:p>
          <a:p>
            <a:r>
              <a:rPr lang="en-US" dirty="0" smtClean="0"/>
              <a:t>Slavery in New England typified by small African American population that was fairly well integrated into the larger population.</a:t>
            </a:r>
          </a:p>
          <a:p>
            <a:pPr marL="68580"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815884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201099"/>
            <a:ext cx="6777317" cy="4976673"/>
          </a:xfrm>
        </p:spPr>
        <p:txBody>
          <a:bodyPr/>
          <a:lstStyle/>
          <a:p>
            <a:r>
              <a:rPr lang="en-US" dirty="0" smtClean="0"/>
              <a:t>Middle Colonies:</a:t>
            </a:r>
          </a:p>
          <a:p>
            <a:pPr marL="68580" indent="0">
              <a:buNone/>
            </a:pPr>
            <a:r>
              <a:rPr lang="en-US" dirty="0"/>
              <a:t>	</a:t>
            </a:r>
            <a:r>
              <a:rPr lang="en-US" dirty="0" smtClean="0"/>
              <a:t>-New Jersey</a:t>
            </a:r>
          </a:p>
          <a:p>
            <a:pPr marL="68580" indent="0">
              <a:buNone/>
            </a:pPr>
            <a:r>
              <a:rPr lang="en-US" dirty="0"/>
              <a:t>	</a:t>
            </a:r>
            <a:r>
              <a:rPr lang="en-US" dirty="0" smtClean="0"/>
              <a:t>-New York</a:t>
            </a:r>
          </a:p>
          <a:p>
            <a:pPr marL="68580" indent="0">
              <a:buNone/>
            </a:pPr>
            <a:r>
              <a:rPr lang="en-US" dirty="0"/>
              <a:t>	</a:t>
            </a:r>
            <a:r>
              <a:rPr lang="en-US" dirty="0" smtClean="0"/>
              <a:t>-Delaware</a:t>
            </a:r>
          </a:p>
          <a:p>
            <a:pPr marL="68580" indent="0">
              <a:buNone/>
            </a:pPr>
            <a:r>
              <a:rPr lang="en-US" dirty="0"/>
              <a:t>	</a:t>
            </a:r>
            <a:r>
              <a:rPr lang="en-US" dirty="0" smtClean="0"/>
              <a:t>-Pennsylvania </a:t>
            </a:r>
          </a:p>
          <a:p>
            <a:r>
              <a:rPr lang="en-US" dirty="0" smtClean="0"/>
              <a:t>Larger black population than New England</a:t>
            </a:r>
          </a:p>
          <a:p>
            <a:r>
              <a:rPr lang="en-US" dirty="0" smtClean="0"/>
              <a:t>Dutch influence which meant a more liberal attitude toward blacks when compared to the Southern States at least before 1680.</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2483392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063042"/>
            <a:ext cx="6777317" cy="4769587"/>
          </a:xfrm>
        </p:spPr>
        <p:txBody>
          <a:bodyPr>
            <a:normAutofit/>
          </a:bodyPr>
          <a:lstStyle/>
          <a:p>
            <a:r>
              <a:rPr lang="en-US" dirty="0" smtClean="0"/>
              <a:t>Southern Colonies</a:t>
            </a:r>
          </a:p>
          <a:p>
            <a:pPr marL="365760" lvl="1" indent="0">
              <a:buNone/>
            </a:pPr>
            <a:r>
              <a:rPr lang="en-US" dirty="0" smtClean="0"/>
              <a:t>	-Virginia</a:t>
            </a:r>
          </a:p>
          <a:p>
            <a:pPr marL="365760" lvl="1" indent="0">
              <a:buNone/>
            </a:pPr>
            <a:r>
              <a:rPr lang="en-US" dirty="0"/>
              <a:t>	</a:t>
            </a:r>
            <a:r>
              <a:rPr lang="en-US" dirty="0" smtClean="0"/>
              <a:t>-Maryland</a:t>
            </a:r>
          </a:p>
          <a:p>
            <a:pPr marL="365760" lvl="1" indent="0">
              <a:buNone/>
            </a:pPr>
            <a:r>
              <a:rPr lang="en-US" dirty="0"/>
              <a:t>	</a:t>
            </a:r>
            <a:r>
              <a:rPr lang="en-US" dirty="0" smtClean="0"/>
              <a:t>-Carolina</a:t>
            </a:r>
            <a:endParaRPr lang="en-US" dirty="0">
              <a:solidFill>
                <a:srgbClr val="CF3927"/>
              </a:solidFill>
              <a:latin typeface="ArialMT"/>
              <a:hlinkClick r:id="rId2"/>
            </a:endParaRPr>
          </a:p>
          <a:p>
            <a:pPr marL="365760" lvl="1" indent="0">
              <a:buNone/>
            </a:pPr>
            <a:r>
              <a:rPr lang="en-US" dirty="0"/>
              <a:t>	</a:t>
            </a:r>
            <a:r>
              <a:rPr lang="en-US" dirty="0" smtClean="0"/>
              <a:t>-Georgia</a:t>
            </a:r>
            <a:endParaRPr lang="en-US" dirty="0">
              <a:solidFill>
                <a:srgbClr val="CF3927"/>
              </a:solidFill>
              <a:latin typeface="ArialMT"/>
              <a:hlinkClick r:id="rId3"/>
            </a:endParaRPr>
          </a:p>
          <a:p>
            <a:pPr marL="365760" lvl="1" indent="0">
              <a:buNone/>
            </a:pPr>
            <a:endParaRPr lang="en-US" dirty="0" smtClean="0"/>
          </a:p>
          <a:p>
            <a:pPr lvl="1"/>
            <a:r>
              <a:rPr lang="en-US" dirty="0" smtClean="0"/>
              <a:t>Larger population of slaves</a:t>
            </a:r>
          </a:p>
          <a:p>
            <a:pPr lvl="1"/>
            <a:r>
              <a:rPr lang="en-US" dirty="0" smtClean="0"/>
              <a:t>Indigo, rice, and tobacco as cash crops</a:t>
            </a:r>
          </a:p>
          <a:p>
            <a:pPr lvl="1"/>
            <a:r>
              <a:rPr lang="en-US" dirty="0" smtClean="0"/>
              <a:t>Gang and task labor systems</a:t>
            </a:r>
          </a:p>
          <a:p>
            <a:pPr lvl="1"/>
            <a:r>
              <a:rPr lang="en-US" dirty="0" smtClean="0"/>
              <a:t>Most definitive class and racial hierarchy</a:t>
            </a:r>
          </a:p>
          <a:p>
            <a:pPr marL="365760" lvl="1" indent="0">
              <a:buNone/>
            </a:pPr>
            <a:endParaRPr lang="en-US" dirty="0"/>
          </a:p>
          <a:p>
            <a:pPr marL="365760" lvl="1"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2635877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Thomas Jefferson</a:t>
            </a:r>
            <a:br>
              <a:rPr lang="en-US" dirty="0" smtClean="0"/>
            </a:br>
            <a:r>
              <a:rPr lang="en-US" dirty="0" smtClean="0"/>
              <a:t>1747-1826</a:t>
            </a:r>
            <a:endParaRPr lang="en-US" dirty="0"/>
          </a:p>
        </p:txBody>
      </p:sp>
      <p:sp>
        <p:nvSpPr>
          <p:cNvPr id="6" name="Text Placeholder 5"/>
          <p:cNvSpPr>
            <a:spLocks noGrp="1"/>
          </p:cNvSpPr>
          <p:nvPr>
            <p:ph type="body" sz="half" idx="4294967295"/>
          </p:nvPr>
        </p:nvSpPr>
        <p:spPr>
          <a:xfrm>
            <a:off x="3879119" y="2039858"/>
            <a:ext cx="3602037" cy="3979863"/>
          </a:xfrm>
        </p:spPr>
        <p:txBody>
          <a:bodyPr>
            <a:normAutofit/>
          </a:bodyPr>
          <a:lstStyle/>
          <a:p>
            <a:endParaRPr lang="en-US" dirty="0" smtClean="0"/>
          </a:p>
          <a:p>
            <a:r>
              <a:rPr lang="en-US" sz="3600" dirty="0" smtClean="0"/>
              <a:t>Slavery At his Birth</a:t>
            </a:r>
          </a:p>
          <a:p>
            <a:pPr marL="571500" indent="-571500">
              <a:buFont typeface="Arial"/>
              <a:buChar char="•"/>
            </a:pPr>
            <a:r>
              <a:rPr lang="en-US" sz="2600" dirty="0" smtClean="0"/>
              <a:t>Majority of slaves </a:t>
            </a:r>
          </a:p>
          <a:p>
            <a:r>
              <a:rPr lang="en-US" sz="2600" dirty="0"/>
              <a:t> </a:t>
            </a:r>
            <a:r>
              <a:rPr lang="en-US" sz="2600" dirty="0" smtClean="0"/>
              <a:t>     born in Africa</a:t>
            </a:r>
          </a:p>
          <a:p>
            <a:pPr marL="571500" indent="-571500">
              <a:buFont typeface="Arial"/>
              <a:buChar char="•"/>
            </a:pPr>
            <a:r>
              <a:rPr lang="en-US" sz="2600" dirty="0" smtClean="0"/>
              <a:t>Few slaves or free African American </a:t>
            </a:r>
          </a:p>
          <a:p>
            <a:r>
              <a:rPr lang="en-US" sz="2600" dirty="0" smtClean="0"/>
              <a:t>      were Christian</a:t>
            </a:r>
          </a:p>
          <a:p>
            <a:pPr marL="285750" indent="-285750">
              <a:buFont typeface="Arial"/>
              <a:buChar char="•"/>
            </a:pPr>
            <a:endParaRPr lang="en-US" sz="26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58818482"/>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lstStyle/>
          <a:p>
            <a:r>
              <a:rPr lang="en-US" dirty="0" smtClean="0"/>
              <a:t>Slavery largely confined to Eastern areas near Atlantic Ocean, Carolinas, and Georgia</a:t>
            </a:r>
          </a:p>
          <a:p>
            <a:pPr marL="68580" indent="0">
              <a:buNone/>
            </a:pPr>
            <a:endParaRPr lang="en-US" dirty="0" smtClean="0"/>
          </a:p>
          <a:p>
            <a:r>
              <a:rPr lang="en-US" dirty="0" smtClean="0"/>
              <a:t>Slave population unable to reproduce itself yet</a:t>
            </a:r>
          </a:p>
          <a:p>
            <a:pPr marL="68580" indent="0">
              <a:buNone/>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5784714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43492" y="1352962"/>
            <a:ext cx="6777317" cy="4479667"/>
          </a:xfrm>
        </p:spPr>
        <p:txBody>
          <a:bodyPr>
            <a:normAutofit lnSpcReduction="10000"/>
          </a:bodyPr>
          <a:lstStyle/>
          <a:p>
            <a:pPr marL="68580" indent="0">
              <a:buNone/>
            </a:pPr>
            <a:r>
              <a:rPr lang="en-US" sz="3600" dirty="0" smtClean="0"/>
              <a:t>Transitions by the time of Jefferson’s Death</a:t>
            </a:r>
          </a:p>
          <a:p>
            <a:r>
              <a:rPr lang="en-US" dirty="0" smtClean="0"/>
              <a:t>Majority of slaves now born in the U.S.</a:t>
            </a:r>
          </a:p>
          <a:p>
            <a:r>
              <a:rPr lang="en-US" dirty="0" smtClean="0"/>
              <a:t>Black slave population now capable of increasing itself by natural reproduction</a:t>
            </a:r>
          </a:p>
          <a:p>
            <a:r>
              <a:rPr lang="en-US" dirty="0" smtClean="0"/>
              <a:t>Plantation revolution made plantations more productive and efficient economic units</a:t>
            </a:r>
          </a:p>
          <a:p>
            <a:r>
              <a:rPr lang="en-US" dirty="0" smtClean="0"/>
              <a:t>Increasing numbers of slaves converting to the Christian faith as a result of first and second Great Awakenings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8744939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Slavery at the Crossroads</a:t>
            </a:r>
            <a:endParaRPr lang="en-US" dirty="0"/>
          </a:p>
        </p:txBody>
      </p:sp>
      <p:sp>
        <p:nvSpPr>
          <p:cNvPr id="3" name="TextBox 2"/>
          <p:cNvSpPr txBox="1"/>
          <p:nvPr/>
        </p:nvSpPr>
        <p:spPr>
          <a:xfrm>
            <a:off x="1043490" y="2540256"/>
            <a:ext cx="7024744" cy="2954655"/>
          </a:xfrm>
          <a:prstGeom prst="rect">
            <a:avLst/>
          </a:prstGeom>
          <a:solidFill>
            <a:schemeClr val="lt1"/>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Wingdings" charset="2"/>
              <a:buChar char="u"/>
            </a:pPr>
            <a:r>
              <a:rPr lang="en-US" sz="2400" dirty="0" smtClean="0"/>
              <a:t>By 1800, one could argue that slavery was on the decline. New England colonies had abolished it. Middle colonies had gradually abolished it. In the upper south there was talk of gradually abolishing it. </a:t>
            </a:r>
          </a:p>
          <a:p>
            <a:pPr marL="285750" indent="-285750">
              <a:buFont typeface="Wingdings" charset="2"/>
              <a:buChar char="u"/>
            </a:pPr>
            <a:endParaRPr lang="en-US" sz="2400" dirty="0"/>
          </a:p>
          <a:p>
            <a:r>
              <a:rPr lang="en-US" sz="2400" dirty="0" smtClean="0"/>
              <a:t> </a:t>
            </a:r>
            <a:r>
              <a:rPr lang="en-US" sz="2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Yet...</a:t>
            </a:r>
          </a:p>
          <a:p>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79343906"/>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663</TotalTime>
  <Words>898</Words>
  <Application>Microsoft Macintosh PowerPoint</Application>
  <PresentationFormat>On-screen Show (4:3)</PresentationFormat>
  <Paragraphs>115</Paragraphs>
  <Slides>18</Slides>
  <Notes>0</Notes>
  <HiddenSlides>0</HiddenSlides>
  <MMClips>0</MMClips>
  <ScaleCrop>false</ScaleCrop>
  <HeadingPairs>
    <vt:vector size="4" baseType="variant">
      <vt:variant>
        <vt:lpstr>Design Template</vt:lpstr>
      </vt:variant>
      <vt:variant>
        <vt:i4>1</vt:i4>
      </vt:variant>
      <vt:variant>
        <vt:lpstr>Slide Titles</vt:lpstr>
      </vt:variant>
      <vt:variant>
        <vt:i4>18</vt:i4>
      </vt:variant>
    </vt:vector>
  </HeadingPairs>
  <TitlesOfParts>
    <vt:vector size="19" baseType="lpstr">
      <vt:lpstr>Austin</vt:lpstr>
      <vt:lpstr>Slavery</vt:lpstr>
      <vt:lpstr>Opening Observations</vt:lpstr>
      <vt:lpstr>Slavery in Colonial America</vt:lpstr>
      <vt:lpstr>Slide 4</vt:lpstr>
      <vt:lpstr>Slide 5</vt:lpstr>
      <vt:lpstr>Thomas Jefferson 1747-1826</vt:lpstr>
      <vt:lpstr>Slide 7</vt:lpstr>
      <vt:lpstr>Slide 8</vt:lpstr>
      <vt:lpstr>Slavery at the Crossroads</vt:lpstr>
      <vt:lpstr>Further Realities by the Antebellum Period</vt:lpstr>
      <vt:lpstr>Controversy as a result of Louisiana Purchase</vt:lpstr>
      <vt:lpstr>Slide 12</vt:lpstr>
      <vt:lpstr>Abolitionism</vt:lpstr>
      <vt:lpstr>Slide 14</vt:lpstr>
      <vt:lpstr>What Southerners Believed</vt:lpstr>
      <vt:lpstr>1845-1860: The Nation Moves Towards War Over Slavery</vt:lpstr>
      <vt:lpstr>The Union Falls Apart</vt:lpstr>
      <vt:lpstr>      War</vt:lpstr>
    </vt:vector>
  </TitlesOfParts>
  <Company>Trinity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Slavery</dc:title>
  <dc:creator>Carey Latimore</dc:creator>
  <cp:lastModifiedBy>Tina Cannon Ayers</cp:lastModifiedBy>
  <cp:revision>56</cp:revision>
  <cp:lastPrinted>2012-06-04T13:08:43Z</cp:lastPrinted>
  <dcterms:created xsi:type="dcterms:W3CDTF">2012-06-04T13:04:00Z</dcterms:created>
  <dcterms:modified xsi:type="dcterms:W3CDTF">2012-06-04T13:24:46Z</dcterms:modified>
</cp:coreProperties>
</file>