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8"/>
  </p:notesMasterIdLst>
  <p:sldIdLst>
    <p:sldId id="256" r:id="rId2"/>
    <p:sldId id="259" r:id="rId3"/>
    <p:sldId id="261" r:id="rId4"/>
    <p:sldId id="262" r:id="rId5"/>
    <p:sldId id="263" r:id="rId6"/>
    <p:sldId id="269" r:id="rId7"/>
    <p:sldId id="264" r:id="rId8"/>
    <p:sldId id="265" r:id="rId9"/>
    <p:sldId id="266" r:id="rId10"/>
    <p:sldId id="268" r:id="rId11"/>
    <p:sldId id="257" r:id="rId12"/>
    <p:sldId id="267" r:id="rId13"/>
    <p:sldId id="260" r:id="rId14"/>
    <p:sldId id="270" r:id="rId15"/>
    <p:sldId id="271" r:id="rId16"/>
    <p:sldId id="272" r:id="rId17"/>
    <p:sldId id="273" r:id="rId18"/>
    <p:sldId id="274" r:id="rId19"/>
    <p:sldId id="275" r:id="rId20"/>
    <p:sldId id="276" r:id="rId21"/>
    <p:sldId id="277" r:id="rId22"/>
    <p:sldId id="278" r:id="rId23"/>
    <p:sldId id="282" r:id="rId24"/>
    <p:sldId id="279" r:id="rId25"/>
    <p:sldId id="280" r:id="rId26"/>
    <p:sldId id="281" r:id="rId27"/>
    <p:sldId id="283" r:id="rId28"/>
    <p:sldId id="288" r:id="rId29"/>
    <p:sldId id="284" r:id="rId30"/>
    <p:sldId id="285" r:id="rId31"/>
    <p:sldId id="287" r:id="rId32"/>
    <p:sldId id="291" r:id="rId33"/>
    <p:sldId id="289" r:id="rId34"/>
    <p:sldId id="292" r:id="rId35"/>
    <p:sldId id="290" r:id="rId36"/>
    <p:sldId id="258" r:id="rId37"/>
  </p:sldIdLst>
  <p:sldSz cx="9144000" cy="6858000" type="screen4x3"/>
  <p:notesSz cx="7077075" cy="905192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921" autoAdjust="0"/>
  </p:normalViewPr>
  <p:slideViewPr>
    <p:cSldViewPr>
      <p:cViewPr varScale="1">
        <p:scale>
          <a:sx n="81" d="100"/>
          <a:sy n="81" d="100"/>
        </p:scale>
        <p:origin x="-164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5259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4008705" y="0"/>
            <a:ext cx="3066733" cy="452596"/>
          </a:xfrm>
          <a:prstGeom prst="rect">
            <a:avLst/>
          </a:prstGeom>
        </p:spPr>
        <p:txBody>
          <a:bodyPr vert="horz" lIns="91440" tIns="45720" rIns="91440" bIns="45720" rtlCol="0"/>
          <a:lstStyle>
            <a:lvl1pPr algn="r">
              <a:defRPr sz="1200"/>
            </a:lvl1pPr>
          </a:lstStyle>
          <a:p>
            <a:fld id="{AC393357-5B86-4B68-94E3-C296242623A0}" type="datetimeFigureOut">
              <a:rPr lang="en-US" smtClean="0"/>
              <a:t>6/14/2012</a:t>
            </a:fld>
            <a:endParaRPr lang="en-US" dirty="0"/>
          </a:p>
        </p:txBody>
      </p:sp>
      <p:sp>
        <p:nvSpPr>
          <p:cNvPr id="4" name="Slide Image Placeholder 3"/>
          <p:cNvSpPr>
            <a:spLocks noGrp="1" noRot="1" noChangeAspect="1"/>
          </p:cNvSpPr>
          <p:nvPr>
            <p:ph type="sldImg" idx="2"/>
          </p:nvPr>
        </p:nvSpPr>
        <p:spPr>
          <a:xfrm>
            <a:off x="1276350" y="679450"/>
            <a:ext cx="4524375" cy="33940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7708" y="4299665"/>
            <a:ext cx="5661660" cy="407336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597758"/>
            <a:ext cx="3066733" cy="452596"/>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597758"/>
            <a:ext cx="3066733" cy="452596"/>
          </a:xfrm>
          <a:prstGeom prst="rect">
            <a:avLst/>
          </a:prstGeom>
        </p:spPr>
        <p:txBody>
          <a:bodyPr vert="horz" lIns="91440" tIns="45720" rIns="91440" bIns="45720" rtlCol="0" anchor="b"/>
          <a:lstStyle>
            <a:lvl1pPr algn="r">
              <a:defRPr sz="1200"/>
            </a:lvl1pPr>
          </a:lstStyle>
          <a:p>
            <a:fld id="{2AFA35F4-D20B-4397-9230-153AA16BB7C2}" type="slidenum">
              <a:rPr lang="en-US" smtClean="0"/>
              <a:t>‹#›</a:t>
            </a:fld>
            <a:endParaRPr lang="en-US" dirty="0"/>
          </a:p>
        </p:txBody>
      </p:sp>
    </p:spTree>
    <p:extLst>
      <p:ext uri="{BB962C8B-B14F-4D97-AF65-F5344CB8AC3E}">
        <p14:creationId xmlns:p14="http://schemas.microsoft.com/office/powerpoint/2010/main" val="149559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smtClean="0"/>
              <a:t>TABLE:</a:t>
            </a:r>
            <a:r>
              <a:rPr lang="en-US" b="1" baseline="0" dirty="0" smtClean="0"/>
              <a:t>  </a:t>
            </a:r>
            <a:r>
              <a:rPr lang="en-US" b="1" dirty="0" smtClean="0"/>
              <a:t> </a:t>
            </a:r>
            <a:r>
              <a:rPr lang="en-US" b="1" dirty="0" smtClean="0"/>
              <a:t>BLACK ORGANIZATIONS FOR PROGRESS, 1895–1915</a:t>
            </a:r>
            <a:r>
              <a:rPr lang="en-US" dirty="0" smtClean="0"/>
              <a:t> </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B3D7C9B2-90F4-4998-9850-48342C9303CC}" type="slidenum">
              <a:rPr lang="en-US" sz="1200"/>
              <a:pPr eaLnBrk="1" hangingPunct="1"/>
              <a:t>4</a:t>
            </a:fld>
            <a:endParaRPr 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smtClean="0"/>
              <a:t>Visualizing</a:t>
            </a:r>
            <a:r>
              <a:rPr lang="en-US" sz="1800" baseline="0" dirty="0" smtClean="0"/>
              <a:t> the Movement</a:t>
            </a:r>
            <a:endParaRPr lang="en-US" sz="1800" dirty="0"/>
          </a:p>
        </p:txBody>
      </p:sp>
      <p:sp>
        <p:nvSpPr>
          <p:cNvPr id="4" name="Slide Number Placeholder 3"/>
          <p:cNvSpPr>
            <a:spLocks noGrp="1"/>
          </p:cNvSpPr>
          <p:nvPr>
            <p:ph type="sldNum" sz="quarter" idx="10"/>
          </p:nvPr>
        </p:nvSpPr>
        <p:spPr/>
        <p:txBody>
          <a:bodyPr/>
          <a:lstStyle/>
          <a:p>
            <a:fld id="{2AFA35F4-D20B-4397-9230-153AA16BB7C2}" type="slidenum">
              <a:rPr lang="en-US" smtClean="0"/>
              <a:t>29</a:t>
            </a:fld>
            <a:endParaRPr lang="en-US" dirty="0"/>
          </a:p>
        </p:txBody>
      </p:sp>
    </p:spTree>
    <p:extLst>
      <p:ext uri="{BB962C8B-B14F-4D97-AF65-F5344CB8AC3E}">
        <p14:creationId xmlns:p14="http://schemas.microsoft.com/office/powerpoint/2010/main" val="2818085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Visualizing Civil </a:t>
            </a:r>
            <a:r>
              <a:rPr lang="en-US" dirty="0" smtClean="0"/>
              <a:t>Rights, Pettus Bridge, Selma, March 1965</a:t>
            </a:r>
            <a:endParaRPr lang="en-US" dirty="0" smtClean="0"/>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fld id="{D39CDBF8-2E0C-45E1-B2E7-0062A056E984}" type="slidenum">
              <a:rPr lang="en-US"/>
              <a:pPr eaLnBrk="1" hangingPunct="1"/>
              <a:t>31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Anniston,</a:t>
            </a:r>
            <a:r>
              <a:rPr lang="en-US" baseline="0" dirty="0" smtClean="0"/>
              <a:t> Alabama, May 1961</a:t>
            </a:r>
            <a:endParaRPr lang="en-US" dirty="0"/>
          </a:p>
        </p:txBody>
      </p:sp>
      <p:sp>
        <p:nvSpPr>
          <p:cNvPr id="4" name="Slide Number Placeholder 3"/>
          <p:cNvSpPr>
            <a:spLocks noGrp="1"/>
          </p:cNvSpPr>
          <p:nvPr>
            <p:ph type="sldNum" sz="quarter" idx="10"/>
          </p:nvPr>
        </p:nvSpPr>
        <p:spPr/>
        <p:txBody>
          <a:bodyPr/>
          <a:lstStyle/>
          <a:p>
            <a:fld id="{2AFA35F4-D20B-4397-9230-153AA16BB7C2}" type="slidenum">
              <a:rPr lang="en-US" smtClean="0"/>
              <a:t>32</a:t>
            </a:fld>
            <a:endParaRPr lang="en-US" dirty="0"/>
          </a:p>
        </p:txBody>
      </p:sp>
    </p:spTree>
    <p:extLst>
      <p:ext uri="{BB962C8B-B14F-4D97-AF65-F5344CB8AC3E}">
        <p14:creationId xmlns:p14="http://schemas.microsoft.com/office/powerpoint/2010/main" val="883127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March on Washington, 1963</a:t>
            </a:r>
            <a:endParaRPr lang="en-US" dirty="0"/>
          </a:p>
        </p:txBody>
      </p:sp>
      <p:sp>
        <p:nvSpPr>
          <p:cNvPr id="4" name="Slide Number Placeholder 3"/>
          <p:cNvSpPr>
            <a:spLocks noGrp="1"/>
          </p:cNvSpPr>
          <p:nvPr>
            <p:ph type="sldNum" sz="quarter" idx="10"/>
          </p:nvPr>
        </p:nvSpPr>
        <p:spPr/>
        <p:txBody>
          <a:bodyPr/>
          <a:lstStyle/>
          <a:p>
            <a:fld id="{2AFA35F4-D20B-4397-9230-153AA16BB7C2}" type="slidenum">
              <a:rPr lang="en-US" smtClean="0"/>
              <a:t>34</a:t>
            </a:fld>
            <a:endParaRPr lang="en-US" dirty="0"/>
          </a:p>
        </p:txBody>
      </p:sp>
    </p:spTree>
    <p:extLst>
      <p:ext uri="{BB962C8B-B14F-4D97-AF65-F5344CB8AC3E}">
        <p14:creationId xmlns:p14="http://schemas.microsoft.com/office/powerpoint/2010/main" val="39639456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8C7BDB52-07FE-44A7-9083-5F7AF4CD82A8}" type="datetimeFigureOut">
              <a:rPr lang="en-US"/>
              <a:pPr>
                <a:defRPr/>
              </a:pPr>
              <a:t>6/14/2012</a:t>
            </a:fld>
            <a:endParaRPr lang="en-US" dirty="0"/>
          </a:p>
        </p:txBody>
      </p:sp>
      <p:sp>
        <p:nvSpPr>
          <p:cNvPr id="5" name="Footer Placeholder 18"/>
          <p:cNvSpPr>
            <a:spLocks noGrp="1"/>
          </p:cNvSpPr>
          <p:nvPr>
            <p:ph type="ftr" sz="quarter" idx="11"/>
          </p:nvPr>
        </p:nvSpPr>
        <p:spPr/>
        <p:txBody>
          <a:bodyPr/>
          <a:lstStyle>
            <a:lvl1pPr>
              <a:defRPr/>
            </a:lvl1pPr>
          </a:lstStyle>
          <a:p>
            <a:pPr>
              <a:defRPr/>
            </a:pPr>
            <a:endParaRPr lang="en-US" dirty="0"/>
          </a:p>
        </p:txBody>
      </p:sp>
      <p:sp>
        <p:nvSpPr>
          <p:cNvPr id="6" name="Slide Number Placeholder 26"/>
          <p:cNvSpPr>
            <a:spLocks noGrp="1"/>
          </p:cNvSpPr>
          <p:nvPr>
            <p:ph type="sldNum" sz="quarter" idx="12"/>
          </p:nvPr>
        </p:nvSpPr>
        <p:spPr/>
        <p:txBody>
          <a:bodyPr/>
          <a:lstStyle>
            <a:lvl1pPr>
              <a:defRPr/>
            </a:lvl1pPr>
          </a:lstStyle>
          <a:p>
            <a:pPr>
              <a:defRPr/>
            </a:pPr>
            <a:fld id="{06597875-8749-498E-9EC2-5DD26F6D4389}" type="slidenum">
              <a:rPr lang="en-US"/>
              <a:pPr>
                <a:defRPr/>
              </a:pPr>
              <a:t>‹#›</a:t>
            </a:fld>
            <a:endParaRPr lang="en-US" dirty="0"/>
          </a:p>
        </p:txBody>
      </p:sp>
    </p:spTree>
    <p:extLst>
      <p:ext uri="{BB962C8B-B14F-4D97-AF65-F5344CB8AC3E}">
        <p14:creationId xmlns:p14="http://schemas.microsoft.com/office/powerpoint/2010/main" val="206075191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4283457E-6DE9-49E5-BF65-EC1F07D58BF9}" type="datetimeFigureOut">
              <a:rPr lang="en-US"/>
              <a:pPr>
                <a:defRPr/>
              </a:pPr>
              <a:t>6/14/2012</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lvl1pPr>
          </a:lstStyle>
          <a:p>
            <a:pPr>
              <a:defRPr/>
            </a:pPr>
            <a:fld id="{EABD9705-3FE9-4E00-9018-3073D11EF77D}" type="slidenum">
              <a:rPr lang="en-US"/>
              <a:pPr>
                <a:defRPr/>
              </a:pPr>
              <a:t>‹#›</a:t>
            </a:fld>
            <a:endParaRPr lang="en-US" dirty="0"/>
          </a:p>
        </p:txBody>
      </p:sp>
    </p:spTree>
    <p:extLst>
      <p:ext uri="{BB962C8B-B14F-4D97-AF65-F5344CB8AC3E}">
        <p14:creationId xmlns:p14="http://schemas.microsoft.com/office/powerpoint/2010/main" val="1221075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B8FAB372-73F0-471D-A523-C708E5812AE1}" type="datetimeFigureOut">
              <a:rPr lang="en-US"/>
              <a:pPr>
                <a:defRPr/>
              </a:pPr>
              <a:t>6/14/2012</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lvl1pPr>
          </a:lstStyle>
          <a:p>
            <a:pPr>
              <a:defRPr/>
            </a:pPr>
            <a:fld id="{4A2D659B-8440-4671-91D0-B40219CCCE32}" type="slidenum">
              <a:rPr lang="en-US"/>
              <a:pPr>
                <a:defRPr/>
              </a:pPr>
              <a:t>‹#›</a:t>
            </a:fld>
            <a:endParaRPr lang="en-US" dirty="0"/>
          </a:p>
        </p:txBody>
      </p:sp>
    </p:spTree>
    <p:extLst>
      <p:ext uri="{BB962C8B-B14F-4D97-AF65-F5344CB8AC3E}">
        <p14:creationId xmlns:p14="http://schemas.microsoft.com/office/powerpoint/2010/main" val="1008623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E601ABAE-7B18-420E-89FF-C8C09D5538F3}" type="datetimeFigureOut">
              <a:rPr lang="en-US"/>
              <a:pPr>
                <a:defRPr/>
              </a:pPr>
              <a:t>6/14/2012</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lvl1pPr>
          </a:lstStyle>
          <a:p>
            <a:pPr>
              <a:defRPr/>
            </a:pPr>
            <a:fld id="{9A43EF71-220A-4F92-8D38-86DB108CF6D8}" type="slidenum">
              <a:rPr lang="en-US"/>
              <a:pPr>
                <a:defRPr/>
              </a:pPr>
              <a:t>‹#›</a:t>
            </a:fld>
            <a:endParaRPr lang="en-US" dirty="0"/>
          </a:p>
        </p:txBody>
      </p:sp>
    </p:spTree>
    <p:extLst>
      <p:ext uri="{BB962C8B-B14F-4D97-AF65-F5344CB8AC3E}">
        <p14:creationId xmlns:p14="http://schemas.microsoft.com/office/powerpoint/2010/main" val="1184797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F401254-4D2A-4268-83C9-84AB60115740}" type="datetimeFigureOut">
              <a:rPr lang="en-US"/>
              <a:pPr>
                <a:defRPr/>
              </a:pPr>
              <a:t>6/14/2012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15418B0-E9A9-48C0-AC6F-C7EDC22AFD7F}" type="slidenum">
              <a:rPr lang="en-US"/>
              <a:pPr>
                <a:defRPr/>
              </a:pPr>
              <a:t>‹#›</a:t>
            </a:fld>
            <a:endParaRPr lang="en-US" dirty="0"/>
          </a:p>
        </p:txBody>
      </p:sp>
    </p:spTree>
    <p:extLst>
      <p:ext uri="{BB962C8B-B14F-4D97-AF65-F5344CB8AC3E}">
        <p14:creationId xmlns:p14="http://schemas.microsoft.com/office/powerpoint/2010/main" val="53439831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B40CEDCD-987C-421B-B8CD-D7CAB6FAF32A}" type="datetimeFigureOut">
              <a:rPr lang="en-US"/>
              <a:pPr>
                <a:defRPr/>
              </a:pPr>
              <a:t>6/14/2012</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US" dirty="0"/>
          </a:p>
        </p:txBody>
      </p:sp>
      <p:sp>
        <p:nvSpPr>
          <p:cNvPr id="7" name="Slide Number Placeholder 17"/>
          <p:cNvSpPr>
            <a:spLocks noGrp="1"/>
          </p:cNvSpPr>
          <p:nvPr>
            <p:ph type="sldNum" sz="quarter" idx="12"/>
          </p:nvPr>
        </p:nvSpPr>
        <p:spPr/>
        <p:txBody>
          <a:bodyPr/>
          <a:lstStyle>
            <a:lvl1pPr>
              <a:defRPr/>
            </a:lvl1pPr>
          </a:lstStyle>
          <a:p>
            <a:pPr>
              <a:defRPr/>
            </a:pPr>
            <a:fld id="{06C4C4B4-CF77-41A9-A289-7FBF495EE857}" type="slidenum">
              <a:rPr lang="en-US"/>
              <a:pPr>
                <a:defRPr/>
              </a:pPr>
              <a:t>‹#›</a:t>
            </a:fld>
            <a:endParaRPr lang="en-US" dirty="0"/>
          </a:p>
        </p:txBody>
      </p:sp>
    </p:spTree>
    <p:extLst>
      <p:ext uri="{BB962C8B-B14F-4D97-AF65-F5344CB8AC3E}">
        <p14:creationId xmlns:p14="http://schemas.microsoft.com/office/powerpoint/2010/main" val="2103531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41C3F9EA-4412-4908-AB62-511567529825}" type="datetimeFigureOut">
              <a:rPr lang="en-US"/>
              <a:pPr>
                <a:defRPr/>
              </a:pPr>
              <a:t>6/14/2012</a:t>
            </a:fld>
            <a:endParaRPr lang="en-US" dirty="0"/>
          </a:p>
        </p:txBody>
      </p:sp>
      <p:sp>
        <p:nvSpPr>
          <p:cNvPr id="8" name="Footer Placeholder 21"/>
          <p:cNvSpPr>
            <a:spLocks noGrp="1"/>
          </p:cNvSpPr>
          <p:nvPr>
            <p:ph type="ftr" sz="quarter" idx="11"/>
          </p:nvPr>
        </p:nvSpPr>
        <p:spPr/>
        <p:txBody>
          <a:bodyPr/>
          <a:lstStyle>
            <a:lvl1pPr>
              <a:defRPr/>
            </a:lvl1pPr>
          </a:lstStyle>
          <a:p>
            <a:pPr>
              <a:defRPr/>
            </a:pPr>
            <a:endParaRPr lang="en-US" dirty="0"/>
          </a:p>
        </p:txBody>
      </p:sp>
      <p:sp>
        <p:nvSpPr>
          <p:cNvPr id="9" name="Slide Number Placeholder 17"/>
          <p:cNvSpPr>
            <a:spLocks noGrp="1"/>
          </p:cNvSpPr>
          <p:nvPr>
            <p:ph type="sldNum" sz="quarter" idx="12"/>
          </p:nvPr>
        </p:nvSpPr>
        <p:spPr/>
        <p:txBody>
          <a:bodyPr/>
          <a:lstStyle>
            <a:lvl1pPr>
              <a:defRPr/>
            </a:lvl1pPr>
          </a:lstStyle>
          <a:p>
            <a:pPr>
              <a:defRPr/>
            </a:pPr>
            <a:fld id="{4DDCF581-8461-4281-A52C-3CF2D653C1FE}" type="slidenum">
              <a:rPr lang="en-US"/>
              <a:pPr>
                <a:defRPr/>
              </a:pPr>
              <a:t>‹#›</a:t>
            </a:fld>
            <a:endParaRPr lang="en-US" dirty="0"/>
          </a:p>
        </p:txBody>
      </p:sp>
    </p:spTree>
    <p:extLst>
      <p:ext uri="{BB962C8B-B14F-4D97-AF65-F5344CB8AC3E}">
        <p14:creationId xmlns:p14="http://schemas.microsoft.com/office/powerpoint/2010/main" val="3747969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4FDDD10F-02FA-4D50-B22E-395A34C5BEF8}" type="datetimeFigureOut">
              <a:rPr lang="en-US"/>
              <a:pPr>
                <a:defRPr/>
              </a:pPr>
              <a:t>6/14/2012</a:t>
            </a:fld>
            <a:endParaRPr lang="en-US" dirty="0"/>
          </a:p>
        </p:txBody>
      </p:sp>
      <p:sp>
        <p:nvSpPr>
          <p:cNvPr id="4" name="Footer Placeholder 21"/>
          <p:cNvSpPr>
            <a:spLocks noGrp="1"/>
          </p:cNvSpPr>
          <p:nvPr>
            <p:ph type="ftr" sz="quarter" idx="11"/>
          </p:nvPr>
        </p:nvSpPr>
        <p:spPr/>
        <p:txBody>
          <a:bodyPr/>
          <a:lstStyle>
            <a:lvl1pPr>
              <a:defRPr/>
            </a:lvl1pPr>
          </a:lstStyle>
          <a:p>
            <a:pPr>
              <a:defRPr/>
            </a:pPr>
            <a:endParaRPr lang="en-US" dirty="0"/>
          </a:p>
        </p:txBody>
      </p:sp>
      <p:sp>
        <p:nvSpPr>
          <p:cNvPr id="5" name="Slide Number Placeholder 17"/>
          <p:cNvSpPr>
            <a:spLocks noGrp="1"/>
          </p:cNvSpPr>
          <p:nvPr>
            <p:ph type="sldNum" sz="quarter" idx="12"/>
          </p:nvPr>
        </p:nvSpPr>
        <p:spPr/>
        <p:txBody>
          <a:bodyPr/>
          <a:lstStyle>
            <a:lvl1pPr>
              <a:defRPr/>
            </a:lvl1pPr>
          </a:lstStyle>
          <a:p>
            <a:pPr>
              <a:defRPr/>
            </a:pPr>
            <a:fld id="{323AA033-94BF-4BF6-8CB8-D0DB9843A641}" type="slidenum">
              <a:rPr lang="en-US"/>
              <a:pPr>
                <a:defRPr/>
              </a:pPr>
              <a:t>‹#›</a:t>
            </a:fld>
            <a:endParaRPr lang="en-US" dirty="0"/>
          </a:p>
        </p:txBody>
      </p:sp>
    </p:spTree>
    <p:extLst>
      <p:ext uri="{BB962C8B-B14F-4D97-AF65-F5344CB8AC3E}">
        <p14:creationId xmlns:p14="http://schemas.microsoft.com/office/powerpoint/2010/main" val="1812584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7DD11BB3-1773-496D-9B72-896750252DB0}" type="datetimeFigureOut">
              <a:rPr lang="en-US"/>
              <a:pPr>
                <a:defRPr/>
              </a:pPr>
              <a:t>6/14/2012</a:t>
            </a:fld>
            <a:endParaRPr lang="en-US" dirty="0"/>
          </a:p>
        </p:txBody>
      </p:sp>
      <p:sp>
        <p:nvSpPr>
          <p:cNvPr id="3" name="Footer Placeholder 21"/>
          <p:cNvSpPr>
            <a:spLocks noGrp="1"/>
          </p:cNvSpPr>
          <p:nvPr>
            <p:ph type="ftr" sz="quarter" idx="11"/>
          </p:nvPr>
        </p:nvSpPr>
        <p:spPr/>
        <p:txBody>
          <a:bodyPr/>
          <a:lstStyle>
            <a:lvl1pPr>
              <a:defRPr/>
            </a:lvl1pPr>
          </a:lstStyle>
          <a:p>
            <a:pPr>
              <a:defRPr/>
            </a:pPr>
            <a:endParaRPr lang="en-US" dirty="0"/>
          </a:p>
        </p:txBody>
      </p:sp>
      <p:sp>
        <p:nvSpPr>
          <p:cNvPr id="4" name="Slide Number Placeholder 17"/>
          <p:cNvSpPr>
            <a:spLocks noGrp="1"/>
          </p:cNvSpPr>
          <p:nvPr>
            <p:ph type="sldNum" sz="quarter" idx="12"/>
          </p:nvPr>
        </p:nvSpPr>
        <p:spPr/>
        <p:txBody>
          <a:bodyPr/>
          <a:lstStyle>
            <a:lvl1pPr>
              <a:defRPr/>
            </a:lvl1pPr>
          </a:lstStyle>
          <a:p>
            <a:pPr>
              <a:defRPr/>
            </a:pPr>
            <a:fld id="{92CE4946-BBA5-42CA-A67A-B545673FCB5A}" type="slidenum">
              <a:rPr lang="en-US"/>
              <a:pPr>
                <a:defRPr/>
              </a:pPr>
              <a:t>‹#›</a:t>
            </a:fld>
            <a:endParaRPr lang="en-US" dirty="0"/>
          </a:p>
        </p:txBody>
      </p:sp>
    </p:spTree>
    <p:extLst>
      <p:ext uri="{BB962C8B-B14F-4D97-AF65-F5344CB8AC3E}">
        <p14:creationId xmlns:p14="http://schemas.microsoft.com/office/powerpoint/2010/main" val="1496767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A107034E-D0FA-4D42-816F-8E3A96E89925}" type="datetimeFigureOut">
              <a:rPr lang="en-US"/>
              <a:pPr>
                <a:defRPr/>
              </a:pPr>
              <a:t>6/14/2012</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US" dirty="0"/>
          </a:p>
        </p:txBody>
      </p:sp>
      <p:sp>
        <p:nvSpPr>
          <p:cNvPr id="7" name="Slide Number Placeholder 17"/>
          <p:cNvSpPr>
            <a:spLocks noGrp="1"/>
          </p:cNvSpPr>
          <p:nvPr>
            <p:ph type="sldNum" sz="quarter" idx="12"/>
          </p:nvPr>
        </p:nvSpPr>
        <p:spPr/>
        <p:txBody>
          <a:bodyPr/>
          <a:lstStyle>
            <a:lvl1pPr>
              <a:defRPr/>
            </a:lvl1pPr>
          </a:lstStyle>
          <a:p>
            <a:pPr>
              <a:defRPr/>
            </a:pPr>
            <a:fld id="{A0DC5F03-3066-4281-80DD-581A75C16DDD}" type="slidenum">
              <a:rPr lang="en-US"/>
              <a:pPr>
                <a:defRPr/>
              </a:pPr>
              <a:t>‹#›</a:t>
            </a:fld>
            <a:endParaRPr lang="en-US" dirty="0"/>
          </a:p>
        </p:txBody>
      </p:sp>
    </p:spTree>
    <p:extLst>
      <p:ext uri="{BB962C8B-B14F-4D97-AF65-F5344CB8AC3E}">
        <p14:creationId xmlns:p14="http://schemas.microsoft.com/office/powerpoint/2010/main" val="2375693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E8948837-87C6-4368-82F4-5A67D6387A13}" type="datetimeFigureOut">
              <a:rPr lang="en-US"/>
              <a:pPr>
                <a:defRPr/>
              </a:pPr>
              <a:t>6/14/2012</a:t>
            </a:fld>
            <a:endParaRPr lang="en-US" dirty="0"/>
          </a:p>
        </p:txBody>
      </p:sp>
      <p:sp>
        <p:nvSpPr>
          <p:cNvPr id="10" name="Footer Placeholder 5"/>
          <p:cNvSpPr>
            <a:spLocks noGrp="1"/>
          </p:cNvSpPr>
          <p:nvPr>
            <p:ph type="ftr" sz="quarter" idx="11"/>
          </p:nvPr>
        </p:nvSpPr>
        <p:spPr/>
        <p:txBody>
          <a:bodyPr/>
          <a:lstStyle>
            <a:lvl1pPr>
              <a:defRPr/>
            </a:lvl1pPr>
          </a:lstStyle>
          <a:p>
            <a:pPr>
              <a:defRPr/>
            </a:pPr>
            <a:endParaRPr lang="en-US" dirty="0"/>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CEE4F86D-F337-427F-8AF4-9A851ADD2F6B}" type="slidenum">
              <a:rPr lang="en-US"/>
              <a:pPr>
                <a:defRPr/>
              </a:pPr>
              <a:t>‹#›</a:t>
            </a:fld>
            <a:endParaRPr lang="en-US" dirty="0"/>
          </a:p>
        </p:txBody>
      </p:sp>
    </p:spTree>
    <p:extLst>
      <p:ext uri="{BB962C8B-B14F-4D97-AF65-F5344CB8AC3E}">
        <p14:creationId xmlns:p14="http://schemas.microsoft.com/office/powerpoint/2010/main" val="2068451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defRPr>
            </a:lvl1pPr>
          </a:lstStyle>
          <a:p>
            <a:pPr>
              <a:defRPr/>
            </a:pPr>
            <a:fld id="{0B3FAF5E-F88C-4407-A76E-EFAF25B3697C}" type="datetimeFigureOut">
              <a:rPr lang="en-US"/>
              <a:pPr>
                <a:defRPr/>
              </a:pPr>
              <a:t>6/14/2012</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defRPr>
            </a:lvl1pPr>
          </a:lstStyle>
          <a:p>
            <a:pPr>
              <a:defRPr/>
            </a:pPr>
            <a:fld id="{99FB3953-FB47-4BC2-A8DF-040AFB759C3A}" type="slidenum">
              <a:rPr lang="en-US"/>
              <a:pPr>
                <a:defRPr/>
              </a:pPr>
              <a:t>‹#›</a:t>
            </a:fld>
            <a:endParaRPr lang="en-US" dirty="0"/>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grpSp>
    </p:spTree>
  </p:cSld>
  <p:clrMap bg1="lt1" tx1="dk1" bg2="lt2" tx2="dk2" accent1="accent1" accent2="accent2" accent3="accent3" accent4="accent4" accent5="accent5" accent6="accent6" hlink="hlink" folHlink="folHlink"/>
  <p:sldLayoutIdLst>
    <p:sldLayoutId id="2147483719" r:id="rId1"/>
    <p:sldLayoutId id="2147483718" r:id="rId2"/>
    <p:sldLayoutId id="2147483720" r:id="rId3"/>
    <p:sldLayoutId id="2147483717" r:id="rId4"/>
    <p:sldLayoutId id="2147483716" r:id="rId5"/>
    <p:sldLayoutId id="2147483715" r:id="rId6"/>
    <p:sldLayoutId id="2147483714" r:id="rId7"/>
    <p:sldLayoutId id="2147483713" r:id="rId8"/>
    <p:sldLayoutId id="2147483721" r:id="rId9"/>
    <p:sldLayoutId id="2147483712" r:id="rId10"/>
    <p:sldLayoutId id="2147483711" r:id="rId11"/>
  </p:sldLayoutIdLst>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ctr" fontAlgn="auto">
              <a:spcAft>
                <a:spcPts val="0"/>
              </a:spcAft>
              <a:defRPr/>
            </a:pPr>
            <a:r>
              <a:rPr lang="en-US" dirty="0" smtClean="0"/>
              <a:t>THE MODERN-DAY CIVIL RIGHTS MOVEMENT, </a:t>
            </a:r>
            <a:br>
              <a:rPr lang="en-US" dirty="0" smtClean="0"/>
            </a:br>
            <a:r>
              <a:rPr lang="en-US" dirty="0" smtClean="0"/>
              <a:t>1909-1965 </a:t>
            </a:r>
            <a:endParaRPr lang="en-US" dirty="0"/>
          </a:p>
        </p:txBody>
      </p:sp>
      <p:sp>
        <p:nvSpPr>
          <p:cNvPr id="5123" name="Subtitle 2"/>
          <p:cNvSpPr>
            <a:spLocks noGrp="1"/>
          </p:cNvSpPr>
          <p:nvPr>
            <p:ph type="subTitle" idx="1"/>
          </p:nvPr>
        </p:nvSpPr>
        <p:spPr>
          <a:xfrm>
            <a:off x="533400" y="3228975"/>
            <a:ext cx="7854950" cy="1752600"/>
          </a:xfrm>
        </p:spPr>
        <p:txBody>
          <a:bodyPr/>
          <a:lstStyle/>
          <a:p>
            <a:pPr marR="0" algn="l">
              <a:lnSpc>
                <a:spcPct val="80000"/>
              </a:lnSpc>
              <a:buFont typeface="Wingdings" pitchFamily="2" charset="2"/>
              <a:buChar char="§"/>
            </a:pPr>
            <a:r>
              <a:rPr lang="en-US" sz="2800" dirty="0" smtClean="0"/>
              <a:t>VINCENT HARDING, </a:t>
            </a:r>
            <a:r>
              <a:rPr lang="en-US" sz="2800" i="1" dirty="0" smtClean="0"/>
              <a:t>THERE IS A RIVER</a:t>
            </a:r>
            <a:r>
              <a:rPr lang="en-US" sz="2800" dirty="0" smtClean="0"/>
              <a:t> (1981)</a:t>
            </a:r>
          </a:p>
          <a:p>
            <a:pPr marR="0" algn="l">
              <a:lnSpc>
                <a:spcPct val="80000"/>
              </a:lnSpc>
              <a:buFont typeface="Wingdings" pitchFamily="2" charset="2"/>
              <a:buChar char="§"/>
            </a:pPr>
            <a:endParaRPr lang="en-US" sz="1500" dirty="0" smtClean="0"/>
          </a:p>
          <a:p>
            <a:pPr marR="0" algn="l">
              <a:lnSpc>
                <a:spcPct val="80000"/>
              </a:lnSpc>
              <a:buFont typeface="Wingdings" pitchFamily="2" charset="2"/>
              <a:buNone/>
            </a:pPr>
            <a:r>
              <a:rPr lang="en-US" sz="2800" dirty="0" smtClean="0"/>
              <a:t>River metaphor: freedom struggles from African shores to 20</a:t>
            </a:r>
            <a:r>
              <a:rPr lang="en-US" sz="2800" baseline="30000" dirty="0" smtClean="0"/>
              <a:t>th</a:t>
            </a:r>
            <a:r>
              <a:rPr lang="en-US" sz="2800" dirty="0" smtClean="0"/>
              <a:t> century connected to the extent that collective personal sacrifices would create a river that flows and ebbs with currents over time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295400"/>
            <a:ext cx="8534400" cy="4955203"/>
          </a:xfrm>
          <a:prstGeom prst="rect">
            <a:avLst/>
          </a:prstGeom>
        </p:spPr>
        <p:txBody>
          <a:bodyPr wrap="square">
            <a:spAutoFit/>
          </a:bodyPr>
          <a:lstStyle/>
          <a:p>
            <a:r>
              <a:rPr lang="en-US" sz="2800" dirty="0" smtClean="0"/>
              <a:t>In July 1905, a group of African American leaders met in Niagara Falls, Ontario, to protest legal segregation and the denial of </a:t>
            </a:r>
            <a:r>
              <a:rPr lang="en-US" sz="2800" u="sng" dirty="0" smtClean="0"/>
              <a:t>civil rights</a:t>
            </a:r>
            <a:r>
              <a:rPr lang="en-US" sz="2800" dirty="0" smtClean="0"/>
              <a:t> to the nation’s black population. The portrait in above slide was taken against a studio backdrop of the falls. In 1909, the leader of the Niagara movement, W. E. B. Du Bois (second from right, middle row), founded and edited </a:t>
            </a:r>
            <a:r>
              <a:rPr lang="en-US" sz="2800" u="sng" dirty="0" smtClean="0"/>
              <a:t>The Crisis</a:t>
            </a:r>
            <a:r>
              <a:rPr lang="en-US" sz="2800" dirty="0" smtClean="0"/>
              <a:t>, the influential monthly journal of the National Association for the Advancement of Colored People. </a:t>
            </a:r>
          </a:p>
          <a:p>
            <a:r>
              <a:rPr lang="en-US" dirty="0" smtClean="0"/>
              <a:t>SOURCE: Photographs and Prints Division, </a:t>
            </a:r>
            <a:r>
              <a:rPr lang="en-US" dirty="0" smtClean="0"/>
              <a:t>Schomburg</a:t>
            </a:r>
            <a:r>
              <a:rPr lang="en-US" dirty="0" smtClean="0"/>
              <a:t> Center for Research in Black Culture, The New York Public Library, Astor, Lenox and Tilden Foundations.</a:t>
            </a:r>
            <a:endParaRPr lang="en-US" dirty="0" smtClean="0"/>
          </a:p>
        </p:txBody>
      </p:sp>
    </p:spTree>
    <p:extLst>
      <p:ext uri="{BB962C8B-B14F-4D97-AF65-F5344CB8AC3E}">
        <p14:creationId xmlns:p14="http://schemas.microsoft.com/office/powerpoint/2010/main" val="33812484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ChangeArrowheads="1"/>
          </p:cNvSpPr>
          <p:nvPr/>
        </p:nvSpPr>
        <p:spPr bwMode="auto">
          <a:xfrm>
            <a:off x="914400" y="990600"/>
            <a:ext cx="71628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200" b="1" dirty="0">
                <a:latin typeface="Bookman Old Style" pitchFamily="18" charset="0"/>
              </a:rPr>
              <a:t>Civil rights:</a:t>
            </a:r>
            <a:r>
              <a:rPr lang="en-US" sz="3200" dirty="0">
                <a:latin typeface="Bookman Old Style" pitchFamily="18" charset="0"/>
              </a:rPr>
              <a:t> the protections and privileges of personal power and rights given to all citizens by law.</a:t>
            </a:r>
          </a:p>
          <a:p>
            <a:endParaRPr lang="en-US" sz="3200" dirty="0">
              <a:latin typeface="Bookman Old Style" pitchFamily="18" charset="0"/>
            </a:endParaRPr>
          </a:p>
          <a:p>
            <a:r>
              <a:rPr lang="en-US" sz="3200" dirty="0">
                <a:latin typeface="Bookman Old Style" pitchFamily="18" charset="0"/>
              </a:rPr>
              <a:t>Civil rights are distinguished from "human rights" or "natural rights," also sometimes called "our God-given rights."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latin typeface="Times" charset="0"/>
              </a:rPr>
              <a:t>The “New Negro”</a:t>
            </a:r>
            <a:endParaRPr lang="en-US" dirty="0"/>
          </a:p>
        </p:txBody>
      </p:sp>
      <p:sp>
        <p:nvSpPr>
          <p:cNvPr id="4" name="Content Placeholder 3"/>
          <p:cNvSpPr>
            <a:spLocks noGrp="1"/>
          </p:cNvSpPr>
          <p:nvPr>
            <p:ph idx="1"/>
          </p:nvPr>
        </p:nvSpPr>
        <p:spPr/>
        <p:txBody>
          <a:bodyPr/>
          <a:lstStyle/>
          <a:p>
            <a:r>
              <a:rPr lang="en-US" dirty="0" smtClean="0">
                <a:latin typeface="Arial" charset="0"/>
              </a:rPr>
              <a:t>The “New Negro” and the Harlem Renaissance </a:t>
            </a:r>
          </a:p>
          <a:p>
            <a:r>
              <a:rPr lang="en-US" dirty="0" smtClean="0">
                <a:latin typeface="Arial" charset="0"/>
              </a:rPr>
              <a:t>Migration to northern urban communities </a:t>
            </a:r>
          </a:p>
          <a:p>
            <a:r>
              <a:rPr lang="en-US" dirty="0" smtClean="0">
                <a:latin typeface="Arial" charset="0"/>
              </a:rPr>
              <a:t>Harlem </a:t>
            </a:r>
          </a:p>
          <a:p>
            <a:pPr lvl="1"/>
            <a:r>
              <a:rPr lang="en-US" dirty="0" smtClean="0">
                <a:latin typeface="Arial" charset="0"/>
              </a:rPr>
              <a:t>major African-American cultural center, artists explored aspects of black life in new ways </a:t>
            </a:r>
          </a:p>
          <a:p>
            <a:r>
              <a:rPr lang="en-US" dirty="0" smtClean="0">
                <a:latin typeface="Arial" charset="0"/>
              </a:rPr>
              <a:t>New voices of black protest </a:t>
            </a:r>
          </a:p>
          <a:p>
            <a:r>
              <a:rPr lang="en-US" dirty="0" smtClean="0">
                <a:latin typeface="Arial" charset="0"/>
              </a:rPr>
              <a:t>Marcus Garvey </a:t>
            </a:r>
          </a:p>
          <a:p>
            <a:pPr lvl="1"/>
            <a:r>
              <a:rPr lang="en-US" dirty="0" smtClean="0">
                <a:latin typeface="Arial" charset="0"/>
              </a:rPr>
              <a:t>black pride, black-owned businesses, unity among all people of African descent </a:t>
            </a:r>
            <a:r>
              <a:rPr lang="en-US" sz="2000" dirty="0" smtClean="0">
                <a:latin typeface="Arial" charset="0"/>
              </a:rPr>
              <a:t>(Pre-1960s mass movement) </a:t>
            </a:r>
          </a:p>
          <a:p>
            <a:r>
              <a:rPr lang="en-US" dirty="0" smtClean="0">
                <a:latin typeface="Arial" charset="0"/>
              </a:rPr>
              <a:t>Most Harlem residents worked long hours at menial jobs for low pay.</a:t>
            </a:r>
          </a:p>
          <a:p>
            <a:endParaRPr lang="en-US" dirty="0" smtClean="0">
              <a:latin typeface="Arial" charset="0"/>
            </a:endParaRPr>
          </a:p>
          <a:p>
            <a:endParaRPr lang="en-US" dirty="0"/>
          </a:p>
        </p:txBody>
      </p:sp>
    </p:spTree>
    <p:extLst>
      <p:ext uri="{BB962C8B-B14F-4D97-AF65-F5344CB8AC3E}">
        <p14:creationId xmlns:p14="http://schemas.microsoft.com/office/powerpoint/2010/main" val="21108712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charset="0"/>
              </a:rPr>
              <a:t>WWII: “Double V”: Victory at Home and Abroad </a:t>
            </a:r>
            <a:endParaRPr lang="en-US" dirty="0"/>
          </a:p>
        </p:txBody>
      </p:sp>
      <p:sp>
        <p:nvSpPr>
          <p:cNvPr id="3" name="Content Placeholder 2"/>
          <p:cNvSpPr>
            <a:spLocks noGrp="1"/>
          </p:cNvSpPr>
          <p:nvPr>
            <p:ph idx="1"/>
          </p:nvPr>
        </p:nvSpPr>
        <p:spPr/>
        <p:txBody>
          <a:bodyPr/>
          <a:lstStyle/>
          <a:p>
            <a:r>
              <a:rPr lang="en-US" dirty="0" smtClean="0">
                <a:latin typeface="Arial" charset="0"/>
              </a:rPr>
              <a:t>African-American activists launched a “Double V” campaign calling for victory overseas and equal rights at home. </a:t>
            </a:r>
          </a:p>
          <a:p>
            <a:r>
              <a:rPr lang="en-US" dirty="0" smtClean="0">
                <a:latin typeface="Arial" charset="0"/>
              </a:rPr>
              <a:t>FDR responded to a threatened march on Washington by banning racial discrimination in defense industries (Executive Order 8802). </a:t>
            </a:r>
          </a:p>
          <a:p>
            <a:r>
              <a:rPr lang="en-US" dirty="0" smtClean="0">
                <a:latin typeface="Arial" charset="0"/>
              </a:rPr>
              <a:t>New civil rights organizations emerged while older ones grew (CORE in addition to NAACP). </a:t>
            </a:r>
          </a:p>
          <a:p>
            <a:endParaRPr lang="en-US" dirty="0"/>
          </a:p>
        </p:txBody>
      </p:sp>
    </p:spTree>
    <p:extLst>
      <p:ext uri="{BB962C8B-B14F-4D97-AF65-F5344CB8AC3E}">
        <p14:creationId xmlns:p14="http://schemas.microsoft.com/office/powerpoint/2010/main" val="33447771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762000"/>
            <a:ext cx="8229600" cy="1314450"/>
          </a:xfrm>
        </p:spPr>
        <p:txBody>
          <a:bodyPr/>
          <a:lstStyle/>
          <a:p>
            <a:pPr algn="ctr"/>
            <a:r>
              <a:rPr lang="en-US" sz="4800" dirty="0" smtClean="0">
                <a:latin typeface="Times" charset="0"/>
              </a:rPr>
              <a:t>“Double V”: Victory at Home and Abroad </a:t>
            </a:r>
            <a:endParaRPr lang="en-US" sz="4800" dirty="0"/>
          </a:p>
        </p:txBody>
      </p:sp>
      <p:sp>
        <p:nvSpPr>
          <p:cNvPr id="8" name="Content Placeholder 7"/>
          <p:cNvSpPr>
            <a:spLocks noGrp="1"/>
          </p:cNvSpPr>
          <p:nvPr>
            <p:ph idx="1"/>
          </p:nvPr>
        </p:nvSpPr>
        <p:spPr>
          <a:xfrm>
            <a:off x="457200" y="2057400"/>
            <a:ext cx="8229600" cy="4160837"/>
          </a:xfrm>
        </p:spPr>
        <p:txBody>
          <a:bodyPr/>
          <a:lstStyle/>
          <a:p>
            <a:r>
              <a:rPr lang="en-US" sz="3600" dirty="0" smtClean="0">
                <a:latin typeface="Arial" charset="0"/>
              </a:rPr>
              <a:t>The depiction of the contradictions between the principles of liberty and justice, for which Americans were fighting abroad, and the reality of racial prejudice at home.</a:t>
            </a:r>
          </a:p>
          <a:p>
            <a:endParaRPr lang="en-US" dirty="0"/>
          </a:p>
        </p:txBody>
      </p:sp>
    </p:spTree>
    <p:extLst>
      <p:ext uri="{BB962C8B-B14F-4D97-AF65-F5344CB8AC3E}">
        <p14:creationId xmlns:p14="http://schemas.microsoft.com/office/powerpoint/2010/main" val="33628487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077200" cy="971550"/>
          </a:xfrm>
        </p:spPr>
        <p:txBody>
          <a:bodyPr/>
          <a:lstStyle/>
          <a:p>
            <a:pPr algn="ctr"/>
            <a:r>
              <a:rPr lang="en-US" sz="5400" dirty="0" smtClean="0"/>
              <a:t>WWII YEARS</a:t>
            </a:r>
            <a:endParaRPr lang="en-US" sz="5400" dirty="0"/>
          </a:p>
        </p:txBody>
      </p:sp>
      <p:sp>
        <p:nvSpPr>
          <p:cNvPr id="3" name="Content Placeholder 2"/>
          <p:cNvSpPr>
            <a:spLocks noGrp="1"/>
          </p:cNvSpPr>
          <p:nvPr>
            <p:ph idx="1"/>
          </p:nvPr>
        </p:nvSpPr>
        <p:spPr>
          <a:xfrm>
            <a:off x="381000" y="1676400"/>
            <a:ext cx="8382000" cy="4800599"/>
          </a:xfrm>
        </p:spPr>
        <p:txBody>
          <a:bodyPr/>
          <a:lstStyle/>
          <a:p>
            <a:r>
              <a:rPr lang="en-US" dirty="0" smtClean="0">
                <a:latin typeface="Arial" charset="0"/>
              </a:rPr>
              <a:t>More than 1 million blacks left the South to take jobs in war industries. </a:t>
            </a:r>
          </a:p>
          <a:p>
            <a:r>
              <a:rPr lang="en-US" dirty="0" smtClean="0">
                <a:latin typeface="Arial" charset="0"/>
              </a:rPr>
              <a:t>They often encountered violent resistance from local whites. </a:t>
            </a:r>
          </a:p>
          <a:p>
            <a:r>
              <a:rPr lang="en-US" dirty="0" smtClean="0">
                <a:latin typeface="Arial" charset="0"/>
              </a:rPr>
              <a:t>In 1943, riots broke out in Detroit and many other cities.</a:t>
            </a:r>
          </a:p>
          <a:p>
            <a:r>
              <a:rPr lang="en-US" dirty="0" smtClean="0">
                <a:latin typeface="Arial" charset="0"/>
              </a:rPr>
              <a:t>Despite suspicions of the military’s racism, 1 million African Americans served in the armed forces, encountering segregation. </a:t>
            </a:r>
          </a:p>
          <a:p>
            <a:r>
              <a:rPr lang="en-US" dirty="0" smtClean="0">
                <a:latin typeface="Arial" charset="0"/>
              </a:rPr>
              <a:t>Army eventually used blacks in combat and organized the Tuskegee Airmen.</a:t>
            </a:r>
          </a:p>
          <a:p>
            <a:endParaRPr lang="en-US" dirty="0" smtClean="0">
              <a:latin typeface="Arial" charset="0"/>
            </a:endParaRPr>
          </a:p>
          <a:p>
            <a:endParaRPr lang="en-US" dirty="0"/>
          </a:p>
        </p:txBody>
      </p:sp>
    </p:spTree>
    <p:extLst>
      <p:ext uri="{BB962C8B-B14F-4D97-AF65-F5344CB8AC3E}">
        <p14:creationId xmlns:p14="http://schemas.microsoft.com/office/powerpoint/2010/main" val="30747730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WWII YEARS cont’d</a:t>
            </a:r>
            <a:endParaRPr lang="en-US" dirty="0"/>
          </a:p>
        </p:txBody>
      </p:sp>
      <p:sp>
        <p:nvSpPr>
          <p:cNvPr id="3" name="Content Placeholder 2"/>
          <p:cNvSpPr>
            <a:spLocks noGrp="1"/>
          </p:cNvSpPr>
          <p:nvPr>
            <p:ph idx="1"/>
          </p:nvPr>
        </p:nvSpPr>
        <p:spPr/>
        <p:txBody>
          <a:bodyPr/>
          <a:lstStyle/>
          <a:p>
            <a:r>
              <a:rPr lang="en-US" sz="3600" dirty="0" smtClean="0"/>
              <a:t>Under the presidency of Harry S. Truman, with Executive Order 9981 in 1948, desegregation of the armed forces began and would be completed during the Korean War in the 1950s.</a:t>
            </a:r>
            <a:endParaRPr lang="en-US" sz="3600" dirty="0"/>
          </a:p>
        </p:txBody>
      </p:sp>
    </p:spTree>
    <p:extLst>
      <p:ext uri="{BB962C8B-B14F-4D97-AF65-F5344CB8AC3E}">
        <p14:creationId xmlns:p14="http://schemas.microsoft.com/office/powerpoint/2010/main" val="32862256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Documents and Settings\Bill\Desktop\Faragher\Faragher_JPG\IMAGES-FINAL_M28\AAADXLO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383" y="685801"/>
            <a:ext cx="4262218" cy="575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C:\Documents and Settings\Bill\Desktop\Faragher\Faragher_JPG\IMAGES-FINAL_M28\AAADXL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1" y="679077"/>
            <a:ext cx="4267200" cy="5758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33828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390650"/>
          </a:xfrm>
        </p:spPr>
        <p:txBody>
          <a:bodyPr/>
          <a:lstStyle/>
          <a:p>
            <a:pPr algn="ctr"/>
            <a:r>
              <a:rPr lang="en-US" dirty="0" smtClean="0"/>
              <a:t>  Civil Rights Movement Post WWII</a:t>
            </a:r>
            <a:endParaRPr lang="en-US" dirty="0"/>
          </a:p>
        </p:txBody>
      </p:sp>
      <p:sp>
        <p:nvSpPr>
          <p:cNvPr id="3" name="Content Placeholder 2"/>
          <p:cNvSpPr>
            <a:spLocks noGrp="1"/>
          </p:cNvSpPr>
          <p:nvPr>
            <p:ph idx="1"/>
          </p:nvPr>
        </p:nvSpPr>
        <p:spPr/>
        <p:txBody>
          <a:bodyPr/>
          <a:lstStyle/>
          <a:p>
            <a:r>
              <a:rPr lang="en-US" dirty="0" smtClean="0">
                <a:latin typeface="Arial" charset="0"/>
              </a:rPr>
              <a:t>Following WWII, African American demands for equality began increasing, leading to the civil rights movement of the 1950s-60s.</a:t>
            </a:r>
          </a:p>
          <a:p>
            <a:r>
              <a:rPr lang="en-US" dirty="0" smtClean="0">
                <a:latin typeface="Arial" charset="0"/>
              </a:rPr>
              <a:t>Mass migration to North</a:t>
            </a:r>
          </a:p>
          <a:p>
            <a:pPr lvl="1"/>
            <a:r>
              <a:rPr lang="en-US" dirty="0" smtClean="0">
                <a:latin typeface="Arial" charset="0"/>
              </a:rPr>
              <a:t>Brought political power to African Americans (Democratic Party) </a:t>
            </a:r>
          </a:p>
          <a:p>
            <a:r>
              <a:rPr lang="en-US" dirty="0" smtClean="0">
                <a:latin typeface="Arial" charset="0"/>
              </a:rPr>
              <a:t>The NAACP grew </a:t>
            </a:r>
          </a:p>
          <a:p>
            <a:pPr lvl="1"/>
            <a:r>
              <a:rPr lang="en-US" dirty="0" smtClean="0">
                <a:latin typeface="Arial" charset="0"/>
              </a:rPr>
              <a:t>Legal Defense Fund —lawsuits to win key rights </a:t>
            </a:r>
          </a:p>
          <a:p>
            <a:endParaRPr lang="en-US" dirty="0" smtClean="0">
              <a:latin typeface="Arial" charset="0"/>
            </a:endParaRPr>
          </a:p>
          <a:p>
            <a:endParaRPr lang="en-US" dirty="0"/>
          </a:p>
        </p:txBody>
      </p:sp>
    </p:spTree>
    <p:extLst>
      <p:ext uri="{BB962C8B-B14F-4D97-AF65-F5344CB8AC3E}">
        <p14:creationId xmlns:p14="http://schemas.microsoft.com/office/powerpoint/2010/main" val="41504560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Post World War II Years</a:t>
            </a:r>
            <a:endParaRPr lang="en-US" dirty="0"/>
          </a:p>
        </p:txBody>
      </p:sp>
      <p:sp>
        <p:nvSpPr>
          <p:cNvPr id="3" name="Content Placeholder 2"/>
          <p:cNvSpPr>
            <a:spLocks noGrp="1"/>
          </p:cNvSpPr>
          <p:nvPr>
            <p:ph idx="1"/>
          </p:nvPr>
        </p:nvSpPr>
        <p:spPr/>
        <p:txBody>
          <a:bodyPr/>
          <a:lstStyle/>
          <a:p>
            <a:r>
              <a:rPr lang="en-US" dirty="0" smtClean="0">
                <a:latin typeface="Arial" charset="0"/>
              </a:rPr>
              <a:t>African Americans were breaking color barriers </a:t>
            </a:r>
          </a:p>
          <a:p>
            <a:pPr lvl="1"/>
            <a:r>
              <a:rPr lang="en-US" dirty="0" smtClean="0">
                <a:latin typeface="Arial" charset="0"/>
              </a:rPr>
              <a:t>Jackie Robinson’s entrance into major league baseball</a:t>
            </a:r>
          </a:p>
          <a:p>
            <a:pPr lvl="1"/>
            <a:r>
              <a:rPr lang="en-US" dirty="0" smtClean="0">
                <a:latin typeface="Arial" charset="0"/>
              </a:rPr>
              <a:t>Ralph Bunche’s winning a Nobel Peace prize</a:t>
            </a:r>
          </a:p>
          <a:p>
            <a:pPr lvl="1"/>
            <a:r>
              <a:rPr lang="en-US" dirty="0" smtClean="0">
                <a:latin typeface="Arial" charset="0"/>
              </a:rPr>
              <a:t>A new generation of jazz musicians created be-bop.</a:t>
            </a:r>
          </a:p>
          <a:p>
            <a:r>
              <a:rPr lang="en-US" dirty="0" smtClean="0">
                <a:latin typeface="Arial" charset="0"/>
              </a:rPr>
              <a:t>Charlie Parker and Miles Davis, </a:t>
            </a:r>
            <a:r>
              <a:rPr lang="en-US" dirty="0" smtClean="0">
                <a:latin typeface="Arial" charset="0"/>
              </a:rPr>
              <a:t>Mahalia</a:t>
            </a:r>
            <a:r>
              <a:rPr lang="en-US" dirty="0" smtClean="0">
                <a:latin typeface="Arial" charset="0"/>
              </a:rPr>
              <a:t> Jackson, in the late 1940s</a:t>
            </a:r>
          </a:p>
          <a:p>
            <a:endParaRPr lang="en-US" dirty="0"/>
          </a:p>
        </p:txBody>
      </p:sp>
    </p:spTree>
    <p:extLst>
      <p:ext uri="{BB962C8B-B14F-4D97-AF65-F5344CB8AC3E}">
        <p14:creationId xmlns:p14="http://schemas.microsoft.com/office/powerpoint/2010/main" val="6946341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Text Box 6"/>
          <p:cNvSpPr txBox="1">
            <a:spLocks noChangeArrowheads="1"/>
          </p:cNvSpPr>
          <p:nvPr/>
        </p:nvSpPr>
        <p:spPr bwMode="auto">
          <a:xfrm>
            <a:off x="1600200" y="914400"/>
            <a:ext cx="320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dirty="0"/>
          </a:p>
        </p:txBody>
      </p:sp>
      <p:pic>
        <p:nvPicPr>
          <p:cNvPr id="19464" name="Picture 8" descr="Qffs+v35ler4SloBkWJxSckt7XzxN5vgLJpePgKTtRTViMJ8TjQpMClYZAWae2rkjnKmNjeMP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2438" y="152400"/>
            <a:ext cx="4278312" cy="655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1066800"/>
            <a:ext cx="6172200" cy="5632311"/>
          </a:xfrm>
          <a:prstGeom prst="rect">
            <a:avLst/>
          </a:prstGeom>
        </p:spPr>
        <p:txBody>
          <a:bodyPr wrap="square">
            <a:spAutoFit/>
          </a:bodyPr>
          <a:lstStyle/>
          <a:p>
            <a:pPr marL="571500" indent="-571500">
              <a:buFont typeface="Arial" pitchFamily="34" charset="0"/>
              <a:buChar char="•"/>
            </a:pPr>
            <a:r>
              <a:rPr lang="en-US" sz="3600" dirty="0"/>
              <a:t>In the South, segregation and unequal rights were still the law of the land. </a:t>
            </a:r>
          </a:p>
          <a:p>
            <a:pPr marL="571500" indent="-571500">
              <a:buFont typeface="Arial" pitchFamily="34" charset="0"/>
              <a:buChar char="•"/>
            </a:pPr>
            <a:r>
              <a:rPr lang="en-US" sz="3600" dirty="0"/>
              <a:t>Law and custom kept blacks as second-class citizens with no effective political rights. African Americans had learned to survive and not challenge the situation. </a:t>
            </a:r>
          </a:p>
        </p:txBody>
      </p:sp>
    </p:spTree>
    <p:extLst>
      <p:ext uri="{BB962C8B-B14F-4D97-AF65-F5344CB8AC3E}">
        <p14:creationId xmlns:p14="http://schemas.microsoft.com/office/powerpoint/2010/main" val="22018854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371600"/>
            <a:ext cx="8610600" cy="2062103"/>
          </a:xfrm>
          <a:prstGeom prst="rect">
            <a:avLst/>
          </a:prstGeom>
        </p:spPr>
        <p:txBody>
          <a:bodyPr wrap="square">
            <a:spAutoFit/>
          </a:bodyPr>
          <a:lstStyle/>
          <a:p>
            <a:pPr marL="457200" indent="-457200">
              <a:buFont typeface="Arial" pitchFamily="34" charset="0"/>
              <a:buChar char="•"/>
            </a:pPr>
            <a:r>
              <a:rPr lang="en-US" sz="3200" dirty="0"/>
              <a:t>The 1955 murder of Emmett Till galvanized the black community in the north, but received less attention in the white press, while Till’s murderers were acquitted.</a:t>
            </a:r>
          </a:p>
        </p:txBody>
      </p:sp>
    </p:spTree>
    <p:extLst>
      <p:ext uri="{BB962C8B-B14F-4D97-AF65-F5344CB8AC3E}">
        <p14:creationId xmlns:p14="http://schemas.microsoft.com/office/powerpoint/2010/main" val="30568308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314450"/>
          </a:xfrm>
        </p:spPr>
        <p:txBody>
          <a:bodyPr/>
          <a:lstStyle/>
          <a:p>
            <a:r>
              <a:rPr lang="en-US" dirty="0" smtClean="0"/>
              <a:t>Brown v. Board of Education, 1954</a:t>
            </a:r>
            <a:endParaRPr lang="en-US" dirty="0"/>
          </a:p>
        </p:txBody>
      </p:sp>
      <p:sp>
        <p:nvSpPr>
          <p:cNvPr id="3" name="Content Placeholder 2"/>
          <p:cNvSpPr>
            <a:spLocks noGrp="1"/>
          </p:cNvSpPr>
          <p:nvPr>
            <p:ph idx="1"/>
          </p:nvPr>
        </p:nvSpPr>
        <p:spPr/>
        <p:txBody>
          <a:bodyPr/>
          <a:lstStyle/>
          <a:p>
            <a:r>
              <a:rPr lang="en-US" dirty="0" smtClean="0">
                <a:latin typeface="Arial" charset="0"/>
              </a:rPr>
              <a:t>The NAACP initiated a series of court cases challenging the constitutionality of segregation. </a:t>
            </a:r>
          </a:p>
          <a:p>
            <a:r>
              <a:rPr lang="en-US" dirty="0" smtClean="0">
                <a:latin typeface="Arial" charset="0"/>
              </a:rPr>
              <a:t>In </a:t>
            </a:r>
            <a:r>
              <a:rPr lang="en-US" i="1" dirty="0" smtClean="0">
                <a:latin typeface="Arial" charset="0"/>
              </a:rPr>
              <a:t>Brown v. Board of Education</a:t>
            </a:r>
            <a:r>
              <a:rPr lang="en-US" dirty="0" smtClean="0">
                <a:latin typeface="Arial" charset="0"/>
              </a:rPr>
              <a:t>, newly appointed Chief Justice Earl Warren led the court to declare that separate educational facilities are inherently unequal. </a:t>
            </a:r>
          </a:p>
          <a:p>
            <a:r>
              <a:rPr lang="en-US" dirty="0" smtClean="0">
                <a:latin typeface="Arial" charset="0"/>
              </a:rPr>
              <a:t>The court postponed ordering a clear timetable to implement the decision until 1955, and then only ordering desegregation “with all deliberate speed.” </a:t>
            </a:r>
          </a:p>
          <a:p>
            <a:pPr marL="0" indent="0">
              <a:buNone/>
            </a:pPr>
            <a:endParaRPr lang="en-US" dirty="0"/>
          </a:p>
        </p:txBody>
      </p:sp>
    </p:spTree>
    <p:extLst>
      <p:ext uri="{BB962C8B-B14F-4D97-AF65-F5344CB8AC3E}">
        <p14:creationId xmlns:p14="http://schemas.microsoft.com/office/powerpoint/2010/main" val="18882943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153400" cy="990600"/>
          </a:xfrm>
        </p:spPr>
        <p:txBody>
          <a:bodyPr/>
          <a:lstStyle/>
          <a:p>
            <a:r>
              <a:rPr lang="en-US" dirty="0" smtClean="0"/>
              <a:t>  The Montgomery Bus Boycott</a:t>
            </a:r>
            <a:endParaRPr lang="en-US" dirty="0"/>
          </a:p>
        </p:txBody>
      </p:sp>
      <p:sp>
        <p:nvSpPr>
          <p:cNvPr id="3" name="Content Placeholder 2"/>
          <p:cNvSpPr>
            <a:spLocks noGrp="1"/>
          </p:cNvSpPr>
          <p:nvPr>
            <p:ph idx="1"/>
          </p:nvPr>
        </p:nvSpPr>
        <p:spPr>
          <a:xfrm>
            <a:off x="304800" y="1219200"/>
            <a:ext cx="8229600" cy="5562600"/>
          </a:xfrm>
        </p:spPr>
        <p:txBody>
          <a:bodyPr/>
          <a:lstStyle/>
          <a:p>
            <a:r>
              <a:rPr lang="en-US" dirty="0" smtClean="0">
                <a:latin typeface="Arial" charset="0"/>
                <a:cs typeface="Arial" charset="0"/>
              </a:rPr>
              <a:t>An African-American Community Challenges Segregation</a:t>
            </a:r>
          </a:p>
          <a:p>
            <a:pPr lvl="1"/>
            <a:r>
              <a:rPr lang="en-US" dirty="0" smtClean="0">
                <a:latin typeface="Arial" charset="0"/>
              </a:rPr>
              <a:t>December 1,1955: Rosa Parks refused to give up her bus seat. </a:t>
            </a:r>
          </a:p>
          <a:p>
            <a:r>
              <a:rPr lang="en-US" dirty="0" smtClean="0">
                <a:latin typeface="Arial" charset="0"/>
              </a:rPr>
              <a:t>Clifford </a:t>
            </a:r>
            <a:r>
              <a:rPr lang="en-US" dirty="0" smtClean="0">
                <a:latin typeface="Arial" charset="0"/>
              </a:rPr>
              <a:t>Durr</a:t>
            </a:r>
            <a:r>
              <a:rPr lang="en-US" dirty="0" smtClean="0">
                <a:latin typeface="Arial" charset="0"/>
              </a:rPr>
              <a:t> &amp; Fred Gray defended Parks in the courts</a:t>
            </a:r>
          </a:p>
          <a:p>
            <a:r>
              <a:rPr lang="en-US" dirty="0" smtClean="0">
                <a:latin typeface="Arial" charset="0"/>
              </a:rPr>
              <a:t>Martin Luther King, Jr., selected by E.D. Nixon &amp; the Montgomery Improvement Association, led a boycott of buses.</a:t>
            </a:r>
          </a:p>
          <a:p>
            <a:r>
              <a:rPr lang="en-US" dirty="0" smtClean="0">
                <a:latin typeface="Arial" charset="0"/>
              </a:rPr>
              <a:t>Local activists organized carpools. </a:t>
            </a:r>
          </a:p>
          <a:p>
            <a:pPr lvl="1"/>
            <a:r>
              <a:rPr lang="en-US" dirty="0" smtClean="0">
                <a:latin typeface="Arial" charset="0"/>
              </a:rPr>
              <a:t>Leaders endured violence</a:t>
            </a:r>
          </a:p>
          <a:p>
            <a:pPr lvl="1"/>
            <a:r>
              <a:rPr lang="en-US" dirty="0" smtClean="0">
                <a:latin typeface="Arial" charset="0"/>
              </a:rPr>
              <a:t>won court ruling —segregation ordinance was unconstitutional. </a:t>
            </a:r>
          </a:p>
          <a:p>
            <a:endParaRPr lang="en-US" dirty="0"/>
          </a:p>
        </p:txBody>
      </p:sp>
    </p:spTree>
    <p:extLst>
      <p:ext uri="{BB962C8B-B14F-4D97-AF65-F5344CB8AC3E}">
        <p14:creationId xmlns:p14="http://schemas.microsoft.com/office/powerpoint/2010/main" val="13380495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153400" cy="742950"/>
          </a:xfrm>
        </p:spPr>
        <p:txBody>
          <a:bodyPr/>
          <a:lstStyle/>
          <a:p>
            <a:r>
              <a:rPr lang="en-US" dirty="0" smtClean="0"/>
              <a:t>Little Rock, Arkansas, 1957</a:t>
            </a:r>
            <a:endParaRPr lang="en-US" dirty="0"/>
          </a:p>
        </p:txBody>
      </p:sp>
      <p:sp>
        <p:nvSpPr>
          <p:cNvPr id="3" name="Content Placeholder 2"/>
          <p:cNvSpPr>
            <a:spLocks noGrp="1"/>
          </p:cNvSpPr>
          <p:nvPr>
            <p:ph idx="1"/>
          </p:nvPr>
        </p:nvSpPr>
        <p:spPr>
          <a:xfrm>
            <a:off x="457200" y="1447800"/>
            <a:ext cx="8305800" cy="4999037"/>
          </a:xfrm>
        </p:spPr>
        <p:txBody>
          <a:bodyPr/>
          <a:lstStyle/>
          <a:p>
            <a:r>
              <a:rPr lang="en-US" dirty="0" smtClean="0">
                <a:latin typeface="Arial" charset="0"/>
              </a:rPr>
              <a:t>Southern whites declared their intention to nullify the </a:t>
            </a:r>
            <a:r>
              <a:rPr lang="en-US" u="sng" dirty="0" smtClean="0">
                <a:latin typeface="Arial" charset="0"/>
              </a:rPr>
              <a:t>Brown</a:t>
            </a:r>
            <a:r>
              <a:rPr lang="en-US" dirty="0" smtClean="0">
                <a:latin typeface="Arial" charset="0"/>
              </a:rPr>
              <a:t> decision and issued a defiant “Southern Manifesto.” (Massive Resistance)</a:t>
            </a:r>
          </a:p>
          <a:p>
            <a:r>
              <a:rPr lang="en-US" dirty="0" smtClean="0">
                <a:latin typeface="Arial" charset="0"/>
              </a:rPr>
              <a:t>In Little Rock, Arkansas, a judge ordered integration. </a:t>
            </a:r>
          </a:p>
          <a:p>
            <a:r>
              <a:rPr lang="en-US" dirty="0" smtClean="0">
                <a:latin typeface="Arial" charset="0"/>
              </a:rPr>
              <a:t>Governor </a:t>
            </a:r>
            <a:r>
              <a:rPr lang="en-US" dirty="0" smtClean="0">
                <a:latin typeface="Arial" charset="0"/>
              </a:rPr>
              <a:t>Faubus</a:t>
            </a:r>
            <a:r>
              <a:rPr lang="en-US" dirty="0" smtClean="0">
                <a:latin typeface="Arial" charset="0"/>
              </a:rPr>
              <a:t> ordered the National Guard to keep African-American children out of Central High. </a:t>
            </a:r>
          </a:p>
          <a:p>
            <a:r>
              <a:rPr lang="en-US" sz="2400" dirty="0" smtClean="0">
                <a:latin typeface="Arial" pitchFamily="34" charset="0"/>
                <a:cs typeface="Arial" pitchFamily="34" charset="0"/>
              </a:rPr>
              <a:t>Four African American students (in next slide) walk swiftly past barricaded sidewalks as they integrate Central High School in Little Rock, Arkansas, in September 1957. Soldiers from the 101st Airborne Division, sent to Little Rock by President Eisenhower, protect the students during the tense racial confrontation.</a:t>
            </a:r>
          </a:p>
          <a:p>
            <a:endParaRPr lang="en-US" sz="2400" dirty="0" smtClean="0">
              <a:latin typeface="Arial" pitchFamily="34" charset="0"/>
              <a:cs typeface="Arial" pitchFamily="34" charset="0"/>
            </a:endParaRPr>
          </a:p>
          <a:p>
            <a:endParaRPr lang="en-US" dirty="0" smtClean="0">
              <a:latin typeface="Arial" charset="0"/>
            </a:endParaRPr>
          </a:p>
          <a:p>
            <a:endParaRPr lang="en-US" dirty="0"/>
          </a:p>
        </p:txBody>
      </p:sp>
    </p:spTree>
    <p:extLst>
      <p:ext uri="{BB962C8B-B14F-4D97-AF65-F5344CB8AC3E}">
        <p14:creationId xmlns:p14="http://schemas.microsoft.com/office/powerpoint/2010/main" val="20497635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Documents and Settings\Bill\Desktop\Faragher\Faragher_JPG\IMAGES-FINAL_M28\AAALEWJ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3300" y="152400"/>
            <a:ext cx="4598988" cy="643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05124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     The Age of Television</a:t>
            </a:r>
            <a:endParaRPr lang="en-US" sz="6000" dirty="0"/>
          </a:p>
        </p:txBody>
      </p:sp>
      <p:sp>
        <p:nvSpPr>
          <p:cNvPr id="3" name="Content Placeholder 2"/>
          <p:cNvSpPr>
            <a:spLocks noGrp="1"/>
          </p:cNvSpPr>
          <p:nvPr>
            <p:ph idx="1"/>
          </p:nvPr>
        </p:nvSpPr>
        <p:spPr/>
        <p:txBody>
          <a:bodyPr/>
          <a:lstStyle/>
          <a:p>
            <a:r>
              <a:rPr lang="en-US" sz="4400" dirty="0" smtClean="0">
                <a:latin typeface="Arial" charset="0"/>
              </a:rPr>
              <a:t>How did compelling visual images help turn the civil rights movement from a regional struggle to a national one?</a:t>
            </a:r>
          </a:p>
          <a:p>
            <a:r>
              <a:rPr lang="en-US" sz="4400" dirty="0" smtClean="0">
                <a:latin typeface="Arial" charset="0"/>
              </a:rPr>
              <a:t>More homes had TVs than refrigerators</a:t>
            </a:r>
            <a:endParaRPr lang="en-US" sz="4400" dirty="0" smtClean="0">
              <a:latin typeface="Arial" charset="0"/>
            </a:endParaRPr>
          </a:p>
          <a:p>
            <a:endParaRPr lang="en-US" dirty="0"/>
          </a:p>
        </p:txBody>
      </p:sp>
    </p:spTree>
    <p:extLst>
      <p:ext uri="{BB962C8B-B14F-4D97-AF65-F5344CB8AC3E}">
        <p14:creationId xmlns:p14="http://schemas.microsoft.com/office/powerpoint/2010/main" val="10516574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1295401"/>
            <a:ext cx="6705600" cy="4154984"/>
          </a:xfrm>
          <a:prstGeom prst="rect">
            <a:avLst/>
          </a:prstGeom>
        </p:spPr>
        <p:txBody>
          <a:bodyPr wrap="square">
            <a:spAutoFit/>
          </a:bodyPr>
          <a:lstStyle/>
          <a:p>
            <a:pPr algn="ctr"/>
            <a:r>
              <a:rPr lang="en-US" sz="8800" dirty="0" smtClean="0">
                <a:solidFill>
                  <a:srgbClr val="002060"/>
                </a:solidFill>
                <a:latin typeface="Times" charset="0"/>
              </a:rPr>
              <a:t>No Easy Road to Freedom </a:t>
            </a:r>
            <a:br>
              <a:rPr lang="en-US" sz="8800" dirty="0" smtClean="0">
                <a:solidFill>
                  <a:srgbClr val="002060"/>
                </a:solidFill>
                <a:latin typeface="Times" charset="0"/>
              </a:rPr>
            </a:br>
            <a:r>
              <a:rPr lang="en-US" sz="8800" dirty="0" smtClean="0">
                <a:solidFill>
                  <a:srgbClr val="002060"/>
                </a:solidFill>
                <a:latin typeface="Times" charset="0"/>
              </a:rPr>
              <a:t>1957–65</a:t>
            </a:r>
            <a:endParaRPr lang="en-US" sz="8800" dirty="0">
              <a:solidFill>
                <a:srgbClr val="002060"/>
              </a:solidFill>
            </a:endParaRPr>
          </a:p>
        </p:txBody>
      </p:sp>
    </p:spTree>
    <p:extLst>
      <p:ext uri="{BB962C8B-B14F-4D97-AF65-F5344CB8AC3E}">
        <p14:creationId xmlns:p14="http://schemas.microsoft.com/office/powerpoint/2010/main" val="7139469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609600"/>
            <a:ext cx="7848600" cy="6186309"/>
          </a:xfrm>
          <a:prstGeom prst="rect">
            <a:avLst/>
          </a:prstGeom>
        </p:spPr>
        <p:txBody>
          <a:bodyPr wrap="square">
            <a:spAutoFit/>
          </a:bodyPr>
          <a:lstStyle/>
          <a:p>
            <a:r>
              <a:rPr lang="en-US" sz="4400" dirty="0" smtClean="0"/>
              <a:t>The </a:t>
            </a:r>
            <a:r>
              <a:rPr lang="en-US" sz="4400" u="sng" dirty="0" smtClean="0"/>
              <a:t>Brown</a:t>
            </a:r>
            <a:r>
              <a:rPr lang="en-US" sz="4400" dirty="0" smtClean="0"/>
              <a:t> decision </a:t>
            </a:r>
            <a:r>
              <a:rPr lang="en-US" sz="4400" dirty="0"/>
              <a:t>opened the door to the use of federal courts to push for civil rights, but reluctant federal and state government support weakened the strategy and black communities realized they would have to help themselves.</a:t>
            </a:r>
          </a:p>
        </p:txBody>
      </p:sp>
    </p:spTree>
    <p:extLst>
      <p:ext uri="{BB962C8B-B14F-4D97-AF65-F5344CB8AC3E}">
        <p14:creationId xmlns:p14="http://schemas.microsoft.com/office/powerpoint/2010/main" val="40491780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C:\Documents and Settings\Bill\Desktop\Faragher\Faragher_JPG\IMAGES-FINAL_M28\AAHBEWA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300" y="0"/>
            <a:ext cx="8407400" cy="643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06674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5800" y="762000"/>
            <a:ext cx="7924800" cy="5078313"/>
          </a:xfrm>
          <a:prstGeom prst="rect">
            <a:avLst/>
          </a:prstGeom>
        </p:spPr>
        <p:txBody>
          <a:bodyPr wrap="square">
            <a:spAutoFit/>
          </a:bodyPr>
          <a:lstStyle/>
          <a:p>
            <a:pPr marL="457200" indent="-457200">
              <a:buFont typeface="Arial" pitchFamily="34" charset="0"/>
              <a:buChar char="•"/>
            </a:pPr>
            <a:r>
              <a:rPr lang="en-US" sz="3200" dirty="0">
                <a:latin typeface="+mn-lt"/>
              </a:rPr>
              <a:t>Southern progressives pushed through various reforms such as improved educational facilities, but supported discriminatory laws against African Americans.</a:t>
            </a:r>
          </a:p>
          <a:p>
            <a:pPr marL="914400" lvl="1" indent="-457200">
              <a:buFont typeface="Arial" pitchFamily="34" charset="0"/>
              <a:buChar char="•"/>
            </a:pPr>
            <a:r>
              <a:rPr lang="en-US" sz="3200" dirty="0">
                <a:latin typeface="+mn-lt"/>
              </a:rPr>
              <a:t>Southern progressives pushed for a completely segregated public sphere</a:t>
            </a:r>
            <a:r>
              <a:rPr lang="en-US" sz="3200" dirty="0" smtClean="0">
                <a:latin typeface="+mn-lt"/>
              </a:rPr>
              <a:t>.</a:t>
            </a:r>
          </a:p>
          <a:p>
            <a:pPr marL="914400" lvl="1" indent="-457200">
              <a:buFont typeface="Arial" pitchFamily="34" charset="0"/>
              <a:buChar char="•"/>
            </a:pPr>
            <a:endParaRPr lang="en-US" sz="2800" dirty="0">
              <a:latin typeface="+mn-lt"/>
            </a:endParaRPr>
          </a:p>
          <a:p>
            <a:pPr lvl="1"/>
            <a:r>
              <a:rPr lang="en-US" sz="3600" dirty="0" smtClean="0">
                <a:latin typeface="+mn-lt"/>
              </a:rPr>
              <a:t>Supported by Supreme Court decision: </a:t>
            </a:r>
            <a:r>
              <a:rPr lang="en-US" sz="3600" u="sng" dirty="0" smtClean="0">
                <a:latin typeface="+mn-lt"/>
              </a:rPr>
              <a:t>Plessy</a:t>
            </a:r>
            <a:r>
              <a:rPr lang="en-US" sz="3600" dirty="0" smtClean="0">
                <a:latin typeface="+mn-lt"/>
              </a:rPr>
              <a:t> vs. </a:t>
            </a:r>
            <a:r>
              <a:rPr lang="en-US" sz="3600" u="sng" dirty="0" smtClean="0">
                <a:latin typeface="+mn-lt"/>
              </a:rPr>
              <a:t>Ferguson</a:t>
            </a:r>
            <a:endParaRPr lang="en-US" sz="3600" u="sng" dirty="0">
              <a:latin typeface="+mn-lt"/>
            </a:endParaRPr>
          </a:p>
        </p:txBody>
      </p:sp>
    </p:spTree>
    <p:extLst>
      <p:ext uri="{BB962C8B-B14F-4D97-AF65-F5344CB8AC3E}">
        <p14:creationId xmlns:p14="http://schemas.microsoft.com/office/powerpoint/2010/main" val="2593061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Documents and Settings\Bill\Desktop\Faragher\Faragher_JPG\IMAGES-FINAL_M28\AACSIKB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193675"/>
            <a:ext cx="9142413" cy="608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2714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3"/>
          <p:cNvSpPr txBox="1">
            <a:spLocks/>
          </p:cNvSpPr>
          <p:nvPr/>
        </p:nvSpPr>
        <p:spPr bwMode="auto">
          <a:xfrm>
            <a:off x="-9525" y="0"/>
            <a:ext cx="9163050" cy="1828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defTabSz="914400"/>
            <a:endParaRPr lang="en-US" b="1" dirty="0">
              <a:solidFill>
                <a:schemeClr val="bg1"/>
              </a:solidFill>
              <a:latin typeface="Times" charset="0"/>
            </a:endParaRPr>
          </a:p>
        </p:txBody>
      </p:sp>
      <p:sp>
        <p:nvSpPr>
          <p:cNvPr id="35843" name="Rectangle 4"/>
          <p:cNvSpPr>
            <a:spLocks noGrp="1"/>
          </p:cNvSpPr>
          <p:nvPr>
            <p:ph type="title"/>
          </p:nvPr>
        </p:nvSpPr>
        <p:spPr>
          <a:xfrm>
            <a:off x="2827338" y="1482725"/>
            <a:ext cx="5627687" cy="1422400"/>
          </a:xfrm>
          <a:solidFill>
            <a:schemeClr val="bg1"/>
          </a:solidFill>
          <a:ln>
            <a:solidFill>
              <a:srgbClr val="FFFFFF"/>
            </a:solidFill>
            <a:miter lim="800000"/>
            <a:headEnd/>
            <a:tailEnd/>
          </a:ln>
        </p:spPr>
        <p:txBody>
          <a:bodyPr/>
          <a:lstStyle/>
          <a:p>
            <a:r>
              <a:rPr lang="en-US" sz="2000" dirty="0" smtClean="0">
                <a:latin typeface="Times" charset="0"/>
              </a:rPr>
              <a:t>Visualizing Civil Rights</a:t>
            </a:r>
          </a:p>
        </p:txBody>
      </p:sp>
      <p:pic>
        <p:nvPicPr>
          <p:cNvPr id="35844" name="Picture 4" descr="C:\Documents and Settings\Bill\Desktop\Faragher\Faragher_JPG\IMAGES-FINAL_M28\AACSMXN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706438"/>
            <a:ext cx="9163050"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54680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Bill\Desktop\Faragher\Faragher_JPG\IMAGES-FINAL_M28\AAAKNSJ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73025"/>
            <a:ext cx="9148763" cy="628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71357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85800"/>
            <a:ext cx="8663354" cy="1143000"/>
          </a:xfrm>
        </p:spPr>
        <p:txBody>
          <a:bodyPr/>
          <a:lstStyle/>
          <a:p>
            <a:r>
              <a:rPr lang="en-US" sz="5400" dirty="0" smtClean="0"/>
              <a:t>LBJ &amp; the Civil Rights Act, 1964</a:t>
            </a:r>
            <a:endParaRPr lang="en-US" sz="5400" dirty="0"/>
          </a:p>
        </p:txBody>
      </p:sp>
      <p:sp>
        <p:nvSpPr>
          <p:cNvPr id="3" name="Content Placeholder 2"/>
          <p:cNvSpPr>
            <a:spLocks noGrp="1"/>
          </p:cNvSpPr>
          <p:nvPr>
            <p:ph idx="1"/>
          </p:nvPr>
        </p:nvSpPr>
        <p:spPr/>
        <p:txBody>
          <a:bodyPr/>
          <a:lstStyle/>
          <a:p>
            <a:r>
              <a:rPr lang="en-US" sz="3200" dirty="0" smtClean="0">
                <a:latin typeface="Arial" charset="0"/>
              </a:rPr>
              <a:t>The assassination of John Kennedy threw a cloud over the movement as the new president, Lyndon Baines Johnson, had never been a good friend to civil rights. </a:t>
            </a:r>
          </a:p>
          <a:p>
            <a:r>
              <a:rPr lang="en-US" sz="3200" dirty="0" smtClean="0">
                <a:latin typeface="Arial" charset="0"/>
              </a:rPr>
              <a:t>LBJ used his skills as a political insider to push through the Civil Rights Act of 1964 that put a virtual end to Jim Crow.</a:t>
            </a:r>
          </a:p>
          <a:p>
            <a:endParaRPr lang="en-US" dirty="0"/>
          </a:p>
        </p:txBody>
      </p:sp>
    </p:spTree>
    <p:extLst>
      <p:ext uri="{BB962C8B-B14F-4D97-AF65-F5344CB8AC3E}">
        <p14:creationId xmlns:p14="http://schemas.microsoft.com/office/powerpoint/2010/main" val="24458934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Bill\Desktop\Faragher\Faragher_JPG\IMAGES-FINAL_M28\AAEUSUL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82550"/>
            <a:ext cx="9163050" cy="626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25418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5400" dirty="0" smtClean="0"/>
              <a:t>The Voting Rights Act, 1965</a:t>
            </a:r>
            <a:endParaRPr lang="en-US" sz="5400" dirty="0"/>
          </a:p>
        </p:txBody>
      </p:sp>
      <p:sp>
        <p:nvSpPr>
          <p:cNvPr id="3" name="Content Placeholder 2"/>
          <p:cNvSpPr>
            <a:spLocks noGrp="1"/>
          </p:cNvSpPr>
          <p:nvPr>
            <p:ph idx="1"/>
          </p:nvPr>
        </p:nvSpPr>
        <p:spPr>
          <a:xfrm>
            <a:off x="457200" y="1935163"/>
            <a:ext cx="8229600" cy="4694237"/>
          </a:xfrm>
        </p:spPr>
        <p:txBody>
          <a:bodyPr/>
          <a:lstStyle/>
          <a:p>
            <a:r>
              <a:rPr lang="en-US" sz="3200" dirty="0" smtClean="0">
                <a:latin typeface="Arial" charset="0"/>
              </a:rPr>
              <a:t>President Johnson addressed the nation and thoroughly identified himself with the civil rights cause, declaring “we shall overcome.” </a:t>
            </a:r>
          </a:p>
          <a:p>
            <a:r>
              <a:rPr lang="en-US" sz="3200" dirty="0" smtClean="0">
                <a:latin typeface="Arial" charset="0"/>
              </a:rPr>
              <a:t>The march went forward.</a:t>
            </a:r>
          </a:p>
          <a:p>
            <a:r>
              <a:rPr lang="en-US" sz="3200" dirty="0" smtClean="0">
                <a:latin typeface="Arial" charset="0"/>
              </a:rPr>
              <a:t>In August 1965, LBJ signed the Voting Rights Act that authorized federal supervision of voter registration in the South.</a:t>
            </a:r>
          </a:p>
          <a:p>
            <a:endParaRPr lang="en-US" dirty="0"/>
          </a:p>
        </p:txBody>
      </p:sp>
    </p:spTree>
    <p:extLst>
      <p:ext uri="{BB962C8B-B14F-4D97-AF65-F5344CB8AC3E}">
        <p14:creationId xmlns:p14="http://schemas.microsoft.com/office/powerpoint/2010/main" val="40586289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p:txBody>
          <a:bodyPr/>
          <a:lstStyle/>
          <a:p>
            <a:pPr algn="ctr"/>
            <a:r>
              <a:rPr lang="en-US" dirty="0" smtClean="0"/>
              <a:t>Harding: The </a:t>
            </a:r>
            <a:r>
              <a:rPr lang="en-US" dirty="0" smtClean="0"/>
              <a:t>Activist Scholar</a:t>
            </a:r>
            <a:endParaRPr lang="en-US" dirty="0" smtClean="0"/>
          </a:p>
        </p:txBody>
      </p:sp>
      <p:sp>
        <p:nvSpPr>
          <p:cNvPr id="18435" name="Rectangle 3"/>
          <p:cNvSpPr>
            <a:spLocks noGrp="1"/>
          </p:cNvSpPr>
          <p:nvPr>
            <p:ph type="body" idx="1"/>
          </p:nvPr>
        </p:nvSpPr>
        <p:spPr/>
        <p:txBody>
          <a:bodyPr/>
          <a:lstStyle/>
          <a:p>
            <a:r>
              <a:rPr lang="en-US" sz="2800" dirty="0" smtClean="0"/>
              <a:t>Undergraduate, M.A., Ph.D. in history (also trained theologian)</a:t>
            </a:r>
          </a:p>
          <a:p>
            <a:r>
              <a:rPr lang="en-US" sz="2800" dirty="0" smtClean="0"/>
              <a:t>Also like John Hope Franklin: Intellectual/Activist</a:t>
            </a:r>
          </a:p>
          <a:p>
            <a:r>
              <a:rPr lang="en-US" sz="2800" dirty="0" smtClean="0"/>
              <a:t>Assisted </a:t>
            </a:r>
            <a:r>
              <a:rPr lang="en-US" sz="2800" dirty="0" smtClean="0"/>
              <a:t>the anti-segregation campaigns of the </a:t>
            </a:r>
          </a:p>
          <a:p>
            <a:pPr>
              <a:buFont typeface="Wingdings 2" pitchFamily="18" charset="2"/>
              <a:buNone/>
            </a:pPr>
            <a:r>
              <a:rPr lang="en-US" sz="2800" dirty="0" smtClean="0"/>
              <a:t>Southern Christian Leadership Conference (SCLC, </a:t>
            </a:r>
          </a:p>
          <a:p>
            <a:pPr>
              <a:buFont typeface="Wingdings 2" pitchFamily="18" charset="2"/>
              <a:buNone/>
            </a:pPr>
            <a:r>
              <a:rPr lang="en-US" sz="2800" dirty="0" smtClean="0"/>
              <a:t>1957),  the Student Nonviolent Coordinating </a:t>
            </a:r>
          </a:p>
          <a:p>
            <a:pPr>
              <a:buFont typeface="Wingdings 2" pitchFamily="18" charset="2"/>
              <a:buNone/>
            </a:pPr>
            <a:r>
              <a:rPr lang="en-US" sz="2800" dirty="0" smtClean="0"/>
              <a:t>Committee (SNCC, 1960) and the Congress of Racial</a:t>
            </a:r>
          </a:p>
          <a:p>
            <a:pPr>
              <a:buFont typeface="Wingdings 2" pitchFamily="18" charset="2"/>
              <a:buNone/>
            </a:pPr>
            <a:r>
              <a:rPr lang="en-US" sz="2800" dirty="0" smtClean="0"/>
              <a:t>Equality (CORE, 1940s).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Snagit_PPTBAFA" descr="PPTBAFA.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50875"/>
            <a:ext cx="8869363"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Snagit_PPTF55C" descr="PPTF55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 y="1431925"/>
            <a:ext cx="8869363" cy="494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Snagit_PPTFD5A" descr="PPTFD5A.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2875" y="0"/>
            <a:ext cx="8869363"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69299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Grp="1"/>
          </p:cNvSpPr>
          <p:nvPr>
            <p:ph type="title"/>
          </p:nvPr>
        </p:nvSpPr>
        <p:spPr/>
        <p:txBody>
          <a:bodyPr>
            <a:normAutofit fontScale="90000"/>
          </a:bodyPr>
          <a:lstStyle/>
          <a:p>
            <a:pPr algn="ctr"/>
            <a:r>
              <a:rPr lang="en-US" dirty="0" smtClean="0">
                <a:latin typeface="Times" charset="0"/>
              </a:rPr>
              <a:t/>
            </a:r>
            <a:br>
              <a:rPr lang="en-US" dirty="0" smtClean="0">
                <a:latin typeface="Times" charset="0"/>
              </a:rPr>
            </a:br>
            <a:r>
              <a:rPr lang="en-US" dirty="0" smtClean="0">
                <a:latin typeface="Times" charset="0"/>
              </a:rPr>
              <a:t/>
            </a:r>
            <a:br>
              <a:rPr lang="en-US" dirty="0" smtClean="0">
                <a:latin typeface="Times" charset="0"/>
              </a:rPr>
            </a:br>
            <a:r>
              <a:rPr lang="en-US" dirty="0" smtClean="0">
                <a:latin typeface="Times" charset="0"/>
              </a:rPr>
              <a:t/>
            </a:r>
            <a:br>
              <a:rPr lang="en-US" dirty="0" smtClean="0">
                <a:latin typeface="Times" charset="0"/>
              </a:rPr>
            </a:br>
            <a:r>
              <a:rPr lang="en-US" dirty="0" smtClean="0">
                <a:latin typeface="Times" charset="0"/>
              </a:rPr>
              <a:t/>
            </a:r>
            <a:br>
              <a:rPr lang="en-US" dirty="0" smtClean="0">
                <a:latin typeface="Times" charset="0"/>
              </a:rPr>
            </a:br>
            <a:r>
              <a:rPr lang="en-US" dirty="0" smtClean="0">
                <a:latin typeface="Times" charset="0"/>
              </a:rPr>
              <a:t/>
            </a:r>
            <a:br>
              <a:rPr lang="en-US" dirty="0" smtClean="0">
                <a:latin typeface="Times" charset="0"/>
              </a:rPr>
            </a:br>
            <a:r>
              <a:rPr lang="en-US" dirty="0" smtClean="0">
                <a:latin typeface="Times" charset="0"/>
              </a:rPr>
              <a:t/>
            </a:r>
            <a:br>
              <a:rPr lang="en-US" dirty="0" smtClean="0">
                <a:latin typeface="Times" charset="0"/>
              </a:rPr>
            </a:br>
            <a:r>
              <a:rPr lang="en-US" dirty="0">
                <a:latin typeface="Times" charset="0"/>
              </a:rPr>
              <a:t>Racism and Accommodation</a:t>
            </a:r>
            <a:endParaRPr lang="en-US" dirty="0" smtClean="0">
              <a:latin typeface="Times" charset="0"/>
            </a:endParaRPr>
          </a:p>
        </p:txBody>
      </p:sp>
      <p:sp>
        <p:nvSpPr>
          <p:cNvPr id="4" name="Content Placeholder 3"/>
          <p:cNvSpPr>
            <a:spLocks noGrp="1"/>
          </p:cNvSpPr>
          <p:nvPr>
            <p:ph idx="1"/>
          </p:nvPr>
        </p:nvSpPr>
        <p:spPr/>
        <p:txBody>
          <a:bodyPr/>
          <a:lstStyle/>
          <a:p>
            <a:r>
              <a:rPr lang="en-US" dirty="0" smtClean="0">
                <a:latin typeface="Arial" charset="0"/>
              </a:rPr>
              <a:t>While 4/5 of American blacks lived in the rural South, even in urban area they faced many barriers.</a:t>
            </a:r>
          </a:p>
          <a:p>
            <a:r>
              <a:rPr lang="en-US" dirty="0" smtClean="0">
                <a:latin typeface="Arial" charset="0"/>
              </a:rPr>
              <a:t>The turn of the century was an intensely racist era. </a:t>
            </a:r>
          </a:p>
          <a:p>
            <a:pPr lvl="1"/>
            <a:r>
              <a:rPr lang="en-US" dirty="0" smtClean="0">
                <a:latin typeface="Arial" charset="0"/>
              </a:rPr>
              <a:t>Segregation was institutionalized throughout the South. </a:t>
            </a:r>
          </a:p>
          <a:p>
            <a:pPr lvl="1"/>
            <a:r>
              <a:rPr lang="en-US" dirty="0" smtClean="0">
                <a:latin typeface="Arial" charset="0"/>
              </a:rPr>
              <a:t>Violent attacks (i.e. </a:t>
            </a:r>
            <a:r>
              <a:rPr lang="en-US" dirty="0" smtClean="0">
                <a:latin typeface="Arial" charset="0"/>
              </a:rPr>
              <a:t>lynchings</a:t>
            </a:r>
            <a:r>
              <a:rPr lang="en-US" dirty="0" smtClean="0">
                <a:latin typeface="Arial" charset="0"/>
              </a:rPr>
              <a:t>) on blacks were supported by vicious characterizations in popular culture. </a:t>
            </a:r>
          </a:p>
          <a:p>
            <a:pPr lvl="1"/>
            <a:r>
              <a:rPr lang="en-US" dirty="0" smtClean="0">
                <a:latin typeface="Arial" charset="0"/>
              </a:rPr>
              <a:t>Key activist against lynching &amp; civil rights activist: Ida B. Wells</a:t>
            </a:r>
            <a:endParaRPr lang="en-US" dirty="0" smtClean="0">
              <a:latin typeface="Arial" charset="0"/>
            </a:endParaRPr>
          </a:p>
          <a:p>
            <a:endParaRPr lang="en-US" dirty="0"/>
          </a:p>
        </p:txBody>
      </p:sp>
    </p:spTree>
    <p:extLst>
      <p:ext uri="{BB962C8B-B14F-4D97-AF65-F5344CB8AC3E}">
        <p14:creationId xmlns:p14="http://schemas.microsoft.com/office/powerpoint/2010/main" val="17575626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914400"/>
            <a:ext cx="7391400" cy="5016758"/>
          </a:xfrm>
          <a:prstGeom prst="rect">
            <a:avLst/>
          </a:prstGeom>
        </p:spPr>
        <p:txBody>
          <a:bodyPr wrap="square">
            <a:spAutoFit/>
          </a:bodyPr>
          <a:lstStyle/>
          <a:p>
            <a:pPr marL="457200" indent="-457200">
              <a:buFont typeface="Arial" pitchFamily="34" charset="0"/>
              <a:buChar char="•"/>
            </a:pPr>
            <a:r>
              <a:rPr lang="en-US" sz="3200" dirty="0"/>
              <a:t>Black women became a powerful force for social </a:t>
            </a:r>
            <a:r>
              <a:rPr lang="en-US" sz="3200" dirty="0" smtClean="0"/>
              <a:t>services &amp; justice, </a:t>
            </a:r>
            <a:r>
              <a:rPr lang="en-US" sz="3200" dirty="0"/>
              <a:t>with 50,000 members of black women’s clubs by 1914.</a:t>
            </a:r>
          </a:p>
          <a:p>
            <a:pPr marL="914400" lvl="1" indent="-457200">
              <a:buFont typeface="Arial" pitchFamily="34" charset="0"/>
              <a:buChar char="•"/>
            </a:pPr>
            <a:r>
              <a:rPr lang="en-US" sz="3200" dirty="0"/>
              <a:t>They organized settlement houses, </a:t>
            </a:r>
            <a:r>
              <a:rPr lang="en-US" sz="3200" i="1" dirty="0"/>
              <a:t>campaigned for suffrage</a:t>
            </a:r>
            <a:r>
              <a:rPr lang="en-US" sz="3200" dirty="0"/>
              <a:t>, temperance, and advances in public health</a:t>
            </a:r>
            <a:r>
              <a:rPr lang="en-US" sz="3200" dirty="0" smtClean="0"/>
              <a:t>. The present-day support of child care became a key part of their early work.</a:t>
            </a:r>
            <a:endParaRPr lang="en-US" sz="3200" dirty="0"/>
          </a:p>
        </p:txBody>
      </p:sp>
    </p:spTree>
    <p:extLst>
      <p:ext uri="{BB962C8B-B14F-4D97-AF65-F5344CB8AC3E}">
        <p14:creationId xmlns:p14="http://schemas.microsoft.com/office/powerpoint/2010/main" val="10965595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Racism and Accommodation cont’d</a:t>
            </a:r>
            <a:endParaRPr lang="en-US" sz="4400" dirty="0"/>
          </a:p>
        </p:txBody>
      </p:sp>
      <p:sp>
        <p:nvSpPr>
          <p:cNvPr id="3" name="Content Placeholder 2"/>
          <p:cNvSpPr>
            <a:spLocks noGrp="1"/>
          </p:cNvSpPr>
          <p:nvPr>
            <p:ph idx="1"/>
          </p:nvPr>
        </p:nvSpPr>
        <p:spPr/>
        <p:txBody>
          <a:bodyPr/>
          <a:lstStyle/>
          <a:p>
            <a:r>
              <a:rPr lang="en-US" sz="3600" dirty="0" smtClean="0">
                <a:latin typeface="Arial" charset="0"/>
              </a:rPr>
              <a:t>Racism was based on the assumed innate inferiority of blacks.</a:t>
            </a:r>
          </a:p>
          <a:p>
            <a:pPr lvl="1"/>
            <a:r>
              <a:rPr lang="en-US" sz="3600" dirty="0" smtClean="0">
                <a:latin typeface="Arial" charset="0"/>
              </a:rPr>
              <a:t>Racial Darwinism: policy of neglect and repression</a:t>
            </a:r>
          </a:p>
          <a:p>
            <a:pPr lvl="1"/>
            <a:r>
              <a:rPr lang="en-US" sz="3600" dirty="0" smtClean="0">
                <a:latin typeface="Arial" charset="0"/>
              </a:rPr>
              <a:t>Southern progressives pushed for paternalistic uplift.</a:t>
            </a:r>
          </a:p>
          <a:p>
            <a:endParaRPr lang="en-US" dirty="0"/>
          </a:p>
        </p:txBody>
      </p:sp>
    </p:spTree>
    <p:extLst>
      <p:ext uri="{BB962C8B-B14F-4D97-AF65-F5344CB8AC3E}">
        <p14:creationId xmlns:p14="http://schemas.microsoft.com/office/powerpoint/2010/main" val="7059408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153400" cy="971550"/>
          </a:xfrm>
        </p:spPr>
        <p:txBody>
          <a:bodyPr/>
          <a:lstStyle/>
          <a:p>
            <a:r>
              <a:rPr lang="en-US" sz="4400" dirty="0" smtClean="0"/>
              <a:t>Racism and Accommodation cont’d</a:t>
            </a:r>
            <a:endParaRPr lang="en-US" sz="4400" dirty="0"/>
          </a:p>
        </p:txBody>
      </p:sp>
      <p:sp>
        <p:nvSpPr>
          <p:cNvPr id="3" name="Content Placeholder 2"/>
          <p:cNvSpPr>
            <a:spLocks noGrp="1"/>
          </p:cNvSpPr>
          <p:nvPr>
            <p:ph idx="1"/>
          </p:nvPr>
        </p:nvSpPr>
        <p:spPr>
          <a:xfrm>
            <a:off x="457200" y="1828800"/>
            <a:ext cx="8229600" cy="4572000"/>
          </a:xfrm>
        </p:spPr>
        <p:txBody>
          <a:bodyPr/>
          <a:lstStyle/>
          <a:p>
            <a:r>
              <a:rPr lang="en-US" dirty="0" smtClean="0">
                <a:latin typeface="Arial" charset="0"/>
              </a:rPr>
              <a:t>Booker T. Washington </a:t>
            </a:r>
          </a:p>
          <a:p>
            <a:pPr lvl="1"/>
            <a:r>
              <a:rPr lang="en-US" dirty="0" smtClean="0">
                <a:latin typeface="Arial" charset="0"/>
              </a:rPr>
              <a:t>Washington advocated black accommodation and urged that blacks focus on self-reliance and economic improvement. </a:t>
            </a:r>
          </a:p>
          <a:p>
            <a:r>
              <a:rPr lang="en-US" dirty="0" smtClean="0">
                <a:latin typeface="Arial" charset="0"/>
              </a:rPr>
              <a:t>W. E. B. Du Bois criticized Booker T. Washington for accepting “the alleged inferiority of the Negro.” </a:t>
            </a:r>
          </a:p>
          <a:p>
            <a:pPr lvl="1"/>
            <a:r>
              <a:rPr lang="en-US" dirty="0" smtClean="0">
                <a:latin typeface="Arial" charset="0"/>
              </a:rPr>
              <a:t>Du Bois supported programs that sought to attack segregation, the right to vote, and secure city equality. </a:t>
            </a:r>
          </a:p>
          <a:p>
            <a:pPr lvl="1"/>
            <a:r>
              <a:rPr lang="en-US" dirty="0" smtClean="0">
                <a:latin typeface="Arial" charset="0"/>
              </a:rPr>
              <a:t>He helped to found the interracial organization known as the National Association for the Advancement of Colored People (NAACP).</a:t>
            </a:r>
          </a:p>
          <a:p>
            <a:pPr lvl="1"/>
            <a:endParaRPr lang="en-US" dirty="0" smtClean="0">
              <a:latin typeface="Arial" charset="0"/>
            </a:endParaRPr>
          </a:p>
          <a:p>
            <a:pPr lvl="1"/>
            <a:endParaRPr lang="en-US" dirty="0" smtClean="0">
              <a:latin typeface="Arial" charset="0"/>
            </a:endParaRPr>
          </a:p>
          <a:p>
            <a:pPr lvl="1"/>
            <a:endParaRPr lang="en-US" dirty="0" smtClean="0">
              <a:latin typeface="Arial" charset="0"/>
            </a:endParaRPr>
          </a:p>
          <a:p>
            <a:endParaRPr lang="en-US" dirty="0"/>
          </a:p>
        </p:txBody>
      </p:sp>
    </p:spTree>
    <p:extLst>
      <p:ext uri="{BB962C8B-B14F-4D97-AF65-F5344CB8AC3E}">
        <p14:creationId xmlns:p14="http://schemas.microsoft.com/office/powerpoint/2010/main" val="31181479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Bill\Desktop\Faragher\Faragher_JPG\IMAGES-FINAL_M21\AAACBJF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457199"/>
            <a:ext cx="5048984" cy="609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012952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241</TotalTime>
  <Words>1495</Words>
  <Application>Microsoft Office PowerPoint</Application>
  <PresentationFormat>On-screen Show (4:3)</PresentationFormat>
  <Paragraphs>120</Paragraphs>
  <Slides>36</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Constantia</vt:lpstr>
      <vt:lpstr>Arial</vt:lpstr>
      <vt:lpstr>Calibri</vt:lpstr>
      <vt:lpstr>Wingdings 2</vt:lpstr>
      <vt:lpstr>Wingdings</vt:lpstr>
      <vt:lpstr>Bookman Old Style</vt:lpstr>
      <vt:lpstr>Flow</vt:lpstr>
      <vt:lpstr>THE MODERN-DAY CIVIL RIGHTS MOVEMENT,  1909-1965 </vt:lpstr>
      <vt:lpstr>PowerPoint Presentation</vt:lpstr>
      <vt:lpstr>PowerPoint Presentation</vt:lpstr>
      <vt:lpstr>PowerPoint Presentation</vt:lpstr>
      <vt:lpstr>      Racism and Accommodation</vt:lpstr>
      <vt:lpstr>PowerPoint Presentation</vt:lpstr>
      <vt:lpstr>Racism and Accommodation cont’d</vt:lpstr>
      <vt:lpstr>Racism and Accommodation cont’d</vt:lpstr>
      <vt:lpstr>PowerPoint Presentation</vt:lpstr>
      <vt:lpstr>PowerPoint Presentation</vt:lpstr>
      <vt:lpstr>PowerPoint Presentation</vt:lpstr>
      <vt:lpstr>The “New Negro”</vt:lpstr>
      <vt:lpstr>WWII: “Double V”: Victory at Home and Abroad </vt:lpstr>
      <vt:lpstr>“Double V”: Victory at Home and Abroad </vt:lpstr>
      <vt:lpstr>WWII YEARS</vt:lpstr>
      <vt:lpstr>WWII YEARS cont’d</vt:lpstr>
      <vt:lpstr>PowerPoint Presentation</vt:lpstr>
      <vt:lpstr>  Civil Rights Movement Post WWII</vt:lpstr>
      <vt:lpstr>Post World War II Years</vt:lpstr>
      <vt:lpstr>PowerPoint Presentation</vt:lpstr>
      <vt:lpstr>PowerPoint Presentation</vt:lpstr>
      <vt:lpstr>Brown v. Board of Education, 1954</vt:lpstr>
      <vt:lpstr>  The Montgomery Bus Boycott</vt:lpstr>
      <vt:lpstr>Little Rock, Arkansas, 1957</vt:lpstr>
      <vt:lpstr>PowerPoint Presentation</vt:lpstr>
      <vt:lpstr>     The Age of Television</vt:lpstr>
      <vt:lpstr>PowerPoint Presentation</vt:lpstr>
      <vt:lpstr>PowerPoint Presentation</vt:lpstr>
      <vt:lpstr>PowerPoint Presentation</vt:lpstr>
      <vt:lpstr>PowerPoint Presentation</vt:lpstr>
      <vt:lpstr>Visualizing Civil Rights</vt:lpstr>
      <vt:lpstr>PowerPoint Presentation</vt:lpstr>
      <vt:lpstr>LBJ &amp; the Civil Rights Act, 1964</vt:lpstr>
      <vt:lpstr>PowerPoint Presentation</vt:lpstr>
      <vt:lpstr>The Voting Rights Act, 1965</vt:lpstr>
      <vt:lpstr>Harding: The Activist Scholar</vt:lpstr>
    </vt:vector>
  </TitlesOfParts>
  <Company>UH-CLASS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Reed, Linda</dc:creator>
  <cp:lastModifiedBy>Linda</cp:lastModifiedBy>
  <cp:revision>20</cp:revision>
  <cp:lastPrinted>2012-06-14T09:54:54Z</cp:lastPrinted>
  <dcterms:created xsi:type="dcterms:W3CDTF">2012-06-13T22:22:03Z</dcterms:created>
  <dcterms:modified xsi:type="dcterms:W3CDTF">2012-06-14T09:57:06Z</dcterms:modified>
</cp:coreProperties>
</file>