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197"/>
  </p:normalViewPr>
  <p:slideViewPr>
    <p:cSldViewPr snapToGrid="0">
      <p:cViewPr varScale="1">
        <p:scale>
          <a:sx n="82" d="100"/>
          <a:sy n="82" d="100"/>
        </p:scale>
        <p:origin x="51"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122362"/>
            <a:ext cx="9144000" cy="3607293"/>
          </a:xfrm>
        </p:spPr>
        <p:txBody>
          <a:bodyPr>
            <a:normAutofit/>
          </a:bodyPr>
          <a:lstStyle/>
          <a:p>
            <a:r>
              <a:rPr lang="en-US" dirty="0"/>
              <a:t>Election of 1800: Origins of American Political Parties</a:t>
            </a:r>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lstStyle/>
          <a:p>
            <a:pPr marL="0" indent="0">
              <a:buNone/>
            </a:pPr>
            <a:r>
              <a:rPr lang="en-US" dirty="0"/>
              <a:t>In what </a:t>
            </a:r>
            <a:r>
              <a:rPr lang="en-US" dirty="0">
                <a:solidFill>
                  <a:srgbClr val="000000"/>
                </a:solidFill>
                <a:effectLst/>
                <a:latin typeface="Helvetica" pitchFamily="2" charset="0"/>
                <a:ea typeface="Arial" panose="020B0604020202020204" pitchFamily="34" charset="0"/>
                <a:cs typeface="Arial" panose="020B0604020202020204" pitchFamily="34" charset="0"/>
              </a:rPr>
              <a:t>ways did the election of 1800 signify that political parties had become an important part of national politics?</a:t>
            </a:r>
            <a:r>
              <a:rPr lang="en-US" dirty="0">
                <a:effectLst/>
              </a:rPr>
              <a:t> </a:t>
            </a:r>
            <a:endParaRPr lang="en-US" dirty="0"/>
          </a:p>
          <a:p>
            <a:endParaRPr lang="en-US" dirty="0"/>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rmAutofit fontScale="70000" lnSpcReduction="20000"/>
          </a:bodyPr>
          <a:lstStyle/>
          <a:p>
            <a:pPr marL="342900" marR="0" lvl="0" indent="-342900">
              <a:lnSpc>
                <a:spcPct val="120000"/>
              </a:lnSpc>
              <a:spcBef>
                <a:spcPts val="0"/>
              </a:spcBef>
              <a:spcAft>
                <a:spcPts val="600"/>
              </a:spcAft>
              <a:buFont typeface="Arial" panose="020B0604020202020204" pitchFamily="34" charset="0"/>
              <a:buChar char="●"/>
            </a:pPr>
            <a:r>
              <a:rPr lang="en-US" u="none" strike="noStrike" dirty="0">
                <a:solidFill>
                  <a:srgbClr val="000000"/>
                </a:solidFill>
                <a:effectLst/>
                <a:latin typeface="Helvetica" pitchFamily="2" charset="0"/>
                <a:ea typeface="Arial" panose="020B0604020202020204" pitchFamily="34" charset="0"/>
              </a:rPr>
              <a:t>The election of 1800 was dominated by disputes between two competing visions for America’s future which were represented by two different political parties.</a:t>
            </a:r>
            <a:endParaRPr lang="en-US" u="none" strike="noStrike" dirty="0">
              <a:effectLst/>
              <a:latin typeface="Arial" panose="020B0604020202020204" pitchFamily="34" charset="0"/>
              <a:ea typeface="Arial" panose="020B0604020202020204" pitchFamily="34" charset="0"/>
            </a:endParaRPr>
          </a:p>
          <a:p>
            <a:pPr marL="742950" marR="0" lvl="1" indent="-285750">
              <a:lnSpc>
                <a:spcPct val="120000"/>
              </a:lnSpc>
              <a:spcBef>
                <a:spcPts val="0"/>
              </a:spcBef>
              <a:spcAft>
                <a:spcPts val="600"/>
              </a:spcAft>
              <a:buFont typeface="Arial" panose="020B0604020202020204" pitchFamily="34" charset="0"/>
              <a:buChar char="○"/>
            </a:pPr>
            <a:r>
              <a:rPr lang="en-US" sz="2800" u="none" strike="noStrike" dirty="0">
                <a:solidFill>
                  <a:srgbClr val="000000"/>
                </a:solidFill>
                <a:effectLst/>
                <a:latin typeface="Helvetica" pitchFamily="2" charset="0"/>
                <a:ea typeface="Arial" panose="020B0604020202020204" pitchFamily="34" charset="0"/>
              </a:rPr>
              <a:t>The Federalist vision: Strong central government; pro-British foreign policy; economic policies that boosted American manufacturing; growth of cities and centers of manufacturing and commerce</a:t>
            </a:r>
            <a:endParaRPr lang="en-US" sz="2800" u="none" strike="noStrike" dirty="0">
              <a:effectLst/>
              <a:latin typeface="Arial" panose="020B0604020202020204" pitchFamily="34" charset="0"/>
              <a:ea typeface="Arial" panose="020B0604020202020204" pitchFamily="34" charset="0"/>
            </a:endParaRPr>
          </a:p>
          <a:p>
            <a:pPr marL="742950" marR="0" lvl="1" indent="-285750">
              <a:lnSpc>
                <a:spcPct val="120000"/>
              </a:lnSpc>
              <a:spcBef>
                <a:spcPts val="0"/>
              </a:spcBef>
              <a:spcAft>
                <a:spcPts val="600"/>
              </a:spcAft>
              <a:buFont typeface="Arial" panose="020B0604020202020204" pitchFamily="34" charset="0"/>
              <a:buChar char="○"/>
            </a:pPr>
            <a:r>
              <a:rPr lang="en-US" sz="2800" u="none" strike="noStrike" dirty="0">
                <a:solidFill>
                  <a:srgbClr val="000000"/>
                </a:solidFill>
                <a:effectLst/>
                <a:latin typeface="Helvetica" pitchFamily="2" charset="0"/>
                <a:ea typeface="Arial" panose="020B0604020202020204" pitchFamily="34" charset="0"/>
              </a:rPr>
              <a:t>The Democratic-Republican vision: Small, limited government; pro-French foreign policy; economic policies that benefited small farmers, rather than merchants; rural, agrarian-based economy</a:t>
            </a:r>
            <a:endParaRPr lang="en-US" sz="2800" u="none" strike="noStrike" dirty="0">
              <a:effectLst/>
              <a:latin typeface="Arial" panose="020B0604020202020204" pitchFamily="34" charset="0"/>
              <a:ea typeface="Arial" panose="020B0604020202020204" pitchFamily="34" charset="0"/>
            </a:endParaRPr>
          </a:p>
          <a:p>
            <a:pPr marL="342900" marR="0" lvl="0" indent="-342900">
              <a:lnSpc>
                <a:spcPct val="120000"/>
              </a:lnSpc>
              <a:spcBef>
                <a:spcPts val="0"/>
              </a:spcBef>
              <a:spcAft>
                <a:spcPts val="600"/>
              </a:spcAft>
              <a:buFont typeface="Arial" panose="020B0604020202020204" pitchFamily="34" charset="0"/>
              <a:buChar char="●"/>
            </a:pPr>
            <a:r>
              <a:rPr lang="en-US" u="none" strike="noStrike" dirty="0">
                <a:solidFill>
                  <a:srgbClr val="000000"/>
                </a:solidFill>
                <a:effectLst/>
                <a:latin typeface="Helvetica" pitchFamily="2" charset="0"/>
                <a:ea typeface="Arial" panose="020B0604020202020204" pitchFamily="34" charset="0"/>
              </a:rPr>
              <a:t>The election of 1800 saw the first large-scale examples of active political campaigning.</a:t>
            </a:r>
            <a:endParaRPr lang="en-US" u="none" strike="noStrike" dirty="0">
              <a:effectLst/>
              <a:latin typeface="Arial" panose="020B0604020202020204" pitchFamily="34" charset="0"/>
              <a:ea typeface="Arial" panose="020B0604020202020204" pitchFamily="34" charset="0"/>
            </a:endParaRPr>
          </a:p>
          <a:p>
            <a:pPr marL="342900" marR="0" lvl="0" indent="-342900">
              <a:lnSpc>
                <a:spcPct val="120000"/>
              </a:lnSpc>
              <a:spcBef>
                <a:spcPts val="0"/>
              </a:spcBef>
              <a:spcAft>
                <a:spcPts val="600"/>
              </a:spcAft>
              <a:buFont typeface="Arial" panose="020B0604020202020204" pitchFamily="34" charset="0"/>
              <a:buChar char="●"/>
            </a:pPr>
            <a:r>
              <a:rPr lang="en-US" u="none" strike="noStrike" dirty="0">
                <a:solidFill>
                  <a:srgbClr val="000000"/>
                </a:solidFill>
                <a:effectLst/>
                <a:latin typeface="Helvetica" pitchFamily="2" charset="0"/>
                <a:ea typeface="Arial" panose="020B0604020202020204" pitchFamily="34" charset="0"/>
              </a:rPr>
              <a:t>After the election was ultimately sent to the House of Representatives to determine the winner, the election of 1800 resulted in the first orderly and peaceful transition of power from one political party to another.</a:t>
            </a:r>
            <a:endParaRPr lang="en-US" u="none" strike="noStrike" dirty="0">
              <a:effectLst/>
              <a:latin typeface="Arial" panose="020B0604020202020204" pitchFamily="34" charset="0"/>
              <a:ea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Adams (Federalist)</a:t>
            </a:r>
          </a:p>
          <a:p>
            <a:pPr marL="342900" indent="-342900">
              <a:lnSpc>
                <a:spcPct val="100000"/>
              </a:lnSpc>
              <a:spcBef>
                <a:spcPts val="0"/>
              </a:spcBef>
              <a:spcAft>
                <a:spcPts val="600"/>
              </a:spcAft>
              <a:buFont typeface="Arial" panose="020B0604020202020204" pitchFamily="34" charset="0"/>
              <a:buChar char="●"/>
            </a:pPr>
            <a:r>
              <a:rPr lang="en-US" sz="2000" dirty="0">
                <a:solidFill>
                  <a:srgbClr val="000000"/>
                </a:solidFill>
              </a:rPr>
              <a:t>Thomas Jefferson (Democratic-Republican)</a:t>
            </a:r>
          </a:p>
          <a:p>
            <a:pPr marL="342900" indent="-342900">
              <a:lnSpc>
                <a:spcPct val="100000"/>
              </a:lnSpc>
              <a:spcBef>
                <a:spcPts val="0"/>
              </a:spcBef>
              <a:spcAft>
                <a:spcPts val="600"/>
              </a:spcAft>
              <a:buFont typeface="Arial" panose="020B0604020202020204" pitchFamily="34" charset="0"/>
              <a:buChar char="●"/>
            </a:pPr>
            <a:r>
              <a:rPr lang="en-US" sz="2000" dirty="0">
                <a:solidFill>
                  <a:srgbClr val="000000"/>
                </a:solidFill>
              </a:rPr>
              <a:t>Aaron Burr (Democratic-Republican)</a:t>
            </a:r>
          </a:p>
          <a:p>
            <a:pPr marL="342900" indent="-342900">
              <a:lnSpc>
                <a:spcPct val="100000"/>
              </a:lnSpc>
              <a:spcBef>
                <a:spcPts val="0"/>
              </a:spcBef>
              <a:spcAft>
                <a:spcPts val="600"/>
              </a:spcAft>
              <a:buFont typeface="Arial" panose="020B0604020202020204" pitchFamily="34" charset="0"/>
              <a:buChar char="●"/>
            </a:pPr>
            <a:r>
              <a:rPr lang="en-US" sz="2000" dirty="0">
                <a:solidFill>
                  <a:srgbClr val="000000"/>
                </a:solidFill>
              </a:rPr>
              <a:t>Charles Pinckney (Federalist)</a:t>
            </a:r>
          </a:p>
          <a:p>
            <a:pPr marL="34290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Jay (Federalist)</a:t>
            </a:r>
          </a:p>
          <a:p>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3211" y="2692401"/>
            <a:ext cx="5079661" cy="314061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199" y="2052375"/>
            <a:ext cx="411480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423211" y="1795937"/>
            <a:ext cx="6098240" cy="369332"/>
          </a:xfrm>
          <a:prstGeom prst="rect">
            <a:avLst/>
          </a:prstGeom>
          <a:noFill/>
        </p:spPr>
        <p:txBody>
          <a:bodyPr wrap="square">
            <a:spAutoFit/>
          </a:bodyPr>
          <a:lstStyle/>
          <a:p>
            <a:r>
              <a:rPr lang="en-US" sz="1800" dirty="0">
                <a:solidFill>
                  <a:srgbClr val="365F91"/>
                </a:solidFill>
                <a:effectLst/>
                <a:latin typeface="Helvetica" pitchFamily="2" charset="0"/>
                <a:ea typeface="Arial" panose="020B0604020202020204" pitchFamily="34" charset="0"/>
                <a:cs typeface="Arial" panose="020B0604020202020204" pitchFamily="34" charset="0"/>
              </a:rPr>
              <a:t>Jefferson 73</a:t>
            </a:r>
            <a:r>
              <a:rPr lang="en-US" sz="1800" dirty="0">
                <a:effectLst/>
                <a:latin typeface="Helvetica" pitchFamily="2" charset="0"/>
                <a:ea typeface="Arial" panose="020B0604020202020204" pitchFamily="34" charset="0"/>
                <a:cs typeface="Arial" panose="020B0604020202020204" pitchFamily="34" charset="0"/>
              </a:rPr>
              <a:t>		                    </a:t>
            </a:r>
            <a:r>
              <a:rPr lang="en-US" sz="1800" dirty="0">
                <a:solidFill>
                  <a:srgbClr val="029D49"/>
                </a:solidFill>
                <a:effectLst/>
                <a:latin typeface="Helvetica" pitchFamily="2" charset="0"/>
                <a:ea typeface="Arial" panose="020B0604020202020204" pitchFamily="34" charset="0"/>
                <a:cs typeface="Arial" panose="020B0604020202020204" pitchFamily="34" charset="0"/>
              </a:rPr>
              <a:t>Adams 65</a:t>
            </a:r>
            <a:r>
              <a:rPr lang="en-US" dirty="0">
                <a:effectLst/>
              </a:rPr>
              <a:t> </a:t>
            </a:r>
            <a:endParaRPr lang="en-US" dirty="0"/>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lstStyle/>
          <a:p>
            <a:pPr marL="0" marR="0" indent="0">
              <a:spcBef>
                <a:spcPts val="0"/>
              </a:spcBef>
              <a:spcAft>
                <a:spcPts val="0"/>
              </a:spcAft>
              <a:buNone/>
            </a:pPr>
            <a:r>
              <a:rPr lang="en-US" sz="2400" b="1" dirty="0">
                <a:effectLst/>
                <a:latin typeface="Arial" panose="020B0604020202020204" pitchFamily="34" charset="0"/>
                <a:ea typeface="Arial" panose="020B0604020202020204" pitchFamily="34" charset="0"/>
              </a:rPr>
              <a:t>Tally of Electoral Votes </a:t>
            </a:r>
          </a:p>
          <a:p>
            <a:pPr marL="0" marR="0" indent="0">
              <a:spcBef>
                <a:spcPts val="0"/>
              </a:spcBef>
              <a:spcAft>
                <a:spcPts val="0"/>
              </a:spcAft>
              <a:buNone/>
            </a:pPr>
            <a:r>
              <a:rPr lang="en-US" sz="2400" b="1" dirty="0">
                <a:effectLst/>
                <a:latin typeface="Arial" panose="020B0604020202020204" pitchFamily="34" charset="0"/>
                <a:ea typeface="Arial" panose="020B0604020202020204" pitchFamily="34" charset="0"/>
              </a:rPr>
              <a:t>Annals of Congress, House of Representatives, </a:t>
            </a:r>
          </a:p>
          <a:p>
            <a:pPr marL="0" marR="0" indent="0">
              <a:spcBef>
                <a:spcPts val="0"/>
              </a:spcBef>
              <a:spcAft>
                <a:spcPts val="0"/>
              </a:spcAft>
              <a:buNone/>
            </a:pPr>
            <a:r>
              <a:rPr lang="en-US" sz="2400" b="1" dirty="0">
                <a:effectLst/>
                <a:latin typeface="Arial" panose="020B0604020202020204" pitchFamily="34" charset="0"/>
                <a:ea typeface="Arial" panose="020B0604020202020204" pitchFamily="34" charset="0"/>
              </a:rPr>
              <a:t>6th Congress, 2nd Session 1801</a:t>
            </a:r>
            <a:r>
              <a:rPr lang="en-US" sz="2400" dirty="0">
                <a:effectLst/>
              </a:rPr>
              <a:t> </a:t>
            </a:r>
            <a:endParaRPr lang="en-US" sz="2400" dirty="0"/>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algn="ctr"/>
            <a:r>
              <a:rPr lang="en-US" sz="2000" b="1" dirty="0">
                <a:effectLst/>
                <a:latin typeface="Helvetica" pitchFamily="2" charset="0"/>
                <a:ea typeface="Arial" panose="020B0604020202020204" pitchFamily="34" charset="0"/>
              </a:rPr>
              <a:t>Tally of Electoral Votes </a:t>
            </a:r>
            <a:br>
              <a:rPr lang="en-US" sz="2000" b="1" dirty="0">
                <a:effectLst/>
                <a:latin typeface="Helvetica" pitchFamily="2" charset="0"/>
                <a:ea typeface="Arial" panose="020B0604020202020204" pitchFamily="34" charset="0"/>
              </a:rPr>
            </a:br>
            <a:r>
              <a:rPr lang="en-US" sz="2000" b="1" dirty="0">
                <a:effectLst/>
                <a:latin typeface="Helvetica" pitchFamily="2" charset="0"/>
                <a:ea typeface="Arial" panose="020B0604020202020204" pitchFamily="34" charset="0"/>
              </a:rPr>
              <a:t>Annals of Congress, House of Representatives, 6th Congress, 2nd Session 1801</a:t>
            </a:r>
            <a:endParaRPr lang="en-US" sz="2000" dirty="0">
              <a:latin typeface="Helvetica" pitchFamily="2"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126959"/>
            <a:ext cx="9976945" cy="515007"/>
          </a:xfrm>
        </p:spPr>
        <p:txBody>
          <a:bodyPr>
            <a:normAutofit/>
          </a:bodyPr>
          <a:lstStyle/>
          <a:p>
            <a:pPr marL="0" indent="0">
              <a:buNone/>
            </a:pPr>
            <a:r>
              <a:rPr lang="en-US" sz="1100" b="0" i="0" u="none" strike="noStrike" baseline="0" dirty="0">
                <a:solidFill>
                  <a:srgbClr val="000000"/>
                </a:solidFill>
                <a:latin typeface="Helvetica" panose="020B0604020202020204" pitchFamily="34" charset="0"/>
                <a:cs typeface="Helvetica" panose="020B0604020202020204" pitchFamily="34" charset="0"/>
              </a:rPr>
              <a:t>“Proceedings February 11, 1801.” </a:t>
            </a:r>
            <a:r>
              <a:rPr lang="en-US" sz="1100" b="0" i="1" u="none" strike="noStrike" baseline="0" dirty="0">
                <a:solidFill>
                  <a:srgbClr val="000000"/>
                </a:solidFill>
                <a:latin typeface="Helvetica" panose="020B0604020202020204" pitchFamily="34" charset="0"/>
                <a:cs typeface="Helvetica" panose="020B0604020202020204" pitchFamily="34" charset="0"/>
              </a:rPr>
              <a:t>Annals of Congress. House of Representatives, 6th Congress, 2nd Session, </a:t>
            </a:r>
            <a:r>
              <a:rPr lang="en-US" sz="1100" b="0" i="0" u="none" strike="noStrike" baseline="0" dirty="0">
                <a:solidFill>
                  <a:srgbClr val="000000"/>
                </a:solidFill>
                <a:latin typeface="Helvetica" panose="020B0604020202020204" pitchFamily="34" charset="0"/>
                <a:cs typeface="Helvetica" panose="020B0604020202020204" pitchFamily="34" charset="0"/>
              </a:rPr>
              <a:t>1023- 1024</a:t>
            </a:r>
            <a:r>
              <a:rPr lang="en-US" sz="1100" b="0" i="1" u="none" strike="noStrike" baseline="0" dirty="0">
                <a:solidFill>
                  <a:srgbClr val="000000"/>
                </a:solidFill>
                <a:latin typeface="Helvetica" panose="020B0604020202020204" pitchFamily="34" charset="0"/>
                <a:cs typeface="Helvetica" panose="020B0604020202020204" pitchFamily="34" charset="0"/>
              </a:rPr>
              <a:t>. </a:t>
            </a:r>
            <a:r>
              <a:rPr lang="en-US" sz="1100" b="0" i="0" u="none" strike="noStrike" baseline="0" dirty="0">
                <a:solidFill>
                  <a:srgbClr val="000000"/>
                </a:solidFill>
                <a:latin typeface="Helvetica" panose="020B0604020202020204" pitchFamily="34" charset="0"/>
                <a:cs typeface="Helvetica" panose="020B0604020202020204" pitchFamily="34" charset="0"/>
              </a:rPr>
              <a:t>Washington: Gales and Seaton, 1849. From Library of Congress. https://memory.loc.gov/cgi-bin/ampage?collId=llac&amp;fileName=010/llac010.db&amp;recNum=509. </a:t>
            </a:r>
            <a:endParaRPr lang="en-US" sz="1100" dirty="0">
              <a:latin typeface="Helvetica" panose="020B0604020202020204" pitchFamily="34" charset="0"/>
              <a:cs typeface="Helvetica" panose="020B0604020202020204" pitchFamily="34" charset="0"/>
            </a:endParaRPr>
          </a:p>
        </p:txBody>
      </p:sp>
      <p:pic>
        <p:nvPicPr>
          <p:cNvPr id="4" name="image1.png">
            <a:extLst>
              <a:ext uri="{FF2B5EF4-FFF2-40B4-BE49-F238E27FC236}">
                <a16:creationId xmlns:a16="http://schemas.microsoft.com/office/drawing/2014/main" id="{08C31082-96F2-1D22-E5CE-FC577EFBDB7F}"/>
              </a:ext>
            </a:extLst>
          </p:cNvPr>
          <p:cNvPicPr/>
          <p:nvPr/>
        </p:nvPicPr>
        <p:blipFill>
          <a:blip r:embed="rId2"/>
          <a:srcRect/>
          <a:stretch>
            <a:fillRect/>
          </a:stretch>
        </p:blipFill>
        <p:spPr>
          <a:xfrm>
            <a:off x="4872317" y="1261910"/>
            <a:ext cx="2447365" cy="4696712"/>
          </a:xfrm>
          <a:prstGeom prst="rect">
            <a:avLst/>
          </a:prstGeom>
          <a:ln/>
        </p:spPr>
      </p:pic>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6393533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A53B55A-C819-4FCC-9E41-7FB5787688E9}"/>
</file>

<file path=customXml/itemProps2.xml><?xml version="1.0" encoding="utf-8"?>
<ds:datastoreItem xmlns:ds="http://schemas.openxmlformats.org/officeDocument/2006/customXml" ds:itemID="{6EFC0603-536C-405C-8663-E764E502B3BE}"/>
</file>

<file path=customXml/itemProps3.xml><?xml version="1.0" encoding="utf-8"?>
<ds:datastoreItem xmlns:ds="http://schemas.openxmlformats.org/officeDocument/2006/customXml" ds:itemID="{087A6A5E-FAE8-4E25-BEDB-4B36B975309E}"/>
</file>

<file path=docProps/app.xml><?xml version="1.0" encoding="utf-8"?>
<Properties xmlns="http://schemas.openxmlformats.org/officeDocument/2006/extended-properties" xmlns:vt="http://schemas.openxmlformats.org/officeDocument/2006/docPropsVTypes">
  <TotalTime>9</TotalTime>
  <Words>303</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Helvetica</vt:lpstr>
      <vt:lpstr>Montserrat</vt:lpstr>
      <vt:lpstr>Office Theme</vt:lpstr>
      <vt:lpstr>Election of 1800: Origins of American Political Parties</vt:lpstr>
      <vt:lpstr>Essential Question</vt:lpstr>
      <vt:lpstr>Key Ideas</vt:lpstr>
      <vt:lpstr>Candidates and Outcome</vt:lpstr>
      <vt:lpstr>Warm-Up</vt:lpstr>
      <vt:lpstr>Tally of Electoral Votes  Annals of Congress, House of Representatives, 6th Congress, 2nd Session 1801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5</cp:revision>
  <dcterms:created xsi:type="dcterms:W3CDTF">2023-03-13T01:01:07Z</dcterms:created>
  <dcterms:modified xsi:type="dcterms:W3CDTF">2023-05-16T12:22:32Z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