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55"/>
    <p:restoredTop sz="96197"/>
  </p:normalViewPr>
  <p:slideViewPr>
    <p:cSldViewPr snapToGrid="0">
      <p:cViewPr varScale="1">
        <p:scale>
          <a:sx n="81" d="100"/>
          <a:sy n="81" d="100"/>
        </p:scale>
        <p:origin x="66"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122362"/>
            <a:ext cx="9144000" cy="4018350"/>
          </a:xfrm>
        </p:spPr>
        <p:txBody>
          <a:bodyPr>
            <a:normAutofit/>
          </a:bodyPr>
          <a:lstStyle/>
          <a:p>
            <a:r>
              <a:rPr lang="en-US" dirty="0"/>
              <a:t>Election of </a:t>
            </a:r>
            <a:r>
              <a:rPr lang="en-US" b="1" dirty="0">
                <a:effectLst/>
                <a:latin typeface="Montserrat" pitchFamily="2" charset="77"/>
                <a:ea typeface="Arial" panose="020B0604020202020204" pitchFamily="34" charset="0"/>
                <a:cs typeface="Arial" panose="020B0604020202020204" pitchFamily="34" charset="0"/>
              </a:rPr>
              <a:t>1828: Andrew Jackson and an Expanded Electorate</a:t>
            </a:r>
            <a:r>
              <a:rPr lang="en-US" dirty="0">
                <a:effectLst/>
              </a:rPr>
              <a:t> </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indent="0">
              <a:buNone/>
            </a:pPr>
            <a:r>
              <a:rPr lang="en-US" dirty="0">
                <a:effectLst/>
                <a:latin typeface="Helvetica" pitchFamily="2" charset="0"/>
                <a:ea typeface="Arial" panose="020B0604020202020204" pitchFamily="34" charset="0"/>
                <a:cs typeface="Arial" panose="020B0604020202020204" pitchFamily="34" charset="0"/>
              </a:rPr>
              <a:t>How accurate is the characterization of this period in U.S. history as the era of the “common man”?</a:t>
            </a:r>
            <a:r>
              <a:rPr lang="en-US" dirty="0">
                <a:effectLst/>
              </a:rPr>
              <a:t> </a:t>
            </a:r>
            <a:endParaRPr lang="en-US" dirty="0"/>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Results from the previous presidential election in 1824, in which Andrew Jackson won the popular vote but did not win the presidency, left many people upset that a corrupt elite had, allegedly, rigged the outcome. This led to calls to change the way voting worked in the United States.</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Changes on several levels saw more people able to participate in elections:</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end of property requirements to vote meant that more </a:t>
            </a:r>
            <a:r>
              <a:rPr lang="en-US" sz="2000" i="1" u="none" strike="noStrike" dirty="0">
                <a:effectLst/>
                <a:latin typeface="Helvetica" pitchFamily="2" charset="0"/>
                <a:ea typeface="Arial" panose="020B0604020202020204" pitchFamily="34" charset="0"/>
              </a:rPr>
              <a:t>men</a:t>
            </a:r>
            <a:r>
              <a:rPr lang="en-US" sz="2000" u="none" strike="noStrike" dirty="0">
                <a:effectLst/>
                <a:latin typeface="Helvetica" pitchFamily="2" charset="0"/>
                <a:ea typeface="Arial" panose="020B0604020202020204" pitchFamily="34" charset="0"/>
              </a:rPr>
              <a:t> were eligible to vote. </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increase in the number of states choosing presidential electors by popular votes rather than by vote of the state legislators contributed to the increasingly democratic nature of elections. </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p:txBody>
          <a:bodyPr>
            <a:norm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Changes in campaign styles made political contests public events that involved spectacle and debates, manipulation of candidates’ images to appeal to voters, and broadened use of the press. </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1828 campaign was particularly personal. Character attacks were as common as policy-based campaigning. Some described the campaign as pitting a “president who writes” against a “president who fights.” Others, on both sides, warned of the danger of emerging tyranny.</a:t>
            </a:r>
            <a:endParaRPr lang="en-US" dirty="0"/>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Andrew Jackson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Quincy Adams (National Republican)</a:t>
            </a:r>
          </a:p>
          <a:p>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2541"/>
            <a:ext cx="5079661" cy="314033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423211" y="1795937"/>
            <a:ext cx="6098240" cy="369332"/>
          </a:xfrm>
          <a:prstGeom prst="rect">
            <a:avLst/>
          </a:prstGeom>
          <a:noFill/>
        </p:spPr>
        <p:txBody>
          <a:bodyPr wrap="square">
            <a:spAutoFit/>
          </a:bodyPr>
          <a:lstStyle/>
          <a:p>
            <a:r>
              <a:rPr lang="en-US" sz="1800" dirty="0">
                <a:solidFill>
                  <a:srgbClr val="365F91"/>
                </a:solidFill>
                <a:effectLst/>
                <a:latin typeface="Helvetica" pitchFamily="2" charset="0"/>
                <a:ea typeface="Arial" panose="020B0604020202020204" pitchFamily="34" charset="0"/>
                <a:cs typeface="Arial" panose="020B0604020202020204" pitchFamily="34" charset="0"/>
              </a:rPr>
              <a:t>Jackson 178</a:t>
            </a:r>
            <a:r>
              <a:rPr lang="en-US" sz="1800" dirty="0">
                <a:effectLst/>
                <a:latin typeface="Helvetica" pitchFamily="2" charset="0"/>
                <a:ea typeface="Arial" panose="020B0604020202020204" pitchFamily="34" charset="0"/>
                <a:cs typeface="Arial" panose="020B0604020202020204" pitchFamily="34" charset="0"/>
              </a:rPr>
              <a:t>		                    </a:t>
            </a:r>
            <a:r>
              <a:rPr lang="en-US" sz="1800" dirty="0">
                <a:solidFill>
                  <a:srgbClr val="DD5C5B"/>
                </a:solidFill>
                <a:effectLst/>
                <a:latin typeface="Helvetica" pitchFamily="2" charset="0"/>
                <a:ea typeface="Arial" panose="020B0604020202020204" pitchFamily="34" charset="0"/>
                <a:cs typeface="Arial" panose="020B0604020202020204" pitchFamily="34" charset="0"/>
              </a:rPr>
              <a:t>Adams  83</a:t>
            </a:r>
            <a:r>
              <a:rPr lang="en-US" dirty="0">
                <a:effectLst/>
              </a:rPr>
              <a:t> </a:t>
            </a:r>
            <a:endParaRPr lang="en-US" dirty="0"/>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0"/>
              </a:spcBef>
              <a:spcAft>
                <a:spcPts val="0"/>
              </a:spcAft>
            </a:pPr>
            <a:r>
              <a:rPr lang="en-US" b="1" dirty="0">
                <a:effectLst/>
                <a:latin typeface="Helvetica" pitchFamily="2" charset="0"/>
                <a:ea typeface="Arial" panose="020B0604020202020204" pitchFamily="34" charset="0"/>
              </a:rPr>
              <a:t>Resolution No. 5</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Acts Passed at the Regular Session of the</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Sixteenth General Assembly of the State of Tennessee</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October 7, 1825</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fontScale="90000"/>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Resolution No. 5</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Acts Passed at the Regular Session of the</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Sixteenth General Assembly of the State of Tennessee</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October 7, 1825</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a:bodyPr>
          <a:lstStyle/>
          <a:p>
            <a:pPr marL="0" indent="0">
              <a:buNone/>
            </a:pPr>
            <a:r>
              <a:rPr lang="en-US" sz="1100" b="0" i="1" u="none" strike="noStrike" baseline="0" dirty="0">
                <a:solidFill>
                  <a:srgbClr val="000000"/>
                </a:solidFill>
                <a:latin typeface="Helvetica" panose="020B0604020202020204" pitchFamily="34" charset="0"/>
                <a:cs typeface="Helvetica" panose="020B0604020202020204" pitchFamily="34" charset="0"/>
              </a:rPr>
              <a:t>Acts Passed at the Regular Session of the Sixteenth General Assembly of the State of Tennessee, </a:t>
            </a:r>
            <a:r>
              <a:rPr lang="en-US" sz="1100" b="0" i="0" u="none" strike="noStrike" baseline="0" dirty="0">
                <a:solidFill>
                  <a:srgbClr val="000000"/>
                </a:solidFill>
                <a:latin typeface="Helvetica" panose="020B0604020202020204" pitchFamily="34" charset="0"/>
                <a:cs typeface="Helvetica" panose="020B0604020202020204" pitchFamily="34" charset="0"/>
              </a:rPr>
              <a:t>363-364</a:t>
            </a:r>
            <a:r>
              <a:rPr lang="en-US" sz="1100" b="0" i="1" u="none" strike="noStrike" baseline="0" dirty="0">
                <a:solidFill>
                  <a:srgbClr val="000000"/>
                </a:solidFill>
                <a:latin typeface="Helvetica" panose="020B0604020202020204" pitchFamily="34" charset="0"/>
                <a:cs typeface="Helvetica" panose="020B0604020202020204" pitchFamily="34" charset="0"/>
              </a:rPr>
              <a:t>. </a:t>
            </a:r>
            <a:r>
              <a:rPr lang="en-US" sz="1100" b="0" i="0" u="none" strike="noStrike" baseline="0" dirty="0">
                <a:solidFill>
                  <a:srgbClr val="000000"/>
                </a:solidFill>
                <a:latin typeface="Helvetica" panose="020B0604020202020204" pitchFamily="34" charset="0"/>
                <a:cs typeface="Helvetica" panose="020B0604020202020204" pitchFamily="34" charset="0"/>
              </a:rPr>
              <a:t>(Knoxville, TN: </a:t>
            </a:r>
            <a:r>
              <a:rPr lang="en-US" sz="1100" b="0" i="0" u="none" strike="noStrike" baseline="0" dirty="0" err="1">
                <a:solidFill>
                  <a:srgbClr val="000000"/>
                </a:solidFill>
                <a:latin typeface="Helvetica" panose="020B0604020202020204" pitchFamily="34" charset="0"/>
                <a:cs typeface="Helvetica" panose="020B0604020202020204" pitchFamily="34" charset="0"/>
              </a:rPr>
              <a:t>Weiskell</a:t>
            </a:r>
            <a:r>
              <a:rPr lang="en-US" sz="1100" b="0" i="0" u="none" strike="noStrike" baseline="0" dirty="0">
                <a:solidFill>
                  <a:srgbClr val="000000"/>
                </a:solidFill>
                <a:latin typeface="Helvetica" panose="020B0604020202020204" pitchFamily="34" charset="0"/>
                <a:cs typeface="Helvetica" panose="020B0604020202020204" pitchFamily="34" charset="0"/>
              </a:rPr>
              <a:t> &amp; Brown and A.P. Maury, 1826).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7" name="TextBox 6">
            <a:extLst>
              <a:ext uri="{FF2B5EF4-FFF2-40B4-BE49-F238E27FC236}">
                <a16:creationId xmlns:a16="http://schemas.microsoft.com/office/drawing/2014/main" id="{D5FBF4C6-144E-576F-2CF1-3CC66188E640}"/>
              </a:ext>
            </a:extLst>
          </p:cNvPr>
          <p:cNvSpPr txBox="1"/>
          <p:nvPr/>
        </p:nvSpPr>
        <p:spPr>
          <a:xfrm>
            <a:off x="1022195" y="1426587"/>
            <a:ext cx="10147609" cy="4339650"/>
          </a:xfrm>
          <a:prstGeom prst="rect">
            <a:avLst/>
          </a:prstGeom>
          <a:noFill/>
        </p:spPr>
        <p:txBody>
          <a:bodyPr wrap="square" rtlCol="0">
            <a:spAutoFit/>
          </a:bodyPr>
          <a:lstStyle/>
          <a:p>
            <a:pPr marL="0" marR="0">
              <a:spcBef>
                <a:spcPts val="0"/>
              </a:spcBef>
              <a:spcAft>
                <a:spcPts val="0"/>
              </a:spcAft>
            </a:pPr>
            <a:r>
              <a:rPr lang="en-US" sz="1200" dirty="0">
                <a:effectLst/>
                <a:latin typeface="Helvetica" pitchFamily="2" charset="0"/>
                <a:ea typeface="Arial" panose="020B0604020202020204" pitchFamily="34" charset="0"/>
              </a:rPr>
              <a:t>No. 5</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RESOLUTION, relative to the reception of general Jackson.</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i="1" dirty="0">
                <a:effectLst/>
                <a:latin typeface="Helvetica" pitchFamily="2" charset="0"/>
                <a:ea typeface="Arial" panose="020B0604020202020204" pitchFamily="34" charset="0"/>
              </a:rPr>
              <a:t>Resolved</a:t>
            </a:r>
            <a:r>
              <a:rPr lang="en-US" sz="1200" dirty="0">
                <a:effectLst/>
                <a:latin typeface="Helvetica" pitchFamily="2" charset="0"/>
                <a:ea typeface="Arial" panose="020B0604020202020204" pitchFamily="34" charset="0"/>
              </a:rPr>
              <a:t>, as an evidence of the respect and attachment entertained by this Legislature, in common with our fellow-citizens, towards general ANDREW JACKSON, for his high personal qualifications, and numerous and important services rendered to his country, that the two branches of this General Assembly will receive him on the day next after his arrival at the seat of government, at 12 o’clock, in the representative hall.</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i="1" dirty="0">
                <a:effectLst/>
                <a:latin typeface="Helvetica" pitchFamily="2" charset="0"/>
                <a:ea typeface="Arial" panose="020B0604020202020204" pitchFamily="34" charset="0"/>
              </a:rPr>
              <a:t>Resolved, </a:t>
            </a:r>
            <a:r>
              <a:rPr lang="en-US" sz="1200" dirty="0">
                <a:effectLst/>
                <a:latin typeface="Helvetica" pitchFamily="2" charset="0"/>
                <a:ea typeface="Arial" panose="020B0604020202020204" pitchFamily="34" charset="0"/>
              </a:rPr>
              <a:t>That one or both of the speakers, on behalf of the two houses, shall deliver, at such time, to general Jackson, an address expressive of their high personal regard, and the great satisfaction they feel in relation to the course he pursued, during the pending of the late presidential election.</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i="1" dirty="0">
                <a:effectLst/>
                <a:latin typeface="Helvetica" pitchFamily="2" charset="0"/>
                <a:ea typeface="Arial" panose="020B0604020202020204" pitchFamily="34" charset="0"/>
              </a:rPr>
              <a:t>Resolved</a:t>
            </a:r>
            <a:r>
              <a:rPr lang="en-US" sz="1200" dirty="0">
                <a:effectLst/>
                <a:latin typeface="Helvetica" pitchFamily="2" charset="0"/>
                <a:ea typeface="Arial" panose="020B0604020202020204" pitchFamily="34" charset="0"/>
              </a:rPr>
              <a:t>, That a joint select committee be appointed to wait upon general Jackson, on his arrival at the seat of government, to inform him of the foregoing resolution, and conduct him within the bar of the house of representatives.</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WM. BRADY,</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Speaker of the House of Representatives.</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Speaker of the Senate.</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J.P. ERWIN,</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Clerk, of the H. Rep.</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Clerk of the Senate.</a:t>
            </a:r>
            <a:endParaRPr lang="en-US" sz="1200" dirty="0">
              <a:effectLst/>
              <a:latin typeface="Arial" panose="020B0604020202020204" pitchFamily="34" charset="0"/>
              <a:ea typeface="Arial" panose="020B0604020202020204" pitchFamily="34" charset="0"/>
            </a:endParaRPr>
          </a:p>
          <a:p>
            <a:pPr marL="0" marR="0">
              <a:spcBef>
                <a:spcPts val="0"/>
              </a:spcBef>
              <a:spcAft>
                <a:spcPts val="0"/>
              </a:spcAft>
            </a:pPr>
            <a:r>
              <a:rPr lang="en-US" sz="1200" dirty="0">
                <a:effectLst/>
                <a:latin typeface="Helvetica" pitchFamily="2" charset="0"/>
                <a:ea typeface="Arial" panose="020B0604020202020204" pitchFamily="34" charset="0"/>
              </a:rPr>
              <a:t>Adopted October 7, 1825.</a:t>
            </a: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3935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722E75E-1C28-4434-B930-330BA6BAAFEB}"/>
</file>

<file path=customXml/itemProps2.xml><?xml version="1.0" encoding="utf-8"?>
<ds:datastoreItem xmlns:ds="http://schemas.openxmlformats.org/officeDocument/2006/customXml" ds:itemID="{5C94C252-60F4-4204-B96C-61E17A9C9389}"/>
</file>

<file path=customXml/itemProps3.xml><?xml version="1.0" encoding="utf-8"?>
<ds:datastoreItem xmlns:ds="http://schemas.openxmlformats.org/officeDocument/2006/customXml" ds:itemID="{AF1292CA-0E70-4CC7-9B56-76AF26FD03B6}"/>
</file>

<file path=docProps/app.xml><?xml version="1.0" encoding="utf-8"?>
<Properties xmlns="http://schemas.openxmlformats.org/officeDocument/2006/extended-properties" xmlns:vt="http://schemas.openxmlformats.org/officeDocument/2006/docPropsVTypes">
  <TotalTime>18</TotalTime>
  <Words>583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Montserrat</vt:lpstr>
      <vt:lpstr>Office Theme</vt:lpstr>
      <vt:lpstr>Election of 1828: Andrew Jackson and an Expanded Electorate </vt:lpstr>
      <vt:lpstr>Essential Question</vt:lpstr>
      <vt:lpstr>Key Ideas</vt:lpstr>
      <vt:lpstr>Key Ideas</vt:lpstr>
      <vt:lpstr>Candidates and Outcome</vt:lpstr>
      <vt:lpstr>Warm-Up</vt:lpstr>
      <vt:lpstr>Resolution No. 5 Acts Passed at the Regular Session of the Sixteenth General Assembly of the State of Tennessee October 7, 1825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5</cp:revision>
  <dcterms:created xsi:type="dcterms:W3CDTF">2023-03-13T01:01:07Z</dcterms:created>
  <dcterms:modified xsi:type="dcterms:W3CDTF">2023-05-16T12:27:30Z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