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2" r:id="rId5"/>
    <p:sldId id="259" r:id="rId6"/>
    <p:sldId id="260" r:id="rId7"/>
    <p:sldId id="264" r:id="rId8"/>
    <p:sldId id="261" r:id="rId9"/>
    <p:sldId id="265"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279"/>
    <p:restoredTop sz="96197"/>
  </p:normalViewPr>
  <p:slideViewPr>
    <p:cSldViewPr snapToGrid="0">
      <p:cViewPr varScale="1">
        <p:scale>
          <a:sx n="81" d="100"/>
          <a:sy n="81" d="100"/>
        </p:scale>
        <p:origin x="63" y="44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33E53-527C-C12B-E6B7-3AF04E509A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2756257-EFDF-520B-D1D3-741C732F0F8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77BDCC0-661E-D7DE-A4DE-05C58E59B34F}"/>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73682DE8-8082-FD5E-01C6-A9E5CA0897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AD7FA8-B308-53C0-6D08-38A3530E9199}"/>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278229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2E7E44-4763-5689-6593-89A6DA2B98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7E07FA-6B72-6B33-CBB0-0613A41589A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1B24415-D328-B06E-3B3B-8663B818602D}"/>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70B6A379-65B6-D188-D2D3-A4D73ECE98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B3B675-08E2-8D61-ED5D-C5715010CBF1}"/>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707982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379DF9-D101-2605-DA23-63FF4A1B8DA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8B22210-8AB1-20EC-ABDD-B2841B155B3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7EC041D-A1F4-28D6-D49D-C22BB720BC60}"/>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C186DBFE-0AF6-89EE-FB68-0CD65BEE6BF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BCE965-9E75-0BD5-3420-90053855E4A7}"/>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309762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76E97-9F32-C440-C113-930047EBE6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7FC52-5649-66FF-7601-BA562987CA8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67B4AD-3A8E-8F43-4C88-81A1D98046D2}"/>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92F7EFF1-BA42-7E5B-2C13-6020B555FA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15F184-7288-A0AA-7AD8-B3ADBD04E7DF}"/>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3170702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EF68C-AF85-AB42-2188-1586BE17D49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D5C0BF3-3968-4910-8366-2C2EC02F1D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08D5AF2-01F1-B44F-4630-94E5A995C8D1}"/>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DC03D648-8854-98B5-FBA2-E9D529FBAC9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2E59C9-3F5F-8597-2BBA-4A662FB66D1F}"/>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1005786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DE4C4-C0C4-2215-3DCB-F298CBFEBC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9447E3-5F62-09BF-9945-0BE91ABDC18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274356A-7BB8-0702-AD68-08D906F7483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5795306-E801-C2AD-95FD-41814C99275D}"/>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6" name="Footer Placeholder 5">
            <a:extLst>
              <a:ext uri="{FF2B5EF4-FFF2-40B4-BE49-F238E27FC236}">
                <a16:creationId xmlns:a16="http://schemas.microsoft.com/office/drawing/2014/main" id="{95BAA033-D280-DA4A-8754-88D2901AB2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86D861-AC84-099A-41DF-A020F2B16379}"/>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1462724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C1D7B-FF74-B532-C2F9-E979DD45BB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B428B61-2C85-512A-4C90-794CAF3947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4F2B81-E465-A69E-D4CF-0FAC3210F0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373E9F3-96F5-F8E5-DD1D-B7505605C16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57DB03C-3DC1-20EB-637A-22EAF794453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9521C4F-32BA-800F-4B6B-DB4DDBAAED6E}"/>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8" name="Footer Placeholder 7">
            <a:extLst>
              <a:ext uri="{FF2B5EF4-FFF2-40B4-BE49-F238E27FC236}">
                <a16:creationId xmlns:a16="http://schemas.microsoft.com/office/drawing/2014/main" id="{EC913E1D-D290-9AD1-4524-5C8A54C1FFF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EE20538-71E3-03E4-9876-8B3643428099}"/>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4384528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54CB4-25D9-2211-AF8C-86A1126768E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2EF9A17-6F61-7ADF-5908-B5E78F3530AE}"/>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4" name="Footer Placeholder 3">
            <a:extLst>
              <a:ext uri="{FF2B5EF4-FFF2-40B4-BE49-F238E27FC236}">
                <a16:creationId xmlns:a16="http://schemas.microsoft.com/office/drawing/2014/main" id="{AD29CAB6-8EE5-0915-E482-0B5A1CCBFB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94C0FBD-70B9-248D-CAE4-4798F1F6C080}"/>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3188779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F9984E2-612D-EC6D-9B42-3A43F732B3E0}"/>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3" name="Footer Placeholder 2">
            <a:extLst>
              <a:ext uri="{FF2B5EF4-FFF2-40B4-BE49-F238E27FC236}">
                <a16:creationId xmlns:a16="http://schemas.microsoft.com/office/drawing/2014/main" id="{60B6E9BA-ACE3-A3F1-03CA-0A8E8FF0DA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D453DC9-F780-B6F6-D69C-76AB8EE3ED8D}"/>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1852248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694C2-242F-B839-53C9-0F458A5C42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A379668-B480-C909-39D7-0ED30565AB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11BA906-72DC-D9CF-6783-F6A81B94EE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360B27-1443-DB24-1191-75E40FFDBBCE}"/>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6" name="Footer Placeholder 5">
            <a:extLst>
              <a:ext uri="{FF2B5EF4-FFF2-40B4-BE49-F238E27FC236}">
                <a16:creationId xmlns:a16="http://schemas.microsoft.com/office/drawing/2014/main" id="{41A7B608-49E9-2FEE-1B2C-AFBD91F1C7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A0D455-3C25-A6A7-8930-42EB22890C26}"/>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341059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E6A55-C393-EE42-16DE-AB1C2E511B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95012C5-734E-AB4F-3ACA-B826F3C669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44DE277-4474-01B9-84C2-8F8C8F1475C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CD5BD80-B24A-4CD2-034F-66E8FF655344}"/>
              </a:ext>
            </a:extLst>
          </p:cNvPr>
          <p:cNvSpPr>
            <a:spLocks noGrp="1"/>
          </p:cNvSpPr>
          <p:nvPr>
            <p:ph type="dt" sz="half" idx="10"/>
          </p:nvPr>
        </p:nvSpPr>
        <p:spPr/>
        <p:txBody>
          <a:bodyPr/>
          <a:lstStyle/>
          <a:p>
            <a:fld id="{720DD68F-6D6B-8144-A3B5-4EF78BAFFBAA}" type="datetimeFigureOut">
              <a:rPr lang="en-US" smtClean="0"/>
              <a:t>5/16/2023</a:t>
            </a:fld>
            <a:endParaRPr lang="en-US"/>
          </a:p>
        </p:txBody>
      </p:sp>
      <p:sp>
        <p:nvSpPr>
          <p:cNvPr id="6" name="Footer Placeholder 5">
            <a:extLst>
              <a:ext uri="{FF2B5EF4-FFF2-40B4-BE49-F238E27FC236}">
                <a16:creationId xmlns:a16="http://schemas.microsoft.com/office/drawing/2014/main" id="{67921B2F-8C6C-0531-38BC-D99505B08A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B7460C2-6A7F-D53A-D87D-17ACA801C294}"/>
              </a:ext>
            </a:extLst>
          </p:cNvPr>
          <p:cNvSpPr>
            <a:spLocks noGrp="1"/>
          </p:cNvSpPr>
          <p:nvPr>
            <p:ph type="sldNum" sz="quarter" idx="12"/>
          </p:nvPr>
        </p:nvSpPr>
        <p:spPr/>
        <p:txBody>
          <a:bodyPr/>
          <a:lstStyle/>
          <a:p>
            <a:fld id="{786F3407-C943-5544-80E7-AA87B3E54DAB}" type="slidenum">
              <a:rPr lang="en-US" smtClean="0"/>
              <a:t>‹#›</a:t>
            </a:fld>
            <a:endParaRPr lang="en-US"/>
          </a:p>
        </p:txBody>
      </p:sp>
    </p:spTree>
    <p:extLst>
      <p:ext uri="{BB962C8B-B14F-4D97-AF65-F5344CB8AC3E}">
        <p14:creationId xmlns:p14="http://schemas.microsoft.com/office/powerpoint/2010/main" val="29619438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A9C2A9-2066-6BD6-4BDE-ABD913C6AE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3AE7FCC-2AE9-C398-708F-1A6150574D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E2516C0-289B-CF43-700D-8469E8E5D8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0DD68F-6D6B-8144-A3B5-4EF78BAFFBAA}" type="datetimeFigureOut">
              <a:rPr lang="en-US" smtClean="0"/>
              <a:t>5/16/2023</a:t>
            </a:fld>
            <a:endParaRPr lang="en-US"/>
          </a:p>
        </p:txBody>
      </p:sp>
      <p:sp>
        <p:nvSpPr>
          <p:cNvPr id="5" name="Footer Placeholder 4">
            <a:extLst>
              <a:ext uri="{FF2B5EF4-FFF2-40B4-BE49-F238E27FC236}">
                <a16:creationId xmlns:a16="http://schemas.microsoft.com/office/drawing/2014/main" id="{AEDC9F81-C28D-BA12-7C46-52FB3E20C0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17487BE-C5C7-74BD-B670-7264031B65F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6F3407-C943-5544-80E7-AA87B3E54DAB}" type="slidenum">
              <a:rPr lang="en-US" smtClean="0"/>
              <a:t>‹#›</a:t>
            </a:fld>
            <a:endParaRPr lang="en-US"/>
          </a:p>
        </p:txBody>
      </p:sp>
    </p:spTree>
    <p:extLst>
      <p:ext uri="{BB962C8B-B14F-4D97-AF65-F5344CB8AC3E}">
        <p14:creationId xmlns:p14="http://schemas.microsoft.com/office/powerpoint/2010/main" val="2060919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1" i="0" kern="1200">
          <a:solidFill>
            <a:schemeClr val="tx1"/>
          </a:solidFill>
          <a:latin typeface="Montserrat"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Helvetica"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Helvetica"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Helvetica"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Helvetica"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14A29-E3CF-C1FE-65DA-14F6E116DF6E}"/>
              </a:ext>
            </a:extLst>
          </p:cNvPr>
          <p:cNvSpPr>
            <a:spLocks noGrp="1"/>
          </p:cNvSpPr>
          <p:nvPr>
            <p:ph type="ctrTitle"/>
          </p:nvPr>
        </p:nvSpPr>
        <p:spPr>
          <a:xfrm>
            <a:off x="1524000" y="1795346"/>
            <a:ext cx="9144000" cy="2787805"/>
          </a:xfrm>
        </p:spPr>
        <p:txBody>
          <a:bodyPr>
            <a:normAutofit/>
          </a:bodyPr>
          <a:lstStyle/>
          <a:p>
            <a:r>
              <a:rPr lang="en-US" dirty="0"/>
              <a:t>Election of </a:t>
            </a:r>
            <a:r>
              <a:rPr lang="en-US" b="1" dirty="0">
                <a:effectLst/>
                <a:latin typeface="Montserrat" pitchFamily="2" charset="77"/>
                <a:ea typeface="Arial" panose="020B0604020202020204" pitchFamily="34" charset="0"/>
                <a:cs typeface="Arial" panose="020B0604020202020204" pitchFamily="34" charset="0"/>
              </a:rPr>
              <a:t>1860: Lincoln’s Evolving Ideas</a:t>
            </a:r>
            <a:r>
              <a:rPr lang="en-US" dirty="0">
                <a:effectLst/>
              </a:rPr>
              <a:t> </a:t>
            </a:r>
            <a:endParaRPr lang="en-US" dirty="0"/>
          </a:p>
        </p:txBody>
      </p:sp>
      <p:pic>
        <p:nvPicPr>
          <p:cNvPr id="5" name="Picture 4">
            <a:extLst>
              <a:ext uri="{FF2B5EF4-FFF2-40B4-BE49-F238E27FC236}">
                <a16:creationId xmlns:a16="http://schemas.microsoft.com/office/drawing/2014/main" id="{1E0DF5EF-705C-9D12-7EA1-918EFAC4AA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327888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3ABA1-2426-FDD2-D99D-46EE9EC3D131}"/>
              </a:ext>
            </a:extLst>
          </p:cNvPr>
          <p:cNvSpPr>
            <a:spLocks noGrp="1"/>
          </p:cNvSpPr>
          <p:nvPr>
            <p:ph type="title"/>
          </p:nvPr>
        </p:nvSpPr>
        <p:spPr>
          <a:xfrm>
            <a:off x="838200" y="365125"/>
            <a:ext cx="10515600" cy="927647"/>
          </a:xfrm>
        </p:spPr>
        <p:txBody>
          <a:bodyPr>
            <a:noAutofit/>
          </a:bodyPr>
          <a:lstStyle/>
          <a:p>
            <a:pPr marL="0" marR="0" algn="ctr">
              <a:lnSpc>
                <a:spcPct val="115000"/>
              </a:lnSpc>
              <a:spcBef>
                <a:spcPts val="0"/>
              </a:spcBef>
              <a:spcAft>
                <a:spcPts val="0"/>
              </a:spcAft>
            </a:pPr>
            <a:r>
              <a:rPr lang="en-US" sz="1800" b="1" dirty="0">
                <a:effectLst/>
                <a:latin typeface="Helvetica" panose="020B0604020202020204" pitchFamily="34" charset="0"/>
                <a:ea typeface="Arial" panose="020B0604020202020204" pitchFamily="34" charset="0"/>
                <a:cs typeface="Arial" panose="020B0604020202020204" pitchFamily="34" charset="0"/>
              </a:rPr>
              <a:t>Letter, Abraham Lincoln to Horace Greeley</a:t>
            </a:r>
            <a:br>
              <a:rPr lang="en-US" sz="1800" dirty="0">
                <a:effectLst/>
                <a:latin typeface="Arial" panose="020B0604020202020204" pitchFamily="34" charset="0"/>
                <a:ea typeface="Arial" panose="020B0604020202020204" pitchFamily="34" charset="0"/>
              </a:rPr>
            </a:br>
            <a:r>
              <a:rPr lang="en-US" sz="1800" b="1" dirty="0">
                <a:effectLst/>
                <a:latin typeface="Helvetica" panose="020B0604020202020204" pitchFamily="34" charset="0"/>
                <a:ea typeface="Arial" panose="020B0604020202020204" pitchFamily="34" charset="0"/>
                <a:cs typeface="Arial" panose="020B0604020202020204" pitchFamily="34" charset="0"/>
              </a:rPr>
              <a:t>Abraham Lincoln</a:t>
            </a:r>
            <a:br>
              <a:rPr lang="en-US" sz="1800" dirty="0">
                <a:effectLst/>
                <a:latin typeface="Arial" panose="020B0604020202020204" pitchFamily="34" charset="0"/>
                <a:ea typeface="Arial" panose="020B0604020202020204" pitchFamily="34" charset="0"/>
              </a:rPr>
            </a:br>
            <a:r>
              <a:rPr lang="en-US" sz="1800" b="1" dirty="0">
                <a:effectLst/>
                <a:latin typeface="Helvetica" panose="020B0604020202020204" pitchFamily="34" charset="0"/>
                <a:ea typeface="Arial" panose="020B0604020202020204" pitchFamily="34" charset="0"/>
                <a:cs typeface="Arial" panose="020B0604020202020204" pitchFamily="34" charset="0"/>
              </a:rPr>
              <a:t>August 22, 1862</a:t>
            </a:r>
            <a:endParaRPr lang="en-US" sz="1800" dirty="0">
              <a:effectLst/>
              <a:latin typeface="Arial" panose="020B0604020202020204" pitchFamily="34" charset="0"/>
              <a:ea typeface="Arial" panose="020B0604020202020204" pitchFamily="34" charset="0"/>
            </a:endParaRPr>
          </a:p>
        </p:txBody>
      </p:sp>
      <p:sp>
        <p:nvSpPr>
          <p:cNvPr id="3" name="Content Placeholder 2">
            <a:extLst>
              <a:ext uri="{FF2B5EF4-FFF2-40B4-BE49-F238E27FC236}">
                <a16:creationId xmlns:a16="http://schemas.microsoft.com/office/drawing/2014/main" id="{710555F4-0369-5F93-92FF-2AF7C0E3DD06}"/>
              </a:ext>
            </a:extLst>
          </p:cNvPr>
          <p:cNvSpPr>
            <a:spLocks noGrp="1"/>
          </p:cNvSpPr>
          <p:nvPr>
            <p:ph idx="1"/>
          </p:nvPr>
        </p:nvSpPr>
        <p:spPr>
          <a:xfrm>
            <a:off x="838200" y="6074979"/>
            <a:ext cx="9976945" cy="515007"/>
          </a:xfrm>
        </p:spPr>
        <p:txBody>
          <a:bodyPr>
            <a:noAutofit/>
          </a:bodyPr>
          <a:lstStyle/>
          <a:p>
            <a:pPr marL="0" marR="0" indent="0">
              <a:lnSpc>
                <a:spcPct val="100000"/>
              </a:lnSpc>
              <a:spcBef>
                <a:spcPts val="0"/>
              </a:spcBef>
              <a:spcAft>
                <a:spcPts val="0"/>
              </a:spcAft>
              <a:buNone/>
            </a:pPr>
            <a:r>
              <a:rPr lang="en-US" sz="1100" b="0" i="0" u="none" strike="noStrike" baseline="0" dirty="0">
                <a:solidFill>
                  <a:srgbClr val="000000"/>
                </a:solidFill>
                <a:latin typeface="Helvetica" panose="020B0604020202020204" pitchFamily="34" charset="0"/>
                <a:cs typeface="Helvetica" panose="020B0604020202020204" pitchFamily="34" charset="0"/>
              </a:rPr>
              <a:t>Lincoln, Abraham. Letter to Horace Greeley, August 22, 1862. In </a:t>
            </a:r>
            <a:r>
              <a:rPr lang="en-US" sz="1100" b="0" i="1" u="none" strike="noStrike" baseline="0" dirty="0">
                <a:solidFill>
                  <a:srgbClr val="000000"/>
                </a:solidFill>
                <a:latin typeface="Helvetica" panose="020B0604020202020204" pitchFamily="34" charset="0"/>
                <a:cs typeface="Helvetica" panose="020B0604020202020204" pitchFamily="34" charset="0"/>
              </a:rPr>
              <a:t>Collected Works of Abraham Lincoln, </a:t>
            </a:r>
            <a:r>
              <a:rPr lang="en-US" sz="1100" b="0" i="0" u="none" strike="noStrike" baseline="0" dirty="0">
                <a:solidFill>
                  <a:srgbClr val="000000"/>
                </a:solidFill>
                <a:latin typeface="Helvetica" panose="020B0604020202020204" pitchFamily="34" charset="0"/>
                <a:cs typeface="Helvetica" panose="020B0604020202020204" pitchFamily="34" charset="0"/>
              </a:rPr>
              <a:t>edited by Roy P. Basler, 5: 388-389</a:t>
            </a:r>
            <a:r>
              <a:rPr lang="en-US" sz="1100" b="0" i="1" u="none" strike="noStrike" baseline="0" dirty="0">
                <a:solidFill>
                  <a:srgbClr val="000000"/>
                </a:solidFill>
                <a:latin typeface="Helvetica" panose="020B0604020202020204" pitchFamily="34" charset="0"/>
                <a:cs typeface="Helvetica" panose="020B0604020202020204" pitchFamily="34" charset="0"/>
              </a:rPr>
              <a:t>. </a:t>
            </a:r>
            <a:r>
              <a:rPr lang="en-US" sz="1100" b="0" i="0" u="none" strike="noStrike" baseline="0" dirty="0">
                <a:solidFill>
                  <a:srgbClr val="000000"/>
                </a:solidFill>
                <a:latin typeface="Helvetica" panose="020B0604020202020204" pitchFamily="34" charset="0"/>
                <a:cs typeface="Helvetica" panose="020B0604020202020204" pitchFamily="34" charset="0"/>
              </a:rPr>
              <a:t>New Brunswick, NJ: Rutgers University Press, 1953. From Abraham Lincoln Online. http://www.abrahamlincolnonline.org/lincoln/speeches/greeley.htm. </a:t>
            </a:r>
            <a:endParaRPr lang="en-US" sz="1100" dirty="0">
              <a:latin typeface="Helvetica" panose="020B0604020202020204" pitchFamily="34" charset="0"/>
              <a:cs typeface="Helvetica" panose="020B0604020202020204" pitchFamily="34" charset="0"/>
            </a:endParaRPr>
          </a:p>
        </p:txBody>
      </p:sp>
      <p:pic>
        <p:nvPicPr>
          <p:cNvPr id="6" name="Picture 5">
            <a:extLst>
              <a:ext uri="{FF2B5EF4-FFF2-40B4-BE49-F238E27FC236}">
                <a16:creationId xmlns:a16="http://schemas.microsoft.com/office/drawing/2014/main" id="{75ED6A8F-1A1D-1134-82B2-25668BF543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
        <p:nvSpPr>
          <p:cNvPr id="7" name="TextBox 6">
            <a:extLst>
              <a:ext uri="{FF2B5EF4-FFF2-40B4-BE49-F238E27FC236}">
                <a16:creationId xmlns:a16="http://schemas.microsoft.com/office/drawing/2014/main" id="{D5FBF4C6-144E-576F-2CF1-3CC66188E640}"/>
              </a:ext>
            </a:extLst>
          </p:cNvPr>
          <p:cNvSpPr txBox="1"/>
          <p:nvPr/>
        </p:nvSpPr>
        <p:spPr>
          <a:xfrm>
            <a:off x="1022195" y="1809814"/>
            <a:ext cx="10147609" cy="3798412"/>
          </a:xfrm>
          <a:prstGeom prst="rect">
            <a:avLst/>
          </a:prstGeom>
          <a:noFill/>
        </p:spPr>
        <p:txBody>
          <a:bodyPr wrap="square" rtlCol="0">
            <a:spAutoFit/>
          </a:bodyPr>
          <a:lstStyle/>
          <a:p>
            <a:pPr marL="0" marR="0">
              <a:spcBef>
                <a:spcPts val="0"/>
              </a:spcBef>
              <a:spcAft>
                <a:spcPts val="0"/>
              </a:spcAft>
            </a:pPr>
            <a:r>
              <a:rPr lang="en-US" sz="1400" dirty="0">
                <a:effectLst/>
                <a:latin typeface="Helvetica" pitchFamily="2" charset="0"/>
                <a:ea typeface="Arial" panose="020B0604020202020204" pitchFamily="34" charset="0"/>
              </a:rPr>
              <a:t>I would save the Union. I would save it the shortest way under the Constitution. The sooner the national authority can be restored; the nearer the Union will be “the Union as it was.” If there be those who would not save the Union, unless they could at the same time save slavery, I do not agree with them. If there be those who would not save the Union unless they could at the same time destroy slavery, I do not agree with them. My paramount object in this struggle is to save the Union, and is not either to save or to destroy slavery. If I could save the Union without freeing any slave I would do it, and if I could save it by freeing all the slaves I would do it; and if I could save it by freeing some and leaving others alone I would also do that. What I do about slavery, and the colored race, I do because I believe it helps to save the Union; and what I forbear, I forbear because I do not believe it would help to save the Union. I shall do less whenever I shall believe what I am doing hurts the cause, and I shall do more whenever I shall believe doing more will help the cause. I shall try to correct errors when shown to be errors; and I shall adopt new views so fast as they shall appear to be true views.</a:t>
            </a:r>
          </a:p>
          <a:p>
            <a:pPr marL="0" marR="0">
              <a:spcBef>
                <a:spcPts val="0"/>
              </a:spcBef>
              <a:spcAft>
                <a:spcPts val="0"/>
              </a:spcAft>
            </a:pPr>
            <a:r>
              <a:rPr lang="en-US" sz="1400" dirty="0">
                <a:effectLst/>
                <a:latin typeface="Helvetica" pitchFamily="2" charset="0"/>
                <a:ea typeface="Arial" panose="020B0604020202020204" pitchFamily="34" charset="0"/>
              </a:rPr>
              <a:t>I have here stated my purpose according to my view of official duty; and I intend no modification of my oft-expressed personal wish that all men every where could be free. Yours,</a:t>
            </a:r>
          </a:p>
          <a:p>
            <a:pPr marL="0" marR="0">
              <a:lnSpc>
                <a:spcPct val="150000"/>
              </a:lnSpc>
              <a:spcBef>
                <a:spcPts val="0"/>
              </a:spcBef>
              <a:spcAft>
                <a:spcPts val="0"/>
              </a:spcAft>
            </a:pPr>
            <a:endParaRPr lang="en-US" sz="1400" dirty="0">
              <a:effectLst/>
              <a:latin typeface="Helvetica" pitchFamily="2" charset="0"/>
              <a:ea typeface="Arial" panose="020B0604020202020204" pitchFamily="34" charset="0"/>
            </a:endParaRPr>
          </a:p>
          <a:p>
            <a:pPr marL="0" marR="0">
              <a:lnSpc>
                <a:spcPct val="150000"/>
              </a:lnSpc>
              <a:spcBef>
                <a:spcPts val="0"/>
              </a:spcBef>
              <a:spcAft>
                <a:spcPts val="0"/>
              </a:spcAft>
            </a:pPr>
            <a:r>
              <a:rPr lang="en-US" sz="1400" dirty="0">
                <a:effectLst/>
                <a:latin typeface="Helvetica" pitchFamily="2" charset="0"/>
                <a:ea typeface="Arial" panose="020B0604020202020204" pitchFamily="34" charset="0"/>
              </a:rPr>
              <a:t>A. Lincoln.</a:t>
            </a:r>
          </a:p>
          <a:p>
            <a:pPr marL="0" marR="0">
              <a:lnSpc>
                <a:spcPct val="115000"/>
              </a:lnSpc>
              <a:spcBef>
                <a:spcPts val="0"/>
              </a:spcBef>
              <a:spcAft>
                <a:spcPts val="0"/>
              </a:spcAft>
            </a:pPr>
            <a:endParaRPr lang="en-US" sz="1400" dirty="0">
              <a:effectLst/>
              <a:latin typeface="Helvetica" pitchFamily="2" charset="0"/>
              <a:ea typeface="Arial" panose="020B0604020202020204" pitchFamily="34" charset="0"/>
            </a:endParaRPr>
          </a:p>
          <a:p>
            <a:pPr marL="0" marR="0">
              <a:lnSpc>
                <a:spcPct val="115000"/>
              </a:lnSpc>
              <a:spcBef>
                <a:spcPts val="0"/>
              </a:spcBef>
              <a:spcAft>
                <a:spcPts val="0"/>
              </a:spcAft>
            </a:pPr>
            <a:endParaRPr lang="en-US" sz="1400" dirty="0">
              <a:effectLst/>
              <a:latin typeface="Helvetica" pitchFamily="2" charset="0"/>
              <a:ea typeface="Arial" panose="020B0604020202020204" pitchFamily="34" charset="0"/>
            </a:endParaRPr>
          </a:p>
        </p:txBody>
      </p:sp>
    </p:spTree>
    <p:extLst>
      <p:ext uri="{BB962C8B-B14F-4D97-AF65-F5344CB8AC3E}">
        <p14:creationId xmlns:p14="http://schemas.microsoft.com/office/powerpoint/2010/main" val="2747454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31B7AB-1B56-160A-D6C3-F3A6A7944512}"/>
              </a:ext>
            </a:extLst>
          </p:cNvPr>
          <p:cNvSpPr>
            <a:spLocks noGrp="1"/>
          </p:cNvSpPr>
          <p:nvPr>
            <p:ph type="title"/>
          </p:nvPr>
        </p:nvSpPr>
        <p:spPr/>
        <p:txBody>
          <a:bodyPr/>
          <a:lstStyle/>
          <a:p>
            <a:r>
              <a:rPr lang="en-US" dirty="0"/>
              <a:t>Essential Question</a:t>
            </a:r>
          </a:p>
        </p:txBody>
      </p:sp>
      <p:sp>
        <p:nvSpPr>
          <p:cNvPr id="3" name="Content Placeholder 2">
            <a:extLst>
              <a:ext uri="{FF2B5EF4-FFF2-40B4-BE49-F238E27FC236}">
                <a16:creationId xmlns:a16="http://schemas.microsoft.com/office/drawing/2014/main" id="{D58AB815-DD49-8767-B03C-12515EBB422D}"/>
              </a:ext>
            </a:extLst>
          </p:cNvPr>
          <p:cNvSpPr>
            <a:spLocks noGrp="1"/>
          </p:cNvSpPr>
          <p:nvPr>
            <p:ph idx="1"/>
          </p:nvPr>
        </p:nvSpPr>
        <p:spPr>
          <a:xfrm>
            <a:off x="838200" y="2543503"/>
            <a:ext cx="10515600" cy="3633460"/>
          </a:xfrm>
        </p:spPr>
        <p:txBody>
          <a:bodyPr>
            <a:normAutofit/>
          </a:bodyPr>
          <a:lstStyle/>
          <a:p>
            <a:pPr marL="0" marR="0" indent="0">
              <a:lnSpc>
                <a:spcPct val="115000"/>
              </a:lnSpc>
              <a:spcBef>
                <a:spcPts val="0"/>
              </a:spcBef>
              <a:spcAft>
                <a:spcPts val="0"/>
              </a:spcAft>
              <a:buNone/>
            </a:pPr>
            <a:r>
              <a:rPr lang="en-US" dirty="0">
                <a:effectLst/>
                <a:latin typeface="Helvetica" pitchFamily="2" charset="0"/>
                <a:ea typeface="Arial" panose="020B0604020202020204" pitchFamily="34" charset="0"/>
              </a:rPr>
              <a:t>How did Abraham Lincoln’s views about slavery and the balance of state and federal authority change following the election of 1860?</a:t>
            </a:r>
            <a:endParaRPr lang="en-US" dirty="0">
              <a:effectLst/>
              <a:latin typeface="Arial" panose="020B0604020202020204" pitchFamily="34" charset="0"/>
              <a:ea typeface="Arial" panose="020B0604020202020204" pitchFamily="34" charset="0"/>
            </a:endParaRPr>
          </a:p>
        </p:txBody>
      </p:sp>
      <p:pic>
        <p:nvPicPr>
          <p:cNvPr id="4" name="Picture 3">
            <a:extLst>
              <a:ext uri="{FF2B5EF4-FFF2-40B4-BE49-F238E27FC236}">
                <a16:creationId xmlns:a16="http://schemas.microsoft.com/office/drawing/2014/main" id="{8D82845B-1D66-200D-BA3A-7E959D44CB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1643452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6322A-61D1-B21B-AAE7-E2836D12EF79}"/>
              </a:ext>
            </a:extLst>
          </p:cNvPr>
          <p:cNvSpPr>
            <a:spLocks noGrp="1"/>
          </p:cNvSpPr>
          <p:nvPr>
            <p:ph type="title"/>
          </p:nvPr>
        </p:nvSpPr>
        <p:spPr/>
        <p:txBody>
          <a:bodyPr/>
          <a:lstStyle/>
          <a:p>
            <a:r>
              <a:rPr lang="en-US" dirty="0"/>
              <a:t>Key Ideas</a:t>
            </a:r>
          </a:p>
        </p:txBody>
      </p:sp>
      <p:sp>
        <p:nvSpPr>
          <p:cNvPr id="3" name="Content Placeholder 2">
            <a:extLst>
              <a:ext uri="{FF2B5EF4-FFF2-40B4-BE49-F238E27FC236}">
                <a16:creationId xmlns:a16="http://schemas.microsoft.com/office/drawing/2014/main" id="{2DF6301F-C018-B02D-4067-AE159437D945}"/>
              </a:ext>
            </a:extLst>
          </p:cNvPr>
          <p:cNvSpPr>
            <a:spLocks noGrp="1"/>
          </p:cNvSpPr>
          <p:nvPr>
            <p:ph idx="1"/>
          </p:nvPr>
        </p:nvSpPr>
        <p:spPr/>
        <p:txBody>
          <a:bodyPr>
            <a:noAutofit/>
          </a:bodyPr>
          <a:lstStyle/>
          <a:p>
            <a:pPr marL="342900" marR="0" lvl="0" indent="-342900">
              <a:lnSpc>
                <a:spcPct val="115000"/>
              </a:lnSpc>
              <a:spcBef>
                <a:spcPts val="0"/>
              </a:spcBef>
              <a:spcAft>
                <a:spcPts val="200"/>
              </a:spcAft>
              <a:buFont typeface="Arial" panose="020B0604020202020204" pitchFamily="34" charset="0"/>
              <a:buChar char="●"/>
            </a:pPr>
            <a:r>
              <a:rPr lang="en-US" sz="2000" u="none" strike="noStrike" dirty="0">
                <a:effectLst/>
                <a:latin typeface="Helvetica" pitchFamily="2" charset="0"/>
                <a:ea typeface="Arial" panose="020B0604020202020204" pitchFamily="34" charset="0"/>
              </a:rPr>
              <a:t>The election of a Republican candidate in 1860 represented a “point of no return” for many people in slaveholding states who feared an end of slavery. While sectional and political differences had been a part of nearly every prior election, these differences proved irreconcilable in 1860. Seven states seceded from the Union within three months of the election and four more seceded in the months to follow.</a:t>
            </a:r>
            <a:endParaRPr lang="en-US" sz="2000" u="none" strike="noStrike" dirty="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200"/>
              </a:spcAft>
              <a:buFont typeface="Arial" panose="020B0604020202020204" pitchFamily="34" charset="0"/>
              <a:buChar char="●"/>
            </a:pPr>
            <a:r>
              <a:rPr lang="en-US" sz="2000" u="none" strike="noStrike" dirty="0">
                <a:effectLst/>
                <a:latin typeface="Helvetica" pitchFamily="2" charset="0"/>
                <a:ea typeface="Arial" panose="020B0604020202020204" pitchFamily="34" charset="0"/>
              </a:rPr>
              <a:t>With the Civil War, the United States began the process of resolving two questions that had persisted since the framing of the Constitution: </a:t>
            </a:r>
            <a:endParaRPr lang="en-US" sz="2000" u="none" strike="noStrike" dirty="0">
              <a:effectLst/>
              <a:latin typeface="Arial" panose="020B0604020202020204" pitchFamily="34" charset="0"/>
              <a:ea typeface="Arial" panose="020B0604020202020204" pitchFamily="34" charset="0"/>
            </a:endParaRPr>
          </a:p>
          <a:p>
            <a:pPr marL="742950" marR="0" lvl="1" indent="-285750">
              <a:lnSpc>
                <a:spcPct val="115000"/>
              </a:lnSpc>
              <a:spcBef>
                <a:spcPts val="0"/>
              </a:spcBef>
              <a:spcAft>
                <a:spcPts val="200"/>
              </a:spcAft>
              <a:buFont typeface="Arial" panose="020B0604020202020204" pitchFamily="34" charset="0"/>
              <a:buChar char="○"/>
            </a:pPr>
            <a:r>
              <a:rPr lang="en-US" sz="2000" u="none" strike="noStrike" dirty="0">
                <a:effectLst/>
                <a:latin typeface="Helvetica" pitchFamily="2" charset="0"/>
                <a:ea typeface="Arial" panose="020B0604020202020204" pitchFamily="34" charset="0"/>
              </a:rPr>
              <a:t>What was the relationship between federal and state authority?</a:t>
            </a:r>
            <a:endParaRPr lang="en-US" sz="2000" u="none" strike="noStrike" dirty="0">
              <a:effectLst/>
              <a:latin typeface="Arial" panose="020B0604020202020204" pitchFamily="34" charset="0"/>
              <a:ea typeface="Arial" panose="020B0604020202020204" pitchFamily="34" charset="0"/>
            </a:endParaRPr>
          </a:p>
          <a:p>
            <a:pPr marL="742950" marR="0" lvl="1" indent="-285750">
              <a:lnSpc>
                <a:spcPct val="115000"/>
              </a:lnSpc>
              <a:spcBef>
                <a:spcPts val="0"/>
              </a:spcBef>
              <a:spcAft>
                <a:spcPts val="200"/>
              </a:spcAft>
              <a:buFont typeface="Arial" panose="020B0604020202020204" pitchFamily="34" charset="0"/>
              <a:buChar char="○"/>
            </a:pPr>
            <a:r>
              <a:rPr lang="en-US" sz="2000" u="none" strike="noStrike" dirty="0">
                <a:effectLst/>
                <a:latin typeface="Helvetica" pitchFamily="2" charset="0"/>
                <a:ea typeface="Arial" panose="020B0604020202020204" pitchFamily="34" charset="0"/>
              </a:rPr>
              <a:t>Where did the authority to limit the expansion of slavery lie?</a:t>
            </a:r>
            <a:endParaRPr lang="en-US" sz="2000" u="none" strike="noStrike" dirty="0">
              <a:effectLst/>
              <a:latin typeface="Arial" panose="020B0604020202020204" pitchFamily="34" charset="0"/>
              <a:ea typeface="Arial" panose="020B0604020202020204" pitchFamily="34" charset="0"/>
            </a:endParaRPr>
          </a:p>
        </p:txBody>
      </p:sp>
      <p:pic>
        <p:nvPicPr>
          <p:cNvPr id="4" name="Picture 3">
            <a:extLst>
              <a:ext uri="{FF2B5EF4-FFF2-40B4-BE49-F238E27FC236}">
                <a16:creationId xmlns:a16="http://schemas.microsoft.com/office/drawing/2014/main" id="{8EC33BB7-3010-7A1A-80A3-85C17A400BD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3866170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961A4E-C50D-9A7C-5551-73A4BA08BB4B}"/>
              </a:ext>
            </a:extLst>
          </p:cNvPr>
          <p:cNvSpPr>
            <a:spLocks noGrp="1"/>
          </p:cNvSpPr>
          <p:nvPr>
            <p:ph type="title"/>
          </p:nvPr>
        </p:nvSpPr>
        <p:spPr/>
        <p:txBody>
          <a:bodyPr/>
          <a:lstStyle/>
          <a:p>
            <a:r>
              <a:rPr lang="en-US" dirty="0"/>
              <a:t>Key Ideas</a:t>
            </a:r>
          </a:p>
        </p:txBody>
      </p:sp>
      <p:sp>
        <p:nvSpPr>
          <p:cNvPr id="3" name="Content Placeholder 2">
            <a:extLst>
              <a:ext uri="{FF2B5EF4-FFF2-40B4-BE49-F238E27FC236}">
                <a16:creationId xmlns:a16="http://schemas.microsoft.com/office/drawing/2014/main" id="{4762C0EA-BEFD-55D0-DB34-EF7A89880B81}"/>
              </a:ext>
            </a:extLst>
          </p:cNvPr>
          <p:cNvSpPr>
            <a:spLocks noGrp="1"/>
          </p:cNvSpPr>
          <p:nvPr>
            <p:ph idx="1"/>
          </p:nvPr>
        </p:nvSpPr>
        <p:spPr/>
        <p:txBody>
          <a:bodyPr>
            <a:normAutofit/>
          </a:bodyPr>
          <a:lstStyle/>
          <a:p>
            <a:pPr marL="342900" marR="0" lvl="0" indent="-342900">
              <a:lnSpc>
                <a:spcPct val="115000"/>
              </a:lnSpc>
              <a:spcBef>
                <a:spcPts val="0"/>
              </a:spcBef>
              <a:spcAft>
                <a:spcPts val="200"/>
              </a:spcAft>
              <a:buFont typeface="Arial" panose="020B0604020202020204" pitchFamily="34" charset="0"/>
              <a:buChar char="●"/>
            </a:pPr>
            <a:r>
              <a:rPr lang="en-US" sz="2000" u="none" strike="noStrike" dirty="0">
                <a:effectLst/>
                <a:latin typeface="Helvetica" pitchFamily="2" charset="0"/>
                <a:ea typeface="Arial" panose="020B0604020202020204" pitchFamily="34" charset="0"/>
              </a:rPr>
              <a:t>Because he hoped to keep as many states in the Union as possible, Lincoln initially pursued a moderate course regarding abolition, trying not to alienate the slaveholding states which had not seceded: Kentucky, Missouri, Maryland, and Delaware.</a:t>
            </a:r>
            <a:endParaRPr lang="en-US" sz="2000" u="none" strike="noStrike" dirty="0">
              <a:effectLst/>
              <a:latin typeface="Arial" panose="020B0604020202020204" pitchFamily="34" charset="0"/>
              <a:ea typeface="Arial" panose="020B0604020202020204" pitchFamily="34" charset="0"/>
            </a:endParaRPr>
          </a:p>
          <a:p>
            <a:pPr marL="342900" marR="0" lvl="0" indent="-342900">
              <a:lnSpc>
                <a:spcPct val="115000"/>
              </a:lnSpc>
              <a:spcBef>
                <a:spcPts val="0"/>
              </a:spcBef>
              <a:spcAft>
                <a:spcPts val="200"/>
              </a:spcAft>
              <a:buFont typeface="Arial" panose="020B0604020202020204" pitchFamily="34" charset="0"/>
              <a:buChar char="●"/>
            </a:pPr>
            <a:r>
              <a:rPr lang="en-US" sz="2000" u="none" strike="noStrike" dirty="0">
                <a:effectLst/>
                <a:latin typeface="Helvetica" pitchFamily="2" charset="0"/>
                <a:ea typeface="Arial" panose="020B0604020202020204" pitchFamily="34" charset="0"/>
              </a:rPr>
              <a:t>Lincoln’s own views about liberty, equality, union, and government are reflected in the speeches he made throughout his presidency.</a:t>
            </a:r>
            <a:endParaRPr lang="en-US" sz="2000" u="none" strike="noStrike" dirty="0">
              <a:effectLst/>
              <a:latin typeface="Arial" panose="020B0604020202020204" pitchFamily="34" charset="0"/>
              <a:ea typeface="Arial" panose="020B0604020202020204" pitchFamily="34" charset="0"/>
            </a:endParaRPr>
          </a:p>
          <a:p>
            <a:pPr marL="0" indent="0">
              <a:buNone/>
            </a:pPr>
            <a:endParaRPr lang="en-US" dirty="0"/>
          </a:p>
        </p:txBody>
      </p:sp>
      <p:pic>
        <p:nvPicPr>
          <p:cNvPr id="4" name="Picture 3">
            <a:extLst>
              <a:ext uri="{FF2B5EF4-FFF2-40B4-BE49-F238E27FC236}">
                <a16:creationId xmlns:a16="http://schemas.microsoft.com/office/drawing/2014/main" id="{966F0F3E-92FD-A12F-EFDE-75ECE076905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2032537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0836C6-38F5-EA82-3C1D-31757693B11C}"/>
              </a:ext>
            </a:extLst>
          </p:cNvPr>
          <p:cNvSpPr>
            <a:spLocks noGrp="1"/>
          </p:cNvSpPr>
          <p:nvPr>
            <p:ph type="title"/>
          </p:nvPr>
        </p:nvSpPr>
        <p:spPr/>
        <p:txBody>
          <a:bodyPr/>
          <a:lstStyle/>
          <a:p>
            <a:r>
              <a:rPr lang="en-US" dirty="0"/>
              <a:t>Candidates and Outcome</a:t>
            </a:r>
          </a:p>
        </p:txBody>
      </p:sp>
      <p:sp>
        <p:nvSpPr>
          <p:cNvPr id="3" name="Content Placeholder 2">
            <a:extLst>
              <a:ext uri="{FF2B5EF4-FFF2-40B4-BE49-F238E27FC236}">
                <a16:creationId xmlns:a16="http://schemas.microsoft.com/office/drawing/2014/main" id="{4D749172-4073-FAF6-1DF1-76DB7EBD9CCB}"/>
              </a:ext>
            </a:extLst>
          </p:cNvPr>
          <p:cNvSpPr>
            <a:spLocks noGrp="1"/>
          </p:cNvSpPr>
          <p:nvPr>
            <p:ph sz="half" idx="1"/>
          </p:nvPr>
        </p:nvSpPr>
        <p:spPr>
          <a:xfrm>
            <a:off x="838200" y="2328599"/>
            <a:ext cx="5181600" cy="3848363"/>
          </a:xfrm>
        </p:spPr>
        <p:txBody>
          <a:bodyPr/>
          <a:lstStyle/>
          <a:p>
            <a:pPr marL="342900" marR="0" lvl="0" indent="-342900">
              <a:lnSpc>
                <a:spcPct val="100000"/>
              </a:lnSpc>
              <a:spcBef>
                <a:spcPts val="0"/>
              </a:spcBef>
              <a:spcAft>
                <a:spcPts val="600"/>
              </a:spcAft>
              <a:buFont typeface="Arial" panose="020B0604020202020204" pitchFamily="34" charset="0"/>
              <a:buChar char="●"/>
            </a:pPr>
            <a:r>
              <a:rPr lang="en-US" sz="2000" dirty="0">
                <a:solidFill>
                  <a:srgbClr val="000000"/>
                </a:solidFill>
              </a:rPr>
              <a:t>Abraham Lincoln (Republican)</a:t>
            </a:r>
          </a:p>
          <a:p>
            <a:pPr marL="342900" marR="0" lvl="0" indent="-342900">
              <a:lnSpc>
                <a:spcPct val="100000"/>
              </a:lnSpc>
              <a:spcBef>
                <a:spcPts val="0"/>
              </a:spcBef>
              <a:spcAft>
                <a:spcPts val="600"/>
              </a:spcAft>
              <a:buFont typeface="Arial" panose="020B0604020202020204" pitchFamily="34" charset="0"/>
              <a:buChar char="●"/>
            </a:pPr>
            <a:r>
              <a:rPr lang="en-US" sz="2000" dirty="0">
                <a:solidFill>
                  <a:srgbClr val="000000"/>
                </a:solidFill>
              </a:rPr>
              <a:t>Stephen Douglas (Democrat, northern)</a:t>
            </a:r>
          </a:p>
          <a:p>
            <a:pPr marL="342900" marR="0" lvl="0" indent="-342900">
              <a:lnSpc>
                <a:spcPct val="100000"/>
              </a:lnSpc>
              <a:spcBef>
                <a:spcPts val="0"/>
              </a:spcBef>
              <a:spcAft>
                <a:spcPts val="600"/>
              </a:spcAft>
              <a:buFont typeface="Arial" panose="020B0604020202020204" pitchFamily="34" charset="0"/>
              <a:buChar char="●"/>
            </a:pPr>
            <a:r>
              <a:rPr lang="en-US" sz="2000" dirty="0">
                <a:solidFill>
                  <a:srgbClr val="000000"/>
                </a:solidFill>
              </a:rPr>
              <a:t>John Breckinridge (Democrat, southern)</a:t>
            </a:r>
          </a:p>
          <a:p>
            <a:pPr marL="342900" marR="0" lvl="0" indent="-342900">
              <a:lnSpc>
                <a:spcPct val="100000"/>
              </a:lnSpc>
              <a:spcBef>
                <a:spcPts val="0"/>
              </a:spcBef>
              <a:spcAft>
                <a:spcPts val="600"/>
              </a:spcAft>
              <a:buFont typeface="Arial" panose="020B0604020202020204" pitchFamily="34" charset="0"/>
              <a:buChar char="●"/>
            </a:pPr>
            <a:r>
              <a:rPr lang="en-US" sz="2000" dirty="0">
                <a:solidFill>
                  <a:srgbClr val="000000"/>
                </a:solidFill>
              </a:rPr>
              <a:t>John Bell (Constitutional Union)</a:t>
            </a:r>
          </a:p>
          <a:p>
            <a:pPr marL="0" indent="0">
              <a:buNone/>
            </a:pPr>
            <a:endParaRPr lang="en-US" dirty="0"/>
          </a:p>
        </p:txBody>
      </p:sp>
      <p:pic>
        <p:nvPicPr>
          <p:cNvPr id="5" name="Picture 4">
            <a:extLst>
              <a:ext uri="{FF2B5EF4-FFF2-40B4-BE49-F238E27FC236}">
                <a16:creationId xmlns:a16="http://schemas.microsoft.com/office/drawing/2014/main" id="{FEA51A42-1B00-3E76-7663-B0DC90D26006}"/>
              </a:ext>
            </a:extLst>
          </p:cNvPr>
          <p:cNvPicPr>
            <a:picLocks noChangeAspect="1"/>
          </p:cNvPicPr>
          <p:nvPr/>
        </p:nvPicPr>
        <p:blipFill>
          <a:blip r:embed="rId2"/>
          <a:srcRect/>
          <a:stretch/>
        </p:blipFill>
        <p:spPr>
          <a:xfrm>
            <a:off x="6423211" y="2692541"/>
            <a:ext cx="5079661" cy="3140333"/>
          </a:xfrm>
          <a:prstGeom prst="rect">
            <a:avLst/>
          </a:prstGeom>
        </p:spPr>
      </p:pic>
      <p:pic>
        <p:nvPicPr>
          <p:cNvPr id="6" name="Content Placeholder 9">
            <a:extLst>
              <a:ext uri="{FF2B5EF4-FFF2-40B4-BE49-F238E27FC236}">
                <a16:creationId xmlns:a16="http://schemas.microsoft.com/office/drawing/2014/main" id="{015A9F85-E810-F562-5F07-02D6C0077562}"/>
              </a:ext>
            </a:extLst>
          </p:cNvPr>
          <p:cNvPicPr>
            <a:picLocks noChangeAspect="1"/>
          </p:cNvPicPr>
          <p:nvPr/>
        </p:nvPicPr>
        <p:blipFill>
          <a:blip r:embed="rId3"/>
          <a:srcRect/>
          <a:stretch/>
        </p:blipFill>
        <p:spPr>
          <a:xfrm>
            <a:off x="7002779" y="2052375"/>
            <a:ext cx="3977640" cy="276225"/>
          </a:xfrm>
          <a:prstGeom prst="rect">
            <a:avLst/>
          </a:prstGeom>
        </p:spPr>
      </p:pic>
      <p:sp>
        <p:nvSpPr>
          <p:cNvPr id="7" name="TextBox 6">
            <a:extLst>
              <a:ext uri="{FF2B5EF4-FFF2-40B4-BE49-F238E27FC236}">
                <a16:creationId xmlns:a16="http://schemas.microsoft.com/office/drawing/2014/main" id="{E5A1BD1C-DFEE-FA90-C210-79F0863E58F5}"/>
              </a:ext>
            </a:extLst>
          </p:cNvPr>
          <p:cNvSpPr txBox="1"/>
          <p:nvPr/>
        </p:nvSpPr>
        <p:spPr>
          <a:xfrm>
            <a:off x="6244683" y="1695057"/>
            <a:ext cx="6276769" cy="369332"/>
          </a:xfrm>
          <a:prstGeom prst="rect">
            <a:avLst/>
          </a:prstGeom>
          <a:noFill/>
        </p:spPr>
        <p:txBody>
          <a:bodyPr wrap="square">
            <a:spAutoFit/>
          </a:bodyPr>
          <a:lstStyle/>
          <a:p>
            <a:r>
              <a:rPr lang="en-US" sz="1800" dirty="0">
                <a:solidFill>
                  <a:srgbClr val="DD5C5B"/>
                </a:solidFill>
                <a:effectLst/>
                <a:latin typeface="Helvetica" pitchFamily="2" charset="0"/>
                <a:ea typeface="Arial" panose="020B0604020202020204" pitchFamily="34" charset="0"/>
                <a:cs typeface="Arial" panose="020B0604020202020204" pitchFamily="34" charset="0"/>
              </a:rPr>
              <a:t>Lincoln 180              </a:t>
            </a:r>
            <a:r>
              <a:rPr lang="en-US" sz="1800" dirty="0">
                <a:solidFill>
                  <a:srgbClr val="7030A0"/>
                </a:solidFill>
                <a:effectLst/>
                <a:latin typeface="Helvetica" pitchFamily="2" charset="0"/>
                <a:ea typeface="Arial" panose="020B0604020202020204" pitchFamily="34" charset="0"/>
                <a:cs typeface="Arial" panose="020B0604020202020204" pitchFamily="34" charset="0"/>
              </a:rPr>
              <a:t>Breckinridge 72  </a:t>
            </a:r>
            <a:r>
              <a:rPr lang="en-US" sz="1800" dirty="0">
                <a:solidFill>
                  <a:srgbClr val="D2B900"/>
                </a:solidFill>
                <a:effectLst/>
                <a:latin typeface="Helvetica" pitchFamily="2" charset="0"/>
                <a:ea typeface="Arial" panose="020B0604020202020204" pitchFamily="34" charset="0"/>
                <a:cs typeface="Arial" panose="020B0604020202020204" pitchFamily="34" charset="0"/>
              </a:rPr>
              <a:t>Bell 39 </a:t>
            </a:r>
            <a:r>
              <a:rPr lang="en-US" sz="1800" dirty="0">
                <a:solidFill>
                  <a:srgbClr val="365F91"/>
                </a:solidFill>
                <a:effectLst/>
                <a:latin typeface="Helvetica" pitchFamily="2" charset="0"/>
                <a:ea typeface="Arial" panose="020B0604020202020204" pitchFamily="34" charset="0"/>
                <a:cs typeface="Arial" panose="020B0604020202020204" pitchFamily="34" charset="0"/>
              </a:rPr>
              <a:t>Douglas 12</a:t>
            </a:r>
            <a:r>
              <a:rPr lang="en-US" dirty="0">
                <a:effectLst/>
              </a:rPr>
              <a:t> </a:t>
            </a:r>
            <a:endParaRPr lang="en-US" dirty="0"/>
          </a:p>
        </p:txBody>
      </p:sp>
      <p:pic>
        <p:nvPicPr>
          <p:cNvPr id="8" name="Picture 7">
            <a:extLst>
              <a:ext uri="{FF2B5EF4-FFF2-40B4-BE49-F238E27FC236}">
                <a16:creationId xmlns:a16="http://schemas.microsoft.com/office/drawing/2014/main" id="{6EDA3A9A-CB67-CDF5-00E7-5C3B6551C0B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2590237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88942-DC02-0E03-F2AA-51F932287F5F}"/>
              </a:ext>
            </a:extLst>
          </p:cNvPr>
          <p:cNvSpPr>
            <a:spLocks noGrp="1"/>
          </p:cNvSpPr>
          <p:nvPr>
            <p:ph type="title"/>
          </p:nvPr>
        </p:nvSpPr>
        <p:spPr/>
        <p:txBody>
          <a:bodyPr/>
          <a:lstStyle/>
          <a:p>
            <a:r>
              <a:rPr lang="en-US" dirty="0"/>
              <a:t>Warm-Up</a:t>
            </a:r>
          </a:p>
        </p:txBody>
      </p:sp>
      <p:sp>
        <p:nvSpPr>
          <p:cNvPr id="3" name="Text Placeholder 2">
            <a:extLst>
              <a:ext uri="{FF2B5EF4-FFF2-40B4-BE49-F238E27FC236}">
                <a16:creationId xmlns:a16="http://schemas.microsoft.com/office/drawing/2014/main" id="{E4C3CF34-E1AF-F168-05BA-BC62E1E8C24F}"/>
              </a:ext>
            </a:extLst>
          </p:cNvPr>
          <p:cNvSpPr>
            <a:spLocks noGrp="1"/>
          </p:cNvSpPr>
          <p:nvPr>
            <p:ph type="body" idx="1"/>
          </p:nvPr>
        </p:nvSpPr>
        <p:spPr/>
        <p:txBody>
          <a:bodyPr>
            <a:noAutofit/>
          </a:bodyPr>
          <a:lstStyle/>
          <a:p>
            <a:pPr marL="0" marR="0">
              <a:lnSpc>
                <a:spcPct val="115000"/>
              </a:lnSpc>
              <a:spcBef>
                <a:spcPts val="0"/>
              </a:spcBef>
              <a:spcAft>
                <a:spcPts val="0"/>
              </a:spcAft>
            </a:pPr>
            <a:r>
              <a:rPr lang="en-US" b="1" dirty="0"/>
              <a:t>Excerpt from "A Prayer for Twenty Millions,"</a:t>
            </a:r>
          </a:p>
          <a:p>
            <a:pPr marL="0" marR="0">
              <a:lnSpc>
                <a:spcPct val="115000"/>
              </a:lnSpc>
              <a:spcBef>
                <a:spcPts val="0"/>
              </a:spcBef>
              <a:spcAft>
                <a:spcPts val="0"/>
              </a:spcAft>
            </a:pPr>
            <a:r>
              <a:rPr lang="en-US" b="1" dirty="0"/>
              <a:t>Horace Greeley, </a:t>
            </a:r>
            <a:r>
              <a:rPr lang="en-US" b="1" i="1" dirty="0"/>
              <a:t>New York Tribune</a:t>
            </a:r>
            <a:r>
              <a:rPr lang="en-US" b="1" dirty="0"/>
              <a:t>, August 20, 1862</a:t>
            </a:r>
          </a:p>
          <a:p>
            <a:r>
              <a:rPr lang="en-US" b="1" dirty="0">
                <a:effectLst/>
                <a:latin typeface="Arial" panose="020B0604020202020204" pitchFamily="34" charset="0"/>
                <a:ea typeface="Arial" panose="020B0604020202020204" pitchFamily="34" charset="0"/>
              </a:rPr>
              <a:t>Letter, Abraham Lincoln to Horace Greeley, August 22, 1862</a:t>
            </a:r>
            <a:endParaRPr lang="en-US" dirty="0">
              <a:effectLst/>
              <a:latin typeface="Arial" panose="020B0604020202020204" pitchFamily="34" charset="0"/>
              <a:ea typeface="Arial" panose="020B0604020202020204" pitchFamily="34" charset="0"/>
            </a:endParaRPr>
          </a:p>
        </p:txBody>
      </p:sp>
      <p:pic>
        <p:nvPicPr>
          <p:cNvPr id="4" name="Picture 3">
            <a:extLst>
              <a:ext uri="{FF2B5EF4-FFF2-40B4-BE49-F238E27FC236}">
                <a16:creationId xmlns:a16="http://schemas.microsoft.com/office/drawing/2014/main" id="{30941501-66AB-E97C-8A95-10331D2FE89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Tree>
    <p:extLst>
      <p:ext uri="{BB962C8B-B14F-4D97-AF65-F5344CB8AC3E}">
        <p14:creationId xmlns:p14="http://schemas.microsoft.com/office/powerpoint/2010/main" val="3645832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3ABA1-2426-FDD2-D99D-46EE9EC3D131}"/>
              </a:ext>
            </a:extLst>
          </p:cNvPr>
          <p:cNvSpPr>
            <a:spLocks noGrp="1"/>
          </p:cNvSpPr>
          <p:nvPr>
            <p:ph type="title"/>
          </p:nvPr>
        </p:nvSpPr>
        <p:spPr>
          <a:xfrm>
            <a:off x="838200" y="365125"/>
            <a:ext cx="10515600" cy="927647"/>
          </a:xfrm>
        </p:spPr>
        <p:txBody>
          <a:bodyPr>
            <a:normAutofit/>
          </a:bodyPr>
          <a:lstStyle/>
          <a:p>
            <a:pPr marL="0" marR="0" algn="ctr">
              <a:lnSpc>
                <a:spcPct val="100000"/>
              </a:lnSpc>
              <a:spcBef>
                <a:spcPts val="0"/>
              </a:spcBef>
              <a:spcAft>
                <a:spcPts val="0"/>
              </a:spcAft>
            </a:pPr>
            <a:r>
              <a:rPr lang="en-US" sz="1800" b="1" dirty="0">
                <a:effectLst/>
                <a:latin typeface="Helvetica" pitchFamily="2" charset="0"/>
                <a:ea typeface="Arial" panose="020B0604020202020204" pitchFamily="34" charset="0"/>
              </a:rPr>
              <a:t>Excerpt from "A Prayer for Twenty Millions"</a:t>
            </a:r>
            <a:br>
              <a:rPr lang="en-US" sz="1800" dirty="0">
                <a:effectLst/>
                <a:latin typeface="Arial" panose="020B0604020202020204" pitchFamily="34" charset="0"/>
                <a:ea typeface="Arial" panose="020B0604020202020204" pitchFamily="34" charset="0"/>
              </a:rPr>
            </a:br>
            <a:r>
              <a:rPr lang="en-US" sz="1800" b="1" dirty="0">
                <a:effectLst/>
                <a:latin typeface="Helvetica" pitchFamily="2" charset="0"/>
                <a:ea typeface="Arial" panose="020B0604020202020204" pitchFamily="34" charset="0"/>
              </a:rPr>
              <a:t>Horace Greeley, </a:t>
            </a:r>
            <a:r>
              <a:rPr lang="en-US" sz="1800" b="1" i="1" dirty="0">
                <a:effectLst/>
                <a:latin typeface="Helvetica" pitchFamily="2" charset="0"/>
                <a:ea typeface="Arial" panose="020B0604020202020204" pitchFamily="34" charset="0"/>
              </a:rPr>
              <a:t>New York Tribune</a:t>
            </a:r>
            <a:br>
              <a:rPr lang="en-US" sz="1800" dirty="0">
                <a:effectLst/>
                <a:latin typeface="Arial" panose="020B0604020202020204" pitchFamily="34" charset="0"/>
                <a:ea typeface="Arial" panose="020B0604020202020204" pitchFamily="34" charset="0"/>
              </a:rPr>
            </a:br>
            <a:r>
              <a:rPr lang="en-US" sz="1800" b="1" dirty="0">
                <a:effectLst/>
                <a:latin typeface="Helvetica" pitchFamily="2" charset="0"/>
                <a:ea typeface="Arial" panose="020B0604020202020204" pitchFamily="34" charset="0"/>
              </a:rPr>
              <a:t>August 20, 1862 </a:t>
            </a:r>
            <a:endParaRPr lang="en-US" sz="1800" dirty="0">
              <a:effectLst/>
              <a:latin typeface="Arial" panose="020B0604020202020204" pitchFamily="34" charset="0"/>
              <a:ea typeface="Arial" panose="020B0604020202020204" pitchFamily="34" charset="0"/>
            </a:endParaRPr>
          </a:p>
        </p:txBody>
      </p:sp>
      <p:sp>
        <p:nvSpPr>
          <p:cNvPr id="3" name="Content Placeholder 2">
            <a:extLst>
              <a:ext uri="{FF2B5EF4-FFF2-40B4-BE49-F238E27FC236}">
                <a16:creationId xmlns:a16="http://schemas.microsoft.com/office/drawing/2014/main" id="{710555F4-0369-5F93-92FF-2AF7C0E3DD06}"/>
              </a:ext>
            </a:extLst>
          </p:cNvPr>
          <p:cNvSpPr>
            <a:spLocks noGrp="1"/>
          </p:cNvSpPr>
          <p:nvPr>
            <p:ph idx="1"/>
          </p:nvPr>
        </p:nvSpPr>
        <p:spPr>
          <a:xfrm>
            <a:off x="838200" y="6074979"/>
            <a:ext cx="9976945" cy="515007"/>
          </a:xfrm>
        </p:spPr>
        <p:txBody>
          <a:bodyPr>
            <a:normAutofit/>
          </a:bodyPr>
          <a:lstStyle/>
          <a:p>
            <a:pPr marL="0" marR="0" indent="0">
              <a:lnSpc>
                <a:spcPct val="100000"/>
              </a:lnSpc>
              <a:spcBef>
                <a:spcPts val="0"/>
              </a:spcBef>
              <a:spcAft>
                <a:spcPts val="0"/>
              </a:spcAft>
              <a:buNone/>
            </a:pPr>
            <a:r>
              <a:rPr lang="en-US" sz="1100" dirty="0">
                <a:effectLst/>
                <a:latin typeface="Helvetica" panose="020B0604020202020204" pitchFamily="34" charset="0"/>
                <a:ea typeface="Arial" panose="020B0604020202020204" pitchFamily="34" charset="0"/>
                <a:cs typeface="Helvetica" panose="020B0604020202020204" pitchFamily="34" charset="0"/>
              </a:rPr>
              <a:t>Greeley, Horace. "A Prayer for Twenty Millions", </a:t>
            </a:r>
            <a:r>
              <a:rPr lang="en-US" sz="1100" i="1" dirty="0">
                <a:effectLst/>
                <a:latin typeface="Helvetica" panose="020B0604020202020204" pitchFamily="34" charset="0"/>
                <a:ea typeface="Arial" panose="020B0604020202020204" pitchFamily="34" charset="0"/>
                <a:cs typeface="Helvetica" panose="020B0604020202020204" pitchFamily="34" charset="0"/>
              </a:rPr>
              <a:t>New York Tribune. </a:t>
            </a:r>
            <a:r>
              <a:rPr lang="en-US" sz="1100" dirty="0">
                <a:effectLst/>
                <a:latin typeface="Helvetica" panose="020B0604020202020204" pitchFamily="34" charset="0"/>
                <a:ea typeface="Arial" panose="020B0604020202020204" pitchFamily="34" charset="0"/>
                <a:cs typeface="Helvetica" panose="020B0604020202020204" pitchFamily="34" charset="0"/>
              </a:rPr>
              <a:t>August 20, 1862. From American Antiquarian.</a:t>
            </a:r>
          </a:p>
          <a:p>
            <a:pPr marL="0" marR="0" indent="0">
              <a:lnSpc>
                <a:spcPct val="100000"/>
              </a:lnSpc>
              <a:spcBef>
                <a:spcPts val="0"/>
              </a:spcBef>
              <a:spcAft>
                <a:spcPts val="0"/>
              </a:spcAft>
              <a:buNone/>
            </a:pPr>
            <a:r>
              <a:rPr lang="en-US" sz="1100" u="none" strike="noStrike" dirty="0">
                <a:effectLst/>
                <a:latin typeface="Helvetica" panose="020B0604020202020204" pitchFamily="34" charset="0"/>
                <a:ea typeface="Arial" panose="020B0604020202020204" pitchFamily="34" charset="0"/>
                <a:cs typeface="Helvetica" panose="020B0604020202020204" pitchFamily="34" charset="0"/>
              </a:rPr>
              <a:t>https://www.americanantiquarian.org/Manuscripts/greeley.html</a:t>
            </a:r>
            <a:r>
              <a:rPr lang="en-US" sz="1100" dirty="0">
                <a:effectLst/>
                <a:latin typeface="Helvetica" panose="020B0604020202020204" pitchFamily="34" charset="0"/>
                <a:ea typeface="Arial" panose="020B0604020202020204" pitchFamily="34" charset="0"/>
                <a:cs typeface="Helvetica" panose="020B0604020202020204" pitchFamily="34" charset="0"/>
              </a:rPr>
              <a:t>. </a:t>
            </a:r>
          </a:p>
          <a:p>
            <a:endParaRPr lang="en-US" dirty="0"/>
          </a:p>
        </p:txBody>
      </p:sp>
      <p:pic>
        <p:nvPicPr>
          <p:cNvPr id="6" name="Picture 5">
            <a:extLst>
              <a:ext uri="{FF2B5EF4-FFF2-40B4-BE49-F238E27FC236}">
                <a16:creationId xmlns:a16="http://schemas.microsoft.com/office/drawing/2014/main" id="{75ED6A8F-1A1D-1134-82B2-25668BF543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
        <p:nvSpPr>
          <p:cNvPr id="7" name="TextBox 6">
            <a:extLst>
              <a:ext uri="{FF2B5EF4-FFF2-40B4-BE49-F238E27FC236}">
                <a16:creationId xmlns:a16="http://schemas.microsoft.com/office/drawing/2014/main" id="{D5FBF4C6-144E-576F-2CF1-3CC66188E640}"/>
              </a:ext>
            </a:extLst>
          </p:cNvPr>
          <p:cNvSpPr txBox="1"/>
          <p:nvPr/>
        </p:nvSpPr>
        <p:spPr>
          <a:xfrm>
            <a:off x="1022195" y="1426587"/>
            <a:ext cx="10147609" cy="4035400"/>
          </a:xfrm>
          <a:prstGeom prst="rect">
            <a:avLst/>
          </a:prstGeom>
          <a:noFill/>
        </p:spPr>
        <p:txBody>
          <a:bodyPr wrap="square" rtlCol="0">
            <a:spAutoFit/>
          </a:bodyPr>
          <a:lstStyle/>
          <a:p>
            <a:pPr marL="0" marR="0">
              <a:lnSpc>
                <a:spcPct val="115000"/>
              </a:lnSpc>
              <a:spcBef>
                <a:spcPts val="0"/>
              </a:spcBef>
              <a:spcAft>
                <a:spcPts val="0"/>
              </a:spcAft>
            </a:pPr>
            <a:r>
              <a:rPr lang="en-US" sz="1400" dirty="0">
                <a:effectLst/>
                <a:latin typeface="Helvetica" pitchFamily="2" charset="0"/>
                <a:ea typeface="Arial" panose="020B0604020202020204" pitchFamily="34" charset="0"/>
              </a:rPr>
              <a:t>To ABRAHAM LINCOLN,</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400" dirty="0">
                <a:effectLst/>
                <a:latin typeface="Helvetica" pitchFamily="2" charset="0"/>
                <a:ea typeface="Arial" panose="020B0604020202020204" pitchFamily="34" charset="0"/>
              </a:rPr>
              <a:t>President of the United States</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400" dirty="0">
                <a:effectLst/>
                <a:latin typeface="Helvetica" pitchFamily="2"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400" dirty="0">
                <a:effectLst/>
                <a:latin typeface="Helvetica" pitchFamily="2" charset="0"/>
                <a:ea typeface="Arial" panose="020B0604020202020204" pitchFamily="34" charset="0"/>
              </a:rPr>
              <a:t>DEAR SIR: I do not intrude to tell you--for you must know already--that a great proportion of those who triumphed in you election, and of all who desire the unqualified suppression of the Rebellion now desolating our country, are sorely disappointed and deeply pained by the policy you seem to be pursuing with regard to the slaves of the Rebels.</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400" dirty="0">
                <a:effectLst/>
                <a:latin typeface="Helvetica" pitchFamily="2"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400" dirty="0">
                <a:effectLst/>
                <a:latin typeface="Helvetica" pitchFamily="2" charset="0"/>
                <a:ea typeface="Arial" panose="020B0604020202020204" pitchFamily="34" charset="0"/>
              </a:rPr>
              <a:t>….</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400" dirty="0">
                <a:effectLst/>
                <a:latin typeface="Helvetica" pitchFamily="2" charset="0"/>
                <a:ea typeface="Arial" panose="020B0604020202020204" pitchFamily="34" charset="0"/>
              </a:rPr>
              <a:t>V. We complain that the Union cause has suffered, and is now suffering immensely, from mistaken deference to Rebel Slavery. Had you, Sir, in your Inaugural Address, unmistakably given notice that, in case the Rebellion already commenced were persisted in, and your efforts to preserve the Union and enforce the laws should be resisted by armed force, you would recognize no loyal person as rightfully held in Slavery by a traitor, we believe the Rebellion would therein have received a staggering if not fatal blow.</a:t>
            </a:r>
          </a:p>
          <a:p>
            <a:pPr marL="0" marR="0">
              <a:lnSpc>
                <a:spcPct val="115000"/>
              </a:lnSpc>
              <a:spcBef>
                <a:spcPts val="0"/>
              </a:spcBef>
              <a:spcAft>
                <a:spcPts val="0"/>
              </a:spcAft>
            </a:pPr>
            <a:endParaRPr lang="en-US" sz="1400" dirty="0">
              <a:effectLst/>
              <a:latin typeface="Helvetica" pitchFamily="2" charset="0"/>
              <a:ea typeface="Arial" panose="020B0604020202020204" pitchFamily="34" charset="0"/>
            </a:endParaRPr>
          </a:p>
          <a:p>
            <a:pPr marL="0" marR="0">
              <a:lnSpc>
                <a:spcPct val="115000"/>
              </a:lnSpc>
              <a:spcBef>
                <a:spcPts val="0"/>
              </a:spcBef>
              <a:spcAft>
                <a:spcPts val="0"/>
              </a:spcAft>
            </a:pPr>
            <a:r>
              <a:rPr lang="en-US" sz="1400" dirty="0">
                <a:effectLst/>
                <a:latin typeface="Helvetica" pitchFamily="2" charset="0"/>
                <a:ea typeface="Arial" panose="020B0604020202020204" pitchFamily="34" charset="0"/>
              </a:rPr>
              <a:t>….</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endParaRPr lang="en-US" sz="14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105681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3ABA1-2426-FDD2-D99D-46EE9EC3D131}"/>
              </a:ext>
            </a:extLst>
          </p:cNvPr>
          <p:cNvSpPr>
            <a:spLocks noGrp="1"/>
          </p:cNvSpPr>
          <p:nvPr>
            <p:ph type="title"/>
          </p:nvPr>
        </p:nvSpPr>
        <p:spPr>
          <a:xfrm>
            <a:off x="838200" y="365125"/>
            <a:ext cx="10515600" cy="927647"/>
          </a:xfrm>
        </p:spPr>
        <p:txBody>
          <a:bodyPr>
            <a:normAutofit/>
          </a:bodyPr>
          <a:lstStyle/>
          <a:p>
            <a:pPr marL="0" marR="0" algn="ctr">
              <a:lnSpc>
                <a:spcPct val="100000"/>
              </a:lnSpc>
              <a:spcBef>
                <a:spcPts val="0"/>
              </a:spcBef>
              <a:spcAft>
                <a:spcPts val="0"/>
              </a:spcAft>
            </a:pPr>
            <a:r>
              <a:rPr lang="en-US" sz="1800" b="1" dirty="0">
                <a:effectLst/>
                <a:latin typeface="Helvetica" pitchFamily="2" charset="0"/>
                <a:ea typeface="Arial" panose="020B0604020202020204" pitchFamily="34" charset="0"/>
              </a:rPr>
              <a:t>Excerpt from "A Prayer for Twenty Millions"</a:t>
            </a:r>
            <a:br>
              <a:rPr lang="en-US" sz="1800" dirty="0">
                <a:effectLst/>
                <a:latin typeface="Arial" panose="020B0604020202020204" pitchFamily="34" charset="0"/>
                <a:ea typeface="Arial" panose="020B0604020202020204" pitchFamily="34" charset="0"/>
              </a:rPr>
            </a:br>
            <a:r>
              <a:rPr lang="en-US" sz="1800" b="1" dirty="0">
                <a:effectLst/>
                <a:latin typeface="Helvetica" pitchFamily="2" charset="0"/>
                <a:ea typeface="Arial" panose="020B0604020202020204" pitchFamily="34" charset="0"/>
              </a:rPr>
              <a:t>Horace Greeley, </a:t>
            </a:r>
            <a:r>
              <a:rPr lang="en-US" sz="1800" b="1" i="1" dirty="0">
                <a:effectLst/>
                <a:latin typeface="Helvetica" pitchFamily="2" charset="0"/>
                <a:ea typeface="Arial" panose="020B0604020202020204" pitchFamily="34" charset="0"/>
              </a:rPr>
              <a:t>New York Tribune</a:t>
            </a:r>
            <a:br>
              <a:rPr lang="en-US" sz="1800" i="1" dirty="0">
                <a:effectLst/>
                <a:latin typeface="Arial" panose="020B0604020202020204" pitchFamily="34" charset="0"/>
                <a:ea typeface="Arial" panose="020B0604020202020204" pitchFamily="34" charset="0"/>
              </a:rPr>
            </a:br>
            <a:r>
              <a:rPr lang="en-US" sz="1800" b="1" dirty="0">
                <a:effectLst/>
                <a:latin typeface="Helvetica" pitchFamily="2" charset="0"/>
                <a:ea typeface="Arial" panose="020B0604020202020204" pitchFamily="34" charset="0"/>
              </a:rPr>
              <a:t>August 20, 1862 </a:t>
            </a:r>
            <a:endParaRPr lang="en-US" sz="1800" dirty="0">
              <a:effectLst/>
              <a:latin typeface="Arial" panose="020B0604020202020204" pitchFamily="34" charset="0"/>
              <a:ea typeface="Arial" panose="020B0604020202020204" pitchFamily="34" charset="0"/>
            </a:endParaRPr>
          </a:p>
        </p:txBody>
      </p:sp>
      <p:sp>
        <p:nvSpPr>
          <p:cNvPr id="3" name="Content Placeholder 2">
            <a:extLst>
              <a:ext uri="{FF2B5EF4-FFF2-40B4-BE49-F238E27FC236}">
                <a16:creationId xmlns:a16="http://schemas.microsoft.com/office/drawing/2014/main" id="{710555F4-0369-5F93-92FF-2AF7C0E3DD06}"/>
              </a:ext>
            </a:extLst>
          </p:cNvPr>
          <p:cNvSpPr>
            <a:spLocks noGrp="1"/>
          </p:cNvSpPr>
          <p:nvPr>
            <p:ph idx="1"/>
          </p:nvPr>
        </p:nvSpPr>
        <p:spPr>
          <a:xfrm>
            <a:off x="838200" y="6074979"/>
            <a:ext cx="9976945" cy="515007"/>
          </a:xfrm>
        </p:spPr>
        <p:txBody>
          <a:bodyPr>
            <a:normAutofit/>
          </a:bodyPr>
          <a:lstStyle/>
          <a:p>
            <a:pPr marL="0" marR="0" indent="0">
              <a:lnSpc>
                <a:spcPct val="100000"/>
              </a:lnSpc>
              <a:spcBef>
                <a:spcPts val="0"/>
              </a:spcBef>
              <a:spcAft>
                <a:spcPts val="0"/>
              </a:spcAft>
              <a:buNone/>
            </a:pPr>
            <a:r>
              <a:rPr lang="en-US" sz="1100" dirty="0">
                <a:effectLst/>
                <a:latin typeface="Helvetica" panose="020B0604020202020204" pitchFamily="34" charset="0"/>
                <a:ea typeface="Arial" panose="020B0604020202020204" pitchFamily="34" charset="0"/>
                <a:cs typeface="Helvetica" panose="020B0604020202020204" pitchFamily="34" charset="0"/>
              </a:rPr>
              <a:t>Greeley, Horace. "A Prayer for Twenty Millions", </a:t>
            </a:r>
            <a:r>
              <a:rPr lang="en-US" sz="1100" i="1" dirty="0">
                <a:effectLst/>
                <a:latin typeface="Helvetica" panose="020B0604020202020204" pitchFamily="34" charset="0"/>
                <a:ea typeface="Arial" panose="020B0604020202020204" pitchFamily="34" charset="0"/>
                <a:cs typeface="Helvetica" panose="020B0604020202020204" pitchFamily="34" charset="0"/>
              </a:rPr>
              <a:t>New York Tribune</a:t>
            </a:r>
            <a:r>
              <a:rPr lang="en-US" sz="1100" dirty="0">
                <a:effectLst/>
                <a:latin typeface="Helvetica" panose="020B0604020202020204" pitchFamily="34" charset="0"/>
                <a:ea typeface="Arial" panose="020B0604020202020204" pitchFamily="34" charset="0"/>
                <a:cs typeface="Helvetica" panose="020B0604020202020204" pitchFamily="34" charset="0"/>
              </a:rPr>
              <a:t>. August 20, 1862. From American Antiquarian.</a:t>
            </a:r>
          </a:p>
          <a:p>
            <a:pPr marL="0" marR="0" indent="0">
              <a:lnSpc>
                <a:spcPct val="100000"/>
              </a:lnSpc>
              <a:spcBef>
                <a:spcPts val="0"/>
              </a:spcBef>
              <a:spcAft>
                <a:spcPts val="0"/>
              </a:spcAft>
              <a:buNone/>
            </a:pPr>
            <a:r>
              <a:rPr lang="en-US" sz="1100" u="none" strike="noStrike" dirty="0">
                <a:effectLst/>
                <a:latin typeface="Helvetica" panose="020B0604020202020204" pitchFamily="34" charset="0"/>
                <a:ea typeface="Arial" panose="020B0604020202020204" pitchFamily="34" charset="0"/>
                <a:cs typeface="Helvetica" panose="020B0604020202020204" pitchFamily="34" charset="0"/>
              </a:rPr>
              <a:t>https://www.americanantiquarian.org/Manuscripts/greeley.html</a:t>
            </a:r>
            <a:r>
              <a:rPr lang="en-US" sz="1100" dirty="0">
                <a:effectLst/>
                <a:latin typeface="Helvetica" panose="020B0604020202020204" pitchFamily="34" charset="0"/>
                <a:ea typeface="Arial" panose="020B0604020202020204" pitchFamily="34" charset="0"/>
                <a:cs typeface="Helvetica" panose="020B0604020202020204" pitchFamily="34" charset="0"/>
              </a:rPr>
              <a:t>. </a:t>
            </a:r>
          </a:p>
        </p:txBody>
      </p:sp>
      <p:pic>
        <p:nvPicPr>
          <p:cNvPr id="6" name="Picture 5">
            <a:extLst>
              <a:ext uri="{FF2B5EF4-FFF2-40B4-BE49-F238E27FC236}">
                <a16:creationId xmlns:a16="http://schemas.microsoft.com/office/drawing/2014/main" id="{75ED6A8F-1A1D-1134-82B2-25668BF543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
        <p:nvSpPr>
          <p:cNvPr id="7" name="TextBox 6">
            <a:extLst>
              <a:ext uri="{FF2B5EF4-FFF2-40B4-BE49-F238E27FC236}">
                <a16:creationId xmlns:a16="http://schemas.microsoft.com/office/drawing/2014/main" id="{D5FBF4C6-144E-576F-2CF1-3CC66188E640}"/>
              </a:ext>
            </a:extLst>
          </p:cNvPr>
          <p:cNvSpPr txBox="1"/>
          <p:nvPr/>
        </p:nvSpPr>
        <p:spPr>
          <a:xfrm>
            <a:off x="1022195" y="1426587"/>
            <a:ext cx="10147609" cy="3794372"/>
          </a:xfrm>
          <a:prstGeom prst="rect">
            <a:avLst/>
          </a:prstGeom>
          <a:noFill/>
        </p:spPr>
        <p:txBody>
          <a:bodyPr wrap="square" rtlCol="0">
            <a:spAutoFit/>
          </a:bodyPr>
          <a:lstStyle/>
          <a:p>
            <a:pPr marL="0" marR="0">
              <a:lnSpc>
                <a:spcPct val="115000"/>
              </a:lnSpc>
              <a:spcBef>
                <a:spcPts val="0"/>
              </a:spcBef>
              <a:spcAft>
                <a:spcPts val="0"/>
              </a:spcAft>
            </a:pPr>
            <a:r>
              <a:rPr lang="en-US" sz="1400" dirty="0">
                <a:effectLst/>
                <a:latin typeface="Helvetica" pitchFamily="2" charset="0"/>
                <a:ea typeface="Arial" panose="020B0604020202020204" pitchFamily="34" charset="0"/>
              </a:rPr>
              <a:t>VIII. On the face of this wide earth, Mr. President, there is not one disinterested, determined, intelligent champion of the Union cause who does not feel that all attempts to put down the Rebellion and at the same time uphold its inciting cause are preposterous and futile--that the Rebellion, if crushed out tomorrow, would be renewed within a year if Slavery were left in full vigor--that Army officers who remain to this day devoted to Slavery can at best be but half-way loyal to the Union--and that every hour of deference to Slavery is an hour of added and deepened peril to the Union, I appeal to the testimony of your Ambassadors in Europe. It is freely at your service, not at mine. Ask them to tell you candidly whether the seeming subserviency of your policy to the slaveholding, slavery-upholding interest, is not the perplexity, the despair of statesmen of all parties, and be admonished by the general answer.</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400" dirty="0">
                <a:effectLst/>
                <a:latin typeface="Helvetica" pitchFamily="2"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400" dirty="0">
                <a:effectLst/>
                <a:latin typeface="Helvetica" pitchFamily="2" charset="0"/>
                <a:ea typeface="Arial" panose="020B0604020202020204" pitchFamily="34" charset="0"/>
              </a:rPr>
              <a:t>IX. I close as I began with the statement that what an immense majority of the Loyal Millions of your countrymen require of you is a frank, declared, unqualified, ungrudging execution of the laws of the land…</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400" dirty="0">
                <a:effectLst/>
                <a:latin typeface="Helvetica" pitchFamily="2" charset="0"/>
                <a:ea typeface="Arial" panose="020B0604020202020204" pitchFamily="34" charset="0"/>
              </a:rPr>
              <a:t> </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400" dirty="0">
                <a:effectLst/>
                <a:latin typeface="Helvetica" pitchFamily="2" charset="0"/>
                <a:ea typeface="Arial" panose="020B0604020202020204" pitchFamily="34" charset="0"/>
              </a:rPr>
              <a:t>Yours,</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400" dirty="0">
                <a:effectLst/>
                <a:latin typeface="Helvetica" pitchFamily="2" charset="0"/>
                <a:ea typeface="Arial" panose="020B0604020202020204" pitchFamily="34" charset="0"/>
              </a:rPr>
              <a:t>Horace Greeley</a:t>
            </a:r>
            <a:endParaRPr lang="en-US" sz="1400" dirty="0">
              <a:effectLst/>
              <a:latin typeface="Arial" panose="020B0604020202020204" pitchFamily="34" charset="0"/>
              <a:ea typeface="Arial" panose="020B0604020202020204" pitchFamily="34" charset="0"/>
            </a:endParaRPr>
          </a:p>
          <a:p>
            <a:pPr marL="0" marR="0">
              <a:lnSpc>
                <a:spcPct val="115000"/>
              </a:lnSpc>
              <a:spcBef>
                <a:spcPts val="0"/>
              </a:spcBef>
              <a:spcAft>
                <a:spcPts val="0"/>
              </a:spcAft>
            </a:pPr>
            <a:r>
              <a:rPr lang="en-US" sz="1400" dirty="0">
                <a:effectLst/>
                <a:latin typeface="Helvetica" pitchFamily="2" charset="0"/>
                <a:ea typeface="Arial" panose="020B0604020202020204" pitchFamily="34" charset="0"/>
              </a:rPr>
              <a:t>New York, August 19, 1862</a:t>
            </a:r>
            <a:endParaRPr lang="en-US" sz="14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639353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63ABA1-2426-FDD2-D99D-46EE9EC3D131}"/>
              </a:ext>
            </a:extLst>
          </p:cNvPr>
          <p:cNvSpPr>
            <a:spLocks noGrp="1"/>
          </p:cNvSpPr>
          <p:nvPr>
            <p:ph type="title"/>
          </p:nvPr>
        </p:nvSpPr>
        <p:spPr>
          <a:xfrm>
            <a:off x="838200" y="365125"/>
            <a:ext cx="10515600" cy="927647"/>
          </a:xfrm>
        </p:spPr>
        <p:txBody>
          <a:bodyPr>
            <a:noAutofit/>
          </a:bodyPr>
          <a:lstStyle/>
          <a:p>
            <a:pPr marL="0" marR="0" algn="ctr">
              <a:lnSpc>
                <a:spcPct val="115000"/>
              </a:lnSpc>
              <a:spcBef>
                <a:spcPts val="0"/>
              </a:spcBef>
              <a:spcAft>
                <a:spcPts val="0"/>
              </a:spcAft>
            </a:pPr>
            <a:r>
              <a:rPr lang="en-US" sz="1800" b="1" dirty="0">
                <a:effectLst/>
                <a:latin typeface="Helvetica" panose="020B0604020202020204" pitchFamily="34" charset="0"/>
                <a:ea typeface="Arial" panose="020B0604020202020204" pitchFamily="34" charset="0"/>
                <a:cs typeface="Arial" panose="020B0604020202020204" pitchFamily="34" charset="0"/>
              </a:rPr>
              <a:t>Letter, Abraham Lincoln to Horace Greeley</a:t>
            </a:r>
            <a:br>
              <a:rPr lang="en-US" sz="1800" dirty="0">
                <a:effectLst/>
                <a:latin typeface="Arial" panose="020B0604020202020204" pitchFamily="34" charset="0"/>
                <a:ea typeface="Arial" panose="020B0604020202020204" pitchFamily="34" charset="0"/>
              </a:rPr>
            </a:br>
            <a:r>
              <a:rPr lang="en-US" sz="1800" b="1" dirty="0">
                <a:effectLst/>
                <a:latin typeface="Helvetica" panose="020B0604020202020204" pitchFamily="34" charset="0"/>
                <a:ea typeface="Arial" panose="020B0604020202020204" pitchFamily="34" charset="0"/>
                <a:cs typeface="Arial" panose="020B0604020202020204" pitchFamily="34" charset="0"/>
              </a:rPr>
              <a:t>Abraham Lincoln</a:t>
            </a:r>
            <a:br>
              <a:rPr lang="en-US" sz="1800" dirty="0">
                <a:effectLst/>
                <a:latin typeface="Arial" panose="020B0604020202020204" pitchFamily="34" charset="0"/>
                <a:ea typeface="Arial" panose="020B0604020202020204" pitchFamily="34" charset="0"/>
              </a:rPr>
            </a:br>
            <a:r>
              <a:rPr lang="en-US" sz="1800" b="1" dirty="0">
                <a:effectLst/>
                <a:latin typeface="Helvetica" panose="020B0604020202020204" pitchFamily="34" charset="0"/>
                <a:ea typeface="Arial" panose="020B0604020202020204" pitchFamily="34" charset="0"/>
                <a:cs typeface="Arial" panose="020B0604020202020204" pitchFamily="34" charset="0"/>
              </a:rPr>
              <a:t>August 22, 1862</a:t>
            </a:r>
            <a:endParaRPr lang="en-US" sz="1800" dirty="0">
              <a:effectLst/>
              <a:latin typeface="Arial" panose="020B0604020202020204" pitchFamily="34" charset="0"/>
              <a:ea typeface="Arial" panose="020B0604020202020204" pitchFamily="34" charset="0"/>
            </a:endParaRPr>
          </a:p>
        </p:txBody>
      </p:sp>
      <p:sp>
        <p:nvSpPr>
          <p:cNvPr id="3" name="Content Placeholder 2">
            <a:extLst>
              <a:ext uri="{FF2B5EF4-FFF2-40B4-BE49-F238E27FC236}">
                <a16:creationId xmlns:a16="http://schemas.microsoft.com/office/drawing/2014/main" id="{710555F4-0369-5F93-92FF-2AF7C0E3DD06}"/>
              </a:ext>
            </a:extLst>
          </p:cNvPr>
          <p:cNvSpPr>
            <a:spLocks noGrp="1"/>
          </p:cNvSpPr>
          <p:nvPr>
            <p:ph idx="1"/>
          </p:nvPr>
        </p:nvSpPr>
        <p:spPr>
          <a:xfrm>
            <a:off x="838200" y="6074979"/>
            <a:ext cx="9976945" cy="515007"/>
          </a:xfrm>
        </p:spPr>
        <p:txBody>
          <a:bodyPr>
            <a:noAutofit/>
          </a:bodyPr>
          <a:lstStyle/>
          <a:p>
            <a:pPr marL="0" marR="0" indent="0">
              <a:lnSpc>
                <a:spcPct val="100000"/>
              </a:lnSpc>
              <a:spcBef>
                <a:spcPts val="0"/>
              </a:spcBef>
              <a:spcAft>
                <a:spcPts val="0"/>
              </a:spcAft>
              <a:buNone/>
            </a:pPr>
            <a:r>
              <a:rPr lang="en-US" sz="1100" b="0" i="0" u="none" strike="noStrike" baseline="0" dirty="0">
                <a:solidFill>
                  <a:srgbClr val="000000"/>
                </a:solidFill>
                <a:latin typeface="Helvetica" panose="020B0604020202020204" pitchFamily="34" charset="0"/>
                <a:cs typeface="Helvetica" panose="020B0604020202020204" pitchFamily="34" charset="0"/>
              </a:rPr>
              <a:t>Lincoln, Abraham. Letter to Horace Greeley, August 22, 1862. In </a:t>
            </a:r>
            <a:r>
              <a:rPr lang="en-US" sz="1100" b="0" i="1" u="none" strike="noStrike" baseline="0" dirty="0">
                <a:solidFill>
                  <a:srgbClr val="000000"/>
                </a:solidFill>
                <a:latin typeface="Helvetica" panose="020B0604020202020204" pitchFamily="34" charset="0"/>
                <a:cs typeface="Helvetica" panose="020B0604020202020204" pitchFamily="34" charset="0"/>
              </a:rPr>
              <a:t>Collected Works of Abraham Lincoln, </a:t>
            </a:r>
            <a:r>
              <a:rPr lang="en-US" sz="1100" b="0" i="0" u="none" strike="noStrike" baseline="0" dirty="0">
                <a:solidFill>
                  <a:srgbClr val="000000"/>
                </a:solidFill>
                <a:latin typeface="Helvetica" panose="020B0604020202020204" pitchFamily="34" charset="0"/>
                <a:cs typeface="Helvetica" panose="020B0604020202020204" pitchFamily="34" charset="0"/>
              </a:rPr>
              <a:t>edited by Roy P. Basler, 5: 388-389</a:t>
            </a:r>
            <a:r>
              <a:rPr lang="en-US" sz="1100" b="0" i="1" u="none" strike="noStrike" baseline="0" dirty="0">
                <a:solidFill>
                  <a:srgbClr val="000000"/>
                </a:solidFill>
                <a:latin typeface="Helvetica" panose="020B0604020202020204" pitchFamily="34" charset="0"/>
                <a:cs typeface="Helvetica" panose="020B0604020202020204" pitchFamily="34" charset="0"/>
              </a:rPr>
              <a:t>. </a:t>
            </a:r>
            <a:r>
              <a:rPr lang="en-US" sz="1100" b="0" i="0" u="none" strike="noStrike" baseline="0" dirty="0">
                <a:solidFill>
                  <a:srgbClr val="000000"/>
                </a:solidFill>
                <a:latin typeface="Helvetica" panose="020B0604020202020204" pitchFamily="34" charset="0"/>
                <a:cs typeface="Helvetica" panose="020B0604020202020204" pitchFamily="34" charset="0"/>
              </a:rPr>
              <a:t>New Brunswick, NJ: Rutgers University Press, 1953. From Abraham Lincoln Online. http://www.abrahamlincolnonline.org/lincoln/speeches/greeley.htm. </a:t>
            </a:r>
            <a:endParaRPr lang="en-US" sz="1100" dirty="0">
              <a:latin typeface="Helvetica" panose="020B0604020202020204" pitchFamily="34" charset="0"/>
              <a:cs typeface="Helvetica" panose="020B0604020202020204" pitchFamily="34" charset="0"/>
            </a:endParaRPr>
          </a:p>
        </p:txBody>
      </p:sp>
      <p:pic>
        <p:nvPicPr>
          <p:cNvPr id="6" name="Picture 5">
            <a:extLst>
              <a:ext uri="{FF2B5EF4-FFF2-40B4-BE49-F238E27FC236}">
                <a16:creationId xmlns:a16="http://schemas.microsoft.com/office/drawing/2014/main" id="{75ED6A8F-1A1D-1134-82B2-25668BF543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99228" y="5608226"/>
            <a:ext cx="1052807" cy="1037466"/>
          </a:xfrm>
          <a:prstGeom prst="rect">
            <a:avLst/>
          </a:prstGeom>
        </p:spPr>
      </p:pic>
      <p:sp>
        <p:nvSpPr>
          <p:cNvPr id="7" name="TextBox 6">
            <a:extLst>
              <a:ext uri="{FF2B5EF4-FFF2-40B4-BE49-F238E27FC236}">
                <a16:creationId xmlns:a16="http://schemas.microsoft.com/office/drawing/2014/main" id="{D5FBF4C6-144E-576F-2CF1-3CC66188E640}"/>
              </a:ext>
            </a:extLst>
          </p:cNvPr>
          <p:cNvSpPr txBox="1"/>
          <p:nvPr/>
        </p:nvSpPr>
        <p:spPr>
          <a:xfrm>
            <a:off x="1022195" y="1651670"/>
            <a:ext cx="10147609" cy="3345981"/>
          </a:xfrm>
          <a:prstGeom prst="rect">
            <a:avLst/>
          </a:prstGeom>
          <a:noFill/>
        </p:spPr>
        <p:txBody>
          <a:bodyPr wrap="square" rtlCol="0">
            <a:spAutoFit/>
          </a:bodyPr>
          <a:lstStyle/>
          <a:p>
            <a:pPr marL="0" marR="0">
              <a:lnSpc>
                <a:spcPct val="150000"/>
              </a:lnSpc>
              <a:spcBef>
                <a:spcPts val="0"/>
              </a:spcBef>
              <a:spcAft>
                <a:spcPts val="0"/>
              </a:spcAft>
            </a:pPr>
            <a:r>
              <a:rPr lang="en-US" sz="1400" dirty="0">
                <a:effectLst/>
                <a:latin typeface="Helvetica" pitchFamily="2" charset="0"/>
                <a:ea typeface="Arial" panose="020B0604020202020204" pitchFamily="34" charset="0"/>
              </a:rPr>
              <a:t>Executive Mansion</a:t>
            </a:r>
          </a:p>
          <a:p>
            <a:pPr marL="0" marR="0">
              <a:lnSpc>
                <a:spcPct val="150000"/>
              </a:lnSpc>
              <a:spcBef>
                <a:spcPts val="0"/>
              </a:spcBef>
              <a:spcAft>
                <a:spcPts val="0"/>
              </a:spcAft>
            </a:pPr>
            <a:r>
              <a:rPr lang="en-US" sz="1400" dirty="0">
                <a:effectLst/>
                <a:latin typeface="Helvetica" pitchFamily="2" charset="0"/>
                <a:ea typeface="Arial" panose="020B0604020202020204" pitchFamily="34" charset="0"/>
              </a:rPr>
              <a:t>Washington, August 22, 1862</a:t>
            </a:r>
          </a:p>
          <a:p>
            <a:pPr marL="0" marR="0">
              <a:lnSpc>
                <a:spcPct val="150000"/>
              </a:lnSpc>
              <a:spcBef>
                <a:spcPts val="0"/>
              </a:spcBef>
              <a:spcAft>
                <a:spcPts val="0"/>
              </a:spcAft>
            </a:pPr>
            <a:r>
              <a:rPr lang="en-US" sz="1400" dirty="0">
                <a:effectLst/>
                <a:latin typeface="Helvetica" pitchFamily="2" charset="0"/>
                <a:ea typeface="Arial" panose="020B0604020202020204" pitchFamily="34" charset="0"/>
              </a:rPr>
              <a:t>Hon. Horace Greeley:</a:t>
            </a:r>
          </a:p>
          <a:p>
            <a:pPr marL="0" marR="0">
              <a:lnSpc>
                <a:spcPct val="150000"/>
              </a:lnSpc>
              <a:spcBef>
                <a:spcPts val="0"/>
              </a:spcBef>
              <a:spcAft>
                <a:spcPts val="0"/>
              </a:spcAft>
            </a:pPr>
            <a:r>
              <a:rPr lang="en-US" sz="1400" dirty="0">
                <a:effectLst/>
                <a:latin typeface="Helvetica" pitchFamily="2" charset="0"/>
                <a:ea typeface="Arial" panose="020B0604020202020204" pitchFamily="34" charset="0"/>
              </a:rPr>
              <a:t>Dear Sir								</a:t>
            </a:r>
          </a:p>
          <a:p>
            <a:pPr marL="0" marR="0">
              <a:lnSpc>
                <a:spcPct val="115000"/>
              </a:lnSpc>
              <a:spcBef>
                <a:spcPts val="0"/>
              </a:spcBef>
              <a:spcAft>
                <a:spcPts val="0"/>
              </a:spcAft>
            </a:pPr>
            <a:r>
              <a:rPr lang="en-US" sz="1400" dirty="0">
                <a:effectLst/>
                <a:latin typeface="Helvetica" pitchFamily="2" charset="0"/>
                <a:ea typeface="Arial" panose="020B0604020202020204" pitchFamily="34" charset="0"/>
              </a:rPr>
              <a:t>I have just read yours of the 19th. addressed to myself through the New-York Tribune. If there be in it any statements, or assumptions of fact, which I may know to be erroneous, I do not, now and here, controvert them. If there be in it any inferences which I may believe to be falsely drawn, I do not now and here, argue against them. If there be </a:t>
            </a:r>
            <a:r>
              <a:rPr lang="en-US" sz="1400" dirty="0" err="1">
                <a:effectLst/>
                <a:latin typeface="Helvetica" pitchFamily="2" charset="0"/>
                <a:ea typeface="Arial" panose="020B0604020202020204" pitchFamily="34" charset="0"/>
              </a:rPr>
              <a:t>perceptable</a:t>
            </a:r>
            <a:r>
              <a:rPr lang="en-US" sz="1400" dirty="0">
                <a:effectLst/>
                <a:latin typeface="Helvetica" pitchFamily="2" charset="0"/>
                <a:ea typeface="Arial" panose="020B0604020202020204" pitchFamily="34" charset="0"/>
              </a:rPr>
              <a:t> in it an impatient and dictatorial tone, I waive it in deference to an old friend, whose heart I have always supposed to be right.</a:t>
            </a:r>
          </a:p>
          <a:p>
            <a:pPr marL="0" marR="0">
              <a:lnSpc>
                <a:spcPct val="115000"/>
              </a:lnSpc>
              <a:spcBef>
                <a:spcPts val="0"/>
              </a:spcBef>
              <a:spcAft>
                <a:spcPts val="0"/>
              </a:spcAft>
            </a:pPr>
            <a:endParaRPr lang="en-US" sz="1400" dirty="0">
              <a:effectLst/>
              <a:latin typeface="Helvetica" pitchFamily="2" charset="0"/>
              <a:ea typeface="Arial" panose="020B0604020202020204" pitchFamily="34" charset="0"/>
            </a:endParaRPr>
          </a:p>
          <a:p>
            <a:pPr marL="0" marR="0">
              <a:lnSpc>
                <a:spcPct val="115000"/>
              </a:lnSpc>
              <a:spcBef>
                <a:spcPts val="0"/>
              </a:spcBef>
              <a:spcAft>
                <a:spcPts val="0"/>
              </a:spcAft>
            </a:pPr>
            <a:r>
              <a:rPr lang="en-US" sz="1400" dirty="0">
                <a:effectLst/>
                <a:latin typeface="Helvetica" pitchFamily="2" charset="0"/>
                <a:ea typeface="Arial" panose="020B0604020202020204" pitchFamily="34" charset="0"/>
              </a:rPr>
              <a:t>As to the policy I “seem to be pursuing” as you say, I have not meant to leave any one in doubt.</a:t>
            </a:r>
          </a:p>
          <a:p>
            <a:pPr marL="0" marR="0">
              <a:lnSpc>
                <a:spcPct val="115000"/>
              </a:lnSpc>
              <a:spcBef>
                <a:spcPts val="0"/>
              </a:spcBef>
              <a:spcAft>
                <a:spcPts val="0"/>
              </a:spcAft>
            </a:pPr>
            <a:endParaRPr lang="en-US" sz="1400" dirty="0">
              <a:effectLst/>
              <a:latin typeface="Helvetica" pitchFamily="2" charset="0"/>
              <a:ea typeface="Arial" panose="020B0604020202020204" pitchFamily="34" charset="0"/>
            </a:endParaRPr>
          </a:p>
          <a:p>
            <a:pPr marL="0" marR="0">
              <a:lnSpc>
                <a:spcPct val="115000"/>
              </a:lnSpc>
              <a:spcBef>
                <a:spcPts val="0"/>
              </a:spcBef>
              <a:spcAft>
                <a:spcPts val="0"/>
              </a:spcAft>
            </a:pPr>
            <a:endParaRPr lang="en-US" sz="1400" dirty="0">
              <a:effectLst/>
              <a:latin typeface="Helvetica" pitchFamily="2" charset="0"/>
              <a:ea typeface="Arial" panose="020B0604020202020204" pitchFamily="34" charset="0"/>
            </a:endParaRPr>
          </a:p>
        </p:txBody>
      </p:sp>
    </p:spTree>
    <p:extLst>
      <p:ext uri="{BB962C8B-B14F-4D97-AF65-F5344CB8AC3E}">
        <p14:creationId xmlns:p14="http://schemas.microsoft.com/office/powerpoint/2010/main" val="11046273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114B8381992D49BFEC195D1E62885C" ma:contentTypeVersion="17" ma:contentTypeDescription="Create a new document." ma:contentTypeScope="" ma:versionID="d9d0255ac283ba499faa8ad8cf9a9334">
  <xsd:schema xmlns:xsd="http://www.w3.org/2001/XMLSchema" xmlns:xs="http://www.w3.org/2001/XMLSchema" xmlns:p="http://schemas.microsoft.com/office/2006/metadata/properties" xmlns:ns2="edc1dda4-e497-4293-92fa-89c2d7121ae6" xmlns:ns3="8d85cce8-ce02-4b6f-9ec5-19814b89220d" targetNamespace="http://schemas.microsoft.com/office/2006/metadata/properties" ma:root="true" ma:fieldsID="e71a5bc01dc7dc7043ff1a085191f391" ns2:_="" ns3:_="">
    <xsd:import namespace="edc1dda4-e497-4293-92fa-89c2d7121ae6"/>
    <xsd:import namespace="8d85cce8-ce02-4b6f-9ec5-19814b89220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Location" minOccurs="0"/>
                <xsd:element ref="ns2:MediaServiceOCR"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dc1dda4-e497-4293-92fa-89c2d7121ae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30d0892d-21e2-4a28-be84-55d2a6f24879"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8d85cce8-ce02-4b6f-9ec5-19814b89220d"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c6e4741b-d4f4-4256-805c-aeb202cfdd16}" ma:internalName="TaxCatchAll" ma:showField="CatchAllData" ma:web="8d85cce8-ce02-4b6f-9ec5-19814b89220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d85cce8-ce02-4b6f-9ec5-19814b89220d" xsi:nil="true"/>
    <lcf76f155ced4ddcb4097134ff3c332f xmlns="edc1dda4-e497-4293-92fa-89c2d7121ae6">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3C7BFB5E-6206-4A19-8D92-B493A59BAC88}"/>
</file>

<file path=customXml/itemProps2.xml><?xml version="1.0" encoding="utf-8"?>
<ds:datastoreItem xmlns:ds="http://schemas.openxmlformats.org/officeDocument/2006/customXml" ds:itemID="{3DB399AE-735D-4E36-9BE6-14D8B73A9CAC}"/>
</file>

<file path=customXml/itemProps3.xml><?xml version="1.0" encoding="utf-8"?>
<ds:datastoreItem xmlns:ds="http://schemas.openxmlformats.org/officeDocument/2006/customXml" ds:itemID="{22493B3B-DFC5-45D8-AD4B-C611343E2027}"/>
</file>

<file path=docProps/app.xml><?xml version="1.0" encoding="utf-8"?>
<Properties xmlns="http://schemas.openxmlformats.org/officeDocument/2006/extended-properties" xmlns:vt="http://schemas.openxmlformats.org/officeDocument/2006/docPropsVTypes">
  <TotalTime>34</TotalTime>
  <Words>1449</Words>
  <Application>Microsoft Office PowerPoint</Application>
  <PresentationFormat>Widescreen</PresentationFormat>
  <Paragraphs>58</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Helvetica</vt:lpstr>
      <vt:lpstr>Montserrat</vt:lpstr>
      <vt:lpstr>Office Theme</vt:lpstr>
      <vt:lpstr>Election of 1860: Lincoln’s Evolving Ideas </vt:lpstr>
      <vt:lpstr>Essential Question</vt:lpstr>
      <vt:lpstr>Key Ideas</vt:lpstr>
      <vt:lpstr>Key Ideas</vt:lpstr>
      <vt:lpstr>Candidates and Outcome</vt:lpstr>
      <vt:lpstr>Warm-Up</vt:lpstr>
      <vt:lpstr>Excerpt from "A Prayer for Twenty Millions" Horace Greeley, New York Tribune August 20, 1862 </vt:lpstr>
      <vt:lpstr>Excerpt from "A Prayer for Twenty Millions" Horace Greeley, New York Tribune August 20, 1862 </vt:lpstr>
      <vt:lpstr>Letter, Abraham Lincoln to Horace Greeley Abraham Lincoln August 22, 1862</vt:lpstr>
      <vt:lpstr>Letter, Abraham Lincoln to Horace Greeley Abraham Lincoln August 22, 1862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Election of 1800: Origins of American Political Parties</dc:title>
  <dc:creator>Evan Windham</dc:creator>
  <cp:lastModifiedBy>Kate Betz</cp:lastModifiedBy>
  <cp:revision>9</cp:revision>
  <dcterms:created xsi:type="dcterms:W3CDTF">2023-03-13T01:01:07Z</dcterms:created>
  <dcterms:modified xsi:type="dcterms:W3CDTF">2023-05-16T12:31:25Z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0x01010068114B8381992D49BFEC195D1E62885C</vt:lpwstr>
  </property>
</Properties>
</file>