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9"/>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7"/>
            <a:ext cx="9144000" cy="2410894"/>
          </a:xfrm>
        </p:spPr>
        <p:txBody>
          <a:bodyPr>
            <a:normAutofit/>
          </a:bodyPr>
          <a:lstStyle/>
          <a:p>
            <a:r>
              <a:rPr lang="en-US" dirty="0"/>
              <a:t>Election of </a:t>
            </a:r>
            <a:r>
              <a:rPr lang="en-US" dirty="0">
                <a:cs typeface="Arial" panose="020B0604020202020204" pitchFamily="34" charset="0"/>
              </a:rPr>
              <a:t>1876: The End of Reconstruction</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00000"/>
              </a:lnSpc>
              <a:spcBef>
                <a:spcPts val="0"/>
              </a:spcBef>
              <a:spcAft>
                <a:spcPts val="0"/>
              </a:spcAft>
              <a:buNone/>
            </a:pPr>
            <a:r>
              <a:rPr lang="en-US" dirty="0">
                <a:effectLst/>
                <a:latin typeface="Helvetica" pitchFamily="2" charset="0"/>
                <a:ea typeface="Arial" panose="020B0604020202020204" pitchFamily="34" charset="0"/>
              </a:rPr>
              <a:t>How did the election of 1876 solve an immediate political crisis, and did that solution indicate that the Reconstruction amendments had failed to achieve their goals?</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presidential election of 1876 resulted in a contested outcome that was not resolved for months following the election. Neither candidate met the constitutional requirements for election. That failure forced Congress to create a tribunal to determine a winner.</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tribunal’s choice of Republican Rutherford B. Hayes created enormous controversy because of the process used to select him and highlighted the fact that sectional tensions between the North and the South remained present after the Civil War. </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p:txBody>
          <a:bodyPr>
            <a:normAutofit/>
          </a:bodyPr>
          <a:lstStyle/>
          <a:p>
            <a:pPr marL="34290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controversy was resolved only by a “compromise” agreement that ended Northern military intervention in the South. Military troops were the last obstacle to Southern Democrats reassertion of racial control over the South’s free Black population. Their removal effectively ended Reconstruction.</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end of Northern intervention created new political problems as the promises of citizenship and suffrage made to the formerly enslaved by the 14th and 15th Amendments were replaced by segregation and Jim Crow laws. </a:t>
            </a:r>
            <a:endParaRPr lang="en-US" sz="2000" u="none" strike="noStrike" dirty="0">
              <a:effectLst/>
              <a:latin typeface="Arial" panose="020B0604020202020204" pitchFamily="34" charset="0"/>
              <a:ea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Samuel Tilden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Rutherford B. Hayes (Republican)</a:t>
            </a:r>
          </a:p>
          <a:p>
            <a:pPr marL="0" indent="0">
              <a:buNone/>
            </a:pP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2541"/>
            <a:ext cx="5079661" cy="314033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423211" y="1695057"/>
            <a:ext cx="6098241" cy="369332"/>
          </a:xfrm>
          <a:prstGeom prst="rect">
            <a:avLst/>
          </a:prstGeom>
          <a:noFill/>
        </p:spPr>
        <p:txBody>
          <a:bodyPr wrap="square">
            <a:spAutoFit/>
          </a:bodyPr>
          <a:lstStyle/>
          <a:p>
            <a:r>
              <a:rPr lang="en-US" sz="1800" dirty="0">
                <a:solidFill>
                  <a:srgbClr val="DD5C5B"/>
                </a:solidFill>
                <a:effectLst/>
                <a:latin typeface="Helvetica" pitchFamily="2" charset="0"/>
                <a:ea typeface="Arial" panose="020B0604020202020204" pitchFamily="34" charset="0"/>
                <a:cs typeface="Arial" panose="020B0604020202020204" pitchFamily="34" charset="0"/>
              </a:rPr>
              <a:t>Hayes 185	  		   </a:t>
            </a:r>
            <a:r>
              <a:rPr lang="en-US" sz="1800" dirty="0">
                <a:solidFill>
                  <a:srgbClr val="365F91"/>
                </a:solidFill>
                <a:effectLst/>
                <a:latin typeface="Helvetica" pitchFamily="2" charset="0"/>
                <a:ea typeface="Arial" panose="020B0604020202020204" pitchFamily="34" charset="0"/>
                <a:cs typeface="Arial" panose="020B0604020202020204" pitchFamily="34" charset="0"/>
              </a:rPr>
              <a:t>Tilden 184</a:t>
            </a:r>
            <a:r>
              <a:rPr lang="en-US" dirty="0">
                <a:effectLst/>
              </a:rPr>
              <a:t> </a:t>
            </a:r>
            <a:endParaRPr lang="en-US" dirty="0"/>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0"/>
              </a:spcBef>
              <a:spcAft>
                <a:spcPts val="0"/>
              </a:spcAft>
            </a:pPr>
            <a:r>
              <a:rPr lang="en-US" b="1" dirty="0">
                <a:effectLst/>
                <a:latin typeface="Helvetica" pitchFamily="2" charset="0"/>
                <a:ea typeface="Arial" panose="020B0604020202020204" pitchFamily="34" charset="0"/>
              </a:rPr>
              <a:t>“Of Course He Wants to Vote the Democratic Ticket!”</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A. B. Frost, </a:t>
            </a:r>
            <a:r>
              <a:rPr lang="en-US" b="1" i="1" dirty="0">
                <a:effectLst/>
                <a:latin typeface="Helvetica" pitchFamily="2" charset="0"/>
                <a:ea typeface="Arial" panose="020B0604020202020204" pitchFamily="34" charset="0"/>
              </a:rPr>
              <a:t>Harper’s Weekly</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October 21, 1876</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“Of Course He Wants to Vote the Democratic Ticket!”</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A. B. Frost, </a:t>
            </a:r>
            <a:r>
              <a:rPr lang="en-US" sz="1800" b="1" i="1" dirty="0">
                <a:effectLst/>
                <a:latin typeface="Helvetica" pitchFamily="2" charset="0"/>
                <a:ea typeface="Arial" panose="020B0604020202020204" pitchFamily="34" charset="0"/>
              </a:rPr>
              <a:t>Harper’s Weekly</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October 21, 1876</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fontScale="62500" lnSpcReduction="20000"/>
          </a:bodyPr>
          <a:lstStyle/>
          <a:p>
            <a:pPr marL="0" marR="0" indent="0">
              <a:lnSpc>
                <a:spcPct val="115000"/>
              </a:lnSpc>
              <a:spcBef>
                <a:spcPts val="0"/>
              </a:spcBef>
              <a:spcAft>
                <a:spcPts val="0"/>
              </a:spcAft>
              <a:buNone/>
            </a:pPr>
            <a:r>
              <a:rPr lang="en-US" sz="1800" b="0" i="0" u="none" strike="noStrike" baseline="0" dirty="0">
                <a:solidFill>
                  <a:srgbClr val="000000"/>
                </a:solidFill>
                <a:latin typeface="Arial" panose="020B0604020202020204" pitchFamily="34" charset="0"/>
              </a:rPr>
              <a:t>Frost, A.B. “Of Course He Wants to Vote the Democratic Ticket.” </a:t>
            </a:r>
            <a:r>
              <a:rPr lang="en-US" sz="1800" b="0" i="1" u="none" strike="noStrike" baseline="0" dirty="0">
                <a:solidFill>
                  <a:srgbClr val="000000"/>
                </a:solidFill>
                <a:latin typeface="Arial" panose="020B0604020202020204" pitchFamily="34" charset="0"/>
              </a:rPr>
              <a:t>Harper's Weekly</a:t>
            </a:r>
            <a:r>
              <a:rPr lang="en-US" sz="1800" b="0" i="0" u="none" strike="noStrike" baseline="0" dirty="0">
                <a:solidFill>
                  <a:srgbClr val="000000"/>
                </a:solidFill>
                <a:latin typeface="Arial" panose="020B0604020202020204" pitchFamily="34" charset="0"/>
              </a:rPr>
              <a:t>, October 21, 1876. From Indiana University, Bloomington, Presidential Campaigns: A Cartoon History, 1789–1976. https://collections.libraries.indiana.edu/presidentialcartoons/items/show/132. </a:t>
            </a:r>
            <a:endParaRPr lang="en-US" dirty="0"/>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pic>
        <p:nvPicPr>
          <p:cNvPr id="4" name="image3.jpg" descr="A picture containing text, outdoor, old, posing&#10;&#10;Description automatically generated">
            <a:extLst>
              <a:ext uri="{FF2B5EF4-FFF2-40B4-BE49-F238E27FC236}">
                <a16:creationId xmlns:a16="http://schemas.microsoft.com/office/drawing/2014/main" id="{36FA7CF1-450C-7CF5-CA2F-C989BD6EDD88}"/>
              </a:ext>
            </a:extLst>
          </p:cNvPr>
          <p:cNvPicPr/>
          <p:nvPr/>
        </p:nvPicPr>
        <p:blipFill>
          <a:blip r:embed="rId3"/>
          <a:srcRect/>
          <a:stretch>
            <a:fillRect/>
          </a:stretch>
        </p:blipFill>
        <p:spPr>
          <a:xfrm>
            <a:off x="2799790" y="1353732"/>
            <a:ext cx="6592420" cy="4488034"/>
          </a:xfrm>
          <a:prstGeom prst="rect">
            <a:avLst/>
          </a:prstGeom>
          <a:ln/>
        </p:spPr>
      </p:pic>
    </p:spTree>
    <p:extLst>
      <p:ext uri="{BB962C8B-B14F-4D97-AF65-F5344CB8AC3E}">
        <p14:creationId xmlns:p14="http://schemas.microsoft.com/office/powerpoint/2010/main" val="110568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98C8BD7-97E1-40C9-873A-2183D0C4DCA9}"/>
</file>

<file path=customXml/itemProps2.xml><?xml version="1.0" encoding="utf-8"?>
<ds:datastoreItem xmlns:ds="http://schemas.openxmlformats.org/officeDocument/2006/customXml" ds:itemID="{B95638C9-9441-4E5A-9E1C-4507A27B639B}"/>
</file>

<file path=customXml/itemProps3.xml><?xml version="1.0" encoding="utf-8"?>
<ds:datastoreItem xmlns:ds="http://schemas.openxmlformats.org/officeDocument/2006/customXml" ds:itemID="{8F612976-AC0B-47C8-A622-7C35CEF04EC0}"/>
</file>

<file path=docProps/app.xml><?xml version="1.0" encoding="utf-8"?>
<Properties xmlns="http://schemas.openxmlformats.org/officeDocument/2006/extended-properties" xmlns:vt="http://schemas.openxmlformats.org/officeDocument/2006/docPropsVTypes">
  <TotalTime>35</TotalTime>
  <Words>337</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Montserrat</vt:lpstr>
      <vt:lpstr>Office Theme</vt:lpstr>
      <vt:lpstr>Election of 1876: The End of Reconstruction</vt:lpstr>
      <vt:lpstr>Essential Question</vt:lpstr>
      <vt:lpstr>Key Ideas</vt:lpstr>
      <vt:lpstr>Key Ideas</vt:lpstr>
      <vt:lpstr>Candidates and Outcome</vt:lpstr>
      <vt:lpstr>Warm-Up</vt:lpstr>
      <vt:lpstr>“Of Course He Wants to Vote the Democratic Ticket!” A. B. Frost, Harper’s Weekly October 21, 1876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9</cp:revision>
  <dcterms:created xsi:type="dcterms:W3CDTF">2023-03-13T01:01:07Z</dcterms:created>
  <dcterms:modified xsi:type="dcterms:W3CDTF">2023-05-16T12:35:43Z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