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2" r:id="rId5"/>
    <p:sldId id="259" r:id="rId6"/>
    <p:sldId id="260"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79"/>
    <p:restoredTop sz="96197"/>
  </p:normalViewPr>
  <p:slideViewPr>
    <p:cSldViewPr snapToGrid="0">
      <p:cViewPr varScale="1">
        <p:scale>
          <a:sx n="81" d="100"/>
          <a:sy n="81" d="100"/>
        </p:scale>
        <p:origin x="63" y="4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3E53-527C-C12B-E6B7-3AF04E509A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756257-EFDF-520B-D1D3-741C732F0F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7BDCC0-661E-D7DE-A4DE-05C58E59B34F}"/>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73682DE8-8082-FD5E-01C6-A9E5CA089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AD7FA8-B308-53C0-6D08-38A3530E919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278229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E7E44-4763-5689-6593-89A6DA2B98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7E07FA-6B72-6B33-CBB0-0613A41589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B24415-D328-B06E-3B3B-8663B818602D}"/>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70B6A379-65B6-D188-D2D3-A4D73ECE98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B3B675-08E2-8D61-ED5D-C5715010CBF1}"/>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707982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379DF9-D101-2605-DA23-63FF4A1B8D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B22210-8AB1-20EC-ABDD-B2841B155B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EC041D-A1F4-28D6-D49D-C22BB720BC60}"/>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C186DBFE-0AF6-89EE-FB68-0CD65BEE6B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BCE965-9E75-0BD5-3420-90053855E4A7}"/>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309762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76E97-9F32-C440-C113-930047EBE6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7FC52-5649-66FF-7601-BA562987CA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7B4AD-3A8E-8F43-4C88-81A1D98046D2}"/>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92F7EFF1-BA42-7E5B-2C13-6020B555FA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15F184-7288-A0AA-7AD8-B3ADBD04E7DF}"/>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3170702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EF68C-AF85-AB42-2188-1586BE17D4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5C0BF3-3968-4910-8366-2C2EC02F1D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8D5AF2-01F1-B44F-4630-94E5A995C8D1}"/>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DC03D648-8854-98B5-FBA2-E9D529FBAC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2E59C9-3F5F-8597-2BBA-4A662FB66D1F}"/>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005786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DE4C4-C0C4-2215-3DCB-F298CBFEBC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9447E3-5F62-09BF-9945-0BE91ABDC1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74356A-7BB8-0702-AD68-08D906F748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795306-E801-C2AD-95FD-41814C99275D}"/>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95BAA033-D280-DA4A-8754-88D2901AB2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86D861-AC84-099A-41DF-A020F2B1637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46272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C1D7B-FF74-B532-C2F9-E979DD45BB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428B61-2C85-512A-4C90-794CAF3947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4F2B81-E465-A69E-D4CF-0FAC3210F0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73E9F3-96F5-F8E5-DD1D-B7505605C1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DB03C-3DC1-20EB-637A-22EAF79445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521C4F-32BA-800F-4B6B-DB4DDBAAED6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8" name="Footer Placeholder 7">
            <a:extLst>
              <a:ext uri="{FF2B5EF4-FFF2-40B4-BE49-F238E27FC236}">
                <a16:creationId xmlns:a16="http://schemas.microsoft.com/office/drawing/2014/main" id="{EC913E1D-D290-9AD1-4524-5C8A54C1FF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E20538-71E3-03E4-9876-8B364342809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43845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54CB4-25D9-2211-AF8C-86A1126768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EF9A17-6F61-7ADF-5908-B5E78F3530A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4" name="Footer Placeholder 3">
            <a:extLst>
              <a:ext uri="{FF2B5EF4-FFF2-40B4-BE49-F238E27FC236}">
                <a16:creationId xmlns:a16="http://schemas.microsoft.com/office/drawing/2014/main" id="{AD29CAB6-8EE5-0915-E482-0B5A1CCBFB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4C0FBD-70B9-248D-CAE4-4798F1F6C080}"/>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318877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9984E2-612D-EC6D-9B42-3A43F732B3E0}"/>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3" name="Footer Placeholder 2">
            <a:extLst>
              <a:ext uri="{FF2B5EF4-FFF2-40B4-BE49-F238E27FC236}">
                <a16:creationId xmlns:a16="http://schemas.microsoft.com/office/drawing/2014/main" id="{60B6E9BA-ACE3-A3F1-03CA-0A8E8FF0DA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453DC9-F780-B6F6-D69C-76AB8EE3ED8D}"/>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852248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94C2-242F-B839-53C9-0F458A5C42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379668-B480-C909-39D7-0ED30565AB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1BA906-72DC-D9CF-6783-F6A81B94EE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360B27-1443-DB24-1191-75E40FFDBBC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41A7B608-49E9-2FEE-1B2C-AFBD91F1C7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A0D455-3C25-A6A7-8930-42EB22890C26}"/>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34105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E6A55-C393-EE42-16DE-AB1C2E511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5012C5-734E-AB4F-3ACA-B826F3C669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4DE277-4474-01B9-84C2-8F8C8F147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D5BD80-B24A-4CD2-034F-66E8FF655344}"/>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67921B2F-8C6C-0531-38BC-D99505B08A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7460C2-6A7F-D53A-D87D-17ACA801C294}"/>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961943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A9C2A9-2066-6BD6-4BDE-ABD913C6AE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3AE7FCC-2AE9-C398-708F-1A6150574D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E2516C0-289B-CF43-700D-8469E8E5D8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AEDC9F81-C28D-BA12-7C46-52FB3E20C0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7487BE-C5C7-74BD-B670-7264031B65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F3407-C943-5544-80E7-AA87B3E54DAB}" type="slidenum">
              <a:rPr lang="en-US" smtClean="0"/>
              <a:t>‹#›</a:t>
            </a:fld>
            <a:endParaRPr lang="en-US"/>
          </a:p>
        </p:txBody>
      </p:sp>
    </p:spTree>
    <p:extLst>
      <p:ext uri="{BB962C8B-B14F-4D97-AF65-F5344CB8AC3E}">
        <p14:creationId xmlns:p14="http://schemas.microsoft.com/office/powerpoint/2010/main" val="2060919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chemeClr val="tx1"/>
          </a:solidFill>
          <a:latin typeface="Montserrat"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14A29-E3CF-C1FE-65DA-14F6E116DF6E}"/>
              </a:ext>
            </a:extLst>
          </p:cNvPr>
          <p:cNvSpPr>
            <a:spLocks noGrp="1"/>
          </p:cNvSpPr>
          <p:nvPr>
            <p:ph type="ctrTitle"/>
          </p:nvPr>
        </p:nvSpPr>
        <p:spPr>
          <a:xfrm>
            <a:off x="1524000" y="1795347"/>
            <a:ext cx="9144000" cy="2410894"/>
          </a:xfrm>
        </p:spPr>
        <p:txBody>
          <a:bodyPr>
            <a:normAutofit/>
          </a:bodyPr>
          <a:lstStyle/>
          <a:p>
            <a:r>
              <a:rPr lang="en-US" dirty="0"/>
              <a:t>Election of </a:t>
            </a:r>
            <a:r>
              <a:rPr lang="en-US" dirty="0">
                <a:cs typeface="Arial" panose="020B0604020202020204" pitchFamily="34" charset="0"/>
              </a:rPr>
              <a:t>1896: The Populist Movement</a:t>
            </a:r>
            <a:endParaRPr lang="en-US" dirty="0"/>
          </a:p>
        </p:txBody>
      </p:sp>
      <p:pic>
        <p:nvPicPr>
          <p:cNvPr id="5" name="Picture 4">
            <a:extLst>
              <a:ext uri="{FF2B5EF4-FFF2-40B4-BE49-F238E27FC236}">
                <a16:creationId xmlns:a16="http://schemas.microsoft.com/office/drawing/2014/main" id="{1E0DF5EF-705C-9D12-7EA1-918EFAC4AA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27888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1B7AB-1B56-160A-D6C3-F3A6A7944512}"/>
              </a:ext>
            </a:extLst>
          </p:cNvPr>
          <p:cNvSpPr>
            <a:spLocks noGrp="1"/>
          </p:cNvSpPr>
          <p:nvPr>
            <p:ph type="title"/>
          </p:nvPr>
        </p:nvSpPr>
        <p:spPr/>
        <p:txBody>
          <a:bodyPr/>
          <a:lstStyle/>
          <a:p>
            <a:r>
              <a:rPr lang="en-US" dirty="0"/>
              <a:t>Essential Question</a:t>
            </a:r>
          </a:p>
        </p:txBody>
      </p:sp>
      <p:sp>
        <p:nvSpPr>
          <p:cNvPr id="3" name="Content Placeholder 2">
            <a:extLst>
              <a:ext uri="{FF2B5EF4-FFF2-40B4-BE49-F238E27FC236}">
                <a16:creationId xmlns:a16="http://schemas.microsoft.com/office/drawing/2014/main" id="{D58AB815-DD49-8767-B03C-12515EBB422D}"/>
              </a:ext>
            </a:extLst>
          </p:cNvPr>
          <p:cNvSpPr>
            <a:spLocks noGrp="1"/>
          </p:cNvSpPr>
          <p:nvPr>
            <p:ph idx="1"/>
          </p:nvPr>
        </p:nvSpPr>
        <p:spPr>
          <a:xfrm>
            <a:off x="838200" y="2543503"/>
            <a:ext cx="10515600" cy="3633460"/>
          </a:xfrm>
        </p:spPr>
        <p:txBody>
          <a:bodyPr>
            <a:normAutofit/>
          </a:bodyPr>
          <a:lstStyle/>
          <a:p>
            <a:pPr marL="0" marR="0" indent="0">
              <a:lnSpc>
                <a:spcPct val="115000"/>
              </a:lnSpc>
              <a:spcBef>
                <a:spcPts val="0"/>
              </a:spcBef>
              <a:spcAft>
                <a:spcPts val="0"/>
              </a:spcAft>
              <a:buNone/>
            </a:pPr>
            <a:r>
              <a:rPr lang="en-US" dirty="0">
                <a:effectLst/>
                <a:latin typeface="Helvetica" pitchFamily="2" charset="0"/>
                <a:ea typeface="Arial" panose="020B0604020202020204" pitchFamily="34" charset="0"/>
              </a:rPr>
              <a:t>What were the political and economic issues that led to the beginnings of Populism, and how did the emergence of the Populist Party impact U.S. society?</a:t>
            </a:r>
            <a:endParaRPr lang="en-US"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8D82845B-1D66-200D-BA3A-7E959D44CB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1643452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6322A-61D1-B21B-AAE7-E2836D12EF79}"/>
              </a:ext>
            </a:extLst>
          </p:cNvPr>
          <p:cNvSpPr>
            <a:spLocks noGrp="1"/>
          </p:cNvSpPr>
          <p:nvPr>
            <p:ph type="title"/>
          </p:nvPr>
        </p:nvSpPr>
        <p:spPr/>
        <p:txBody>
          <a:bodyPr/>
          <a:lstStyle/>
          <a:p>
            <a:r>
              <a:rPr lang="en-US" dirty="0"/>
              <a:t>Key Ideas</a:t>
            </a:r>
          </a:p>
        </p:txBody>
      </p:sp>
      <p:sp>
        <p:nvSpPr>
          <p:cNvPr id="3" name="Content Placeholder 2">
            <a:extLst>
              <a:ext uri="{FF2B5EF4-FFF2-40B4-BE49-F238E27FC236}">
                <a16:creationId xmlns:a16="http://schemas.microsoft.com/office/drawing/2014/main" id="{2DF6301F-C018-B02D-4067-AE159437D945}"/>
              </a:ext>
            </a:extLst>
          </p:cNvPr>
          <p:cNvSpPr>
            <a:spLocks noGrp="1"/>
          </p:cNvSpPr>
          <p:nvPr>
            <p:ph idx="1"/>
          </p:nvPr>
        </p:nvSpPr>
        <p:spPr/>
        <p:txBody>
          <a:bodyPr>
            <a:noAutofit/>
          </a:bodyPr>
          <a:lstStyle/>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The election of 1896 revealed significant sectional differences as the agricultural regions of the United States clashed with the industrial Northeast for power. Industry and agriculture were in direct competition for land use, creating tensions on both sides.</a:t>
            </a:r>
            <a:endParaRPr lang="en-US" sz="200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Called the first “modern” presidential campaign by some historians, the election of 1896 saw the first broad use of nation-wide campaigning by candidates and supporters.</a:t>
            </a:r>
            <a:endParaRPr lang="en-US" sz="200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An agrarian-focused party, the Populist Party was a short-lived but significant third party. Their support of unlimited silver coinage, a progressive income tax, and greater workers’ rights were all designed to increase the power of farmers and bring them economic parity with business and industry. Some Populist ideas were later championed by Progressive Era reformers.</a:t>
            </a:r>
            <a:endParaRPr lang="en-US" sz="2000" u="none" strike="noStrike"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8EC33BB7-3010-7A1A-80A3-85C17A400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866170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61A4E-C50D-9A7C-5551-73A4BA08BB4B}"/>
              </a:ext>
            </a:extLst>
          </p:cNvPr>
          <p:cNvSpPr>
            <a:spLocks noGrp="1"/>
          </p:cNvSpPr>
          <p:nvPr>
            <p:ph type="title"/>
          </p:nvPr>
        </p:nvSpPr>
        <p:spPr/>
        <p:txBody>
          <a:bodyPr/>
          <a:lstStyle/>
          <a:p>
            <a:r>
              <a:rPr lang="en-US" dirty="0"/>
              <a:t>Key Ideas</a:t>
            </a:r>
          </a:p>
        </p:txBody>
      </p:sp>
      <p:sp>
        <p:nvSpPr>
          <p:cNvPr id="3" name="Content Placeholder 2">
            <a:extLst>
              <a:ext uri="{FF2B5EF4-FFF2-40B4-BE49-F238E27FC236}">
                <a16:creationId xmlns:a16="http://schemas.microsoft.com/office/drawing/2014/main" id="{4762C0EA-BEFD-55D0-DB34-EF7A89880B81}"/>
              </a:ext>
            </a:extLst>
          </p:cNvPr>
          <p:cNvSpPr>
            <a:spLocks noGrp="1"/>
          </p:cNvSpPr>
          <p:nvPr>
            <p:ph idx="1"/>
          </p:nvPr>
        </p:nvSpPr>
        <p:spPr/>
        <p:txBody>
          <a:bodyPr>
            <a:normAutofit/>
          </a:bodyPr>
          <a:lstStyle/>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The Democratic Party co-opted a number of Populist ideas and even nominated the same candidate.</a:t>
            </a:r>
            <a:endParaRPr lang="en-US" sz="200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The Republican Party won the support of the heavily populated, industrial Northeast through their support of the gold standard and enforcing immigration laws, and with that support came to dominate the American political system for the next three decades.</a:t>
            </a:r>
            <a:endParaRPr lang="en-US" sz="2000" u="none" strike="noStrike"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966F0F3E-92FD-A12F-EFDE-75ECE07690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2032537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836C6-38F5-EA82-3C1D-31757693B11C}"/>
              </a:ext>
            </a:extLst>
          </p:cNvPr>
          <p:cNvSpPr>
            <a:spLocks noGrp="1"/>
          </p:cNvSpPr>
          <p:nvPr>
            <p:ph type="title"/>
          </p:nvPr>
        </p:nvSpPr>
        <p:spPr/>
        <p:txBody>
          <a:bodyPr/>
          <a:lstStyle/>
          <a:p>
            <a:r>
              <a:rPr lang="en-US" dirty="0"/>
              <a:t>Candidates and Outcome</a:t>
            </a:r>
          </a:p>
        </p:txBody>
      </p:sp>
      <p:sp>
        <p:nvSpPr>
          <p:cNvPr id="3" name="Content Placeholder 2">
            <a:extLst>
              <a:ext uri="{FF2B5EF4-FFF2-40B4-BE49-F238E27FC236}">
                <a16:creationId xmlns:a16="http://schemas.microsoft.com/office/drawing/2014/main" id="{4D749172-4073-FAF6-1DF1-76DB7EBD9CCB}"/>
              </a:ext>
            </a:extLst>
          </p:cNvPr>
          <p:cNvSpPr>
            <a:spLocks noGrp="1"/>
          </p:cNvSpPr>
          <p:nvPr>
            <p:ph sz="half" idx="1"/>
          </p:nvPr>
        </p:nvSpPr>
        <p:spPr>
          <a:xfrm>
            <a:off x="838200" y="2328599"/>
            <a:ext cx="5181600" cy="3848363"/>
          </a:xfrm>
        </p:spPr>
        <p:txBody>
          <a:bodyPr/>
          <a:lstStyle/>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William Jennings Bryan (Democrat and Populist)</a:t>
            </a:r>
          </a:p>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William McKinley (Republican)</a:t>
            </a:r>
          </a:p>
          <a:p>
            <a:pPr marL="0" indent="0">
              <a:buNone/>
            </a:pPr>
            <a:endParaRPr lang="en-US" dirty="0"/>
          </a:p>
        </p:txBody>
      </p:sp>
      <p:pic>
        <p:nvPicPr>
          <p:cNvPr id="5" name="Picture 4">
            <a:extLst>
              <a:ext uri="{FF2B5EF4-FFF2-40B4-BE49-F238E27FC236}">
                <a16:creationId xmlns:a16="http://schemas.microsoft.com/office/drawing/2014/main" id="{FEA51A42-1B00-3E76-7663-B0DC90D26006}"/>
              </a:ext>
            </a:extLst>
          </p:cNvPr>
          <p:cNvPicPr>
            <a:picLocks noChangeAspect="1"/>
          </p:cNvPicPr>
          <p:nvPr/>
        </p:nvPicPr>
        <p:blipFill>
          <a:blip r:embed="rId2"/>
          <a:srcRect/>
          <a:stretch/>
        </p:blipFill>
        <p:spPr>
          <a:xfrm>
            <a:off x="6427907" y="2692401"/>
            <a:ext cx="5070268" cy="3140613"/>
          </a:xfrm>
          <a:prstGeom prst="rect">
            <a:avLst/>
          </a:prstGeom>
        </p:spPr>
      </p:pic>
      <p:pic>
        <p:nvPicPr>
          <p:cNvPr id="6" name="Content Placeholder 9">
            <a:extLst>
              <a:ext uri="{FF2B5EF4-FFF2-40B4-BE49-F238E27FC236}">
                <a16:creationId xmlns:a16="http://schemas.microsoft.com/office/drawing/2014/main" id="{015A9F85-E810-F562-5F07-02D6C0077562}"/>
              </a:ext>
            </a:extLst>
          </p:cNvPr>
          <p:cNvPicPr>
            <a:picLocks noChangeAspect="1"/>
          </p:cNvPicPr>
          <p:nvPr/>
        </p:nvPicPr>
        <p:blipFill>
          <a:blip r:embed="rId3"/>
          <a:srcRect/>
          <a:stretch/>
        </p:blipFill>
        <p:spPr>
          <a:xfrm>
            <a:off x="6934199" y="2052375"/>
            <a:ext cx="4114800" cy="276225"/>
          </a:xfrm>
          <a:prstGeom prst="rect">
            <a:avLst/>
          </a:prstGeom>
        </p:spPr>
      </p:pic>
      <p:sp>
        <p:nvSpPr>
          <p:cNvPr id="7" name="TextBox 6">
            <a:extLst>
              <a:ext uri="{FF2B5EF4-FFF2-40B4-BE49-F238E27FC236}">
                <a16:creationId xmlns:a16="http://schemas.microsoft.com/office/drawing/2014/main" id="{E5A1BD1C-DFEE-FA90-C210-79F0863E58F5}"/>
              </a:ext>
            </a:extLst>
          </p:cNvPr>
          <p:cNvSpPr txBox="1"/>
          <p:nvPr/>
        </p:nvSpPr>
        <p:spPr>
          <a:xfrm>
            <a:off x="6423211" y="1695057"/>
            <a:ext cx="6098241" cy="369332"/>
          </a:xfrm>
          <a:prstGeom prst="rect">
            <a:avLst/>
          </a:prstGeom>
          <a:noFill/>
        </p:spPr>
        <p:txBody>
          <a:bodyPr wrap="square">
            <a:spAutoFit/>
          </a:bodyPr>
          <a:lstStyle/>
          <a:p>
            <a:r>
              <a:rPr lang="en-US" sz="1800" dirty="0">
                <a:solidFill>
                  <a:srgbClr val="DD5C5B"/>
                </a:solidFill>
                <a:effectLst/>
                <a:latin typeface="Helvetica" pitchFamily="2" charset="0"/>
                <a:ea typeface="Arial" panose="020B0604020202020204" pitchFamily="34" charset="0"/>
                <a:cs typeface="Arial" panose="020B0604020202020204" pitchFamily="34" charset="0"/>
              </a:rPr>
              <a:t>McKinley 271	 	    	    </a:t>
            </a:r>
            <a:r>
              <a:rPr lang="en-US" sz="1800" dirty="0">
                <a:solidFill>
                  <a:srgbClr val="365F91"/>
                </a:solidFill>
                <a:effectLst/>
                <a:latin typeface="Helvetica" pitchFamily="2" charset="0"/>
                <a:ea typeface="Arial" panose="020B0604020202020204" pitchFamily="34" charset="0"/>
                <a:cs typeface="Arial" panose="020B0604020202020204" pitchFamily="34" charset="0"/>
              </a:rPr>
              <a:t>Bryan 176</a:t>
            </a:r>
            <a:endParaRPr lang="en-US" dirty="0"/>
          </a:p>
        </p:txBody>
      </p:sp>
      <p:pic>
        <p:nvPicPr>
          <p:cNvPr id="8" name="Picture 7">
            <a:extLst>
              <a:ext uri="{FF2B5EF4-FFF2-40B4-BE49-F238E27FC236}">
                <a16:creationId xmlns:a16="http://schemas.microsoft.com/office/drawing/2014/main" id="{6EDA3A9A-CB67-CDF5-00E7-5C3B6551C0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2590237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88942-DC02-0E03-F2AA-51F932287F5F}"/>
              </a:ext>
            </a:extLst>
          </p:cNvPr>
          <p:cNvSpPr>
            <a:spLocks noGrp="1"/>
          </p:cNvSpPr>
          <p:nvPr>
            <p:ph type="title"/>
          </p:nvPr>
        </p:nvSpPr>
        <p:spPr/>
        <p:txBody>
          <a:bodyPr/>
          <a:lstStyle/>
          <a:p>
            <a:r>
              <a:rPr lang="en-US" dirty="0"/>
              <a:t>Warm-Up</a:t>
            </a:r>
          </a:p>
        </p:txBody>
      </p:sp>
      <p:sp>
        <p:nvSpPr>
          <p:cNvPr id="3" name="Text Placeholder 2">
            <a:extLst>
              <a:ext uri="{FF2B5EF4-FFF2-40B4-BE49-F238E27FC236}">
                <a16:creationId xmlns:a16="http://schemas.microsoft.com/office/drawing/2014/main" id="{E4C3CF34-E1AF-F168-05BA-BC62E1E8C24F}"/>
              </a:ext>
            </a:extLst>
          </p:cNvPr>
          <p:cNvSpPr>
            <a:spLocks noGrp="1"/>
          </p:cNvSpPr>
          <p:nvPr>
            <p:ph type="body" idx="1"/>
          </p:nvPr>
        </p:nvSpPr>
        <p:spPr/>
        <p:txBody>
          <a:bodyPr>
            <a:noAutofit/>
          </a:bodyPr>
          <a:lstStyle/>
          <a:p>
            <a:pPr marL="0" marR="0">
              <a:lnSpc>
                <a:spcPct val="100000"/>
              </a:lnSpc>
              <a:spcBef>
                <a:spcPts val="0"/>
              </a:spcBef>
              <a:spcAft>
                <a:spcPts val="0"/>
              </a:spcAft>
            </a:pPr>
            <a:r>
              <a:rPr lang="en-US" b="1" dirty="0"/>
              <a:t>Excerpt from the Populist Party Platform</a:t>
            </a:r>
          </a:p>
          <a:p>
            <a:pPr marL="0" marR="0">
              <a:lnSpc>
                <a:spcPct val="115000"/>
              </a:lnSpc>
              <a:spcBef>
                <a:spcPts val="0"/>
              </a:spcBef>
              <a:spcAft>
                <a:spcPts val="0"/>
              </a:spcAft>
            </a:pPr>
            <a:r>
              <a:rPr lang="en-US" b="1" dirty="0"/>
              <a:t>Populist Party</a:t>
            </a:r>
          </a:p>
          <a:p>
            <a:pPr marL="0" marR="0">
              <a:lnSpc>
                <a:spcPct val="115000"/>
              </a:lnSpc>
              <a:spcBef>
                <a:spcPts val="0"/>
              </a:spcBef>
              <a:spcAft>
                <a:spcPts val="0"/>
              </a:spcAft>
            </a:pPr>
            <a:r>
              <a:rPr lang="en-US" b="1" dirty="0"/>
              <a:t>1896</a:t>
            </a:r>
          </a:p>
          <a:p>
            <a:pPr marL="0" marR="0">
              <a:lnSpc>
                <a:spcPct val="100000"/>
              </a:lnSpc>
              <a:spcBef>
                <a:spcPts val="0"/>
              </a:spcBef>
              <a:spcAft>
                <a:spcPts val="0"/>
              </a:spcAft>
            </a:pPr>
            <a:endParaRPr lang="en-US"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30941501-66AB-E97C-8A95-10331D2FE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645832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ABA1-2426-FDD2-D99D-46EE9EC3D131}"/>
              </a:ext>
            </a:extLst>
          </p:cNvPr>
          <p:cNvSpPr>
            <a:spLocks noGrp="1"/>
          </p:cNvSpPr>
          <p:nvPr>
            <p:ph type="title"/>
          </p:nvPr>
        </p:nvSpPr>
        <p:spPr>
          <a:xfrm>
            <a:off x="838200" y="365125"/>
            <a:ext cx="10515600" cy="927647"/>
          </a:xfrm>
        </p:spPr>
        <p:txBody>
          <a:bodyPr>
            <a:normAutofit/>
          </a:bodyPr>
          <a:lstStyle/>
          <a:p>
            <a:pPr marL="0" marR="0" algn="ctr">
              <a:lnSpc>
                <a:spcPct val="100000"/>
              </a:lnSpc>
              <a:spcBef>
                <a:spcPts val="0"/>
              </a:spcBef>
              <a:spcAft>
                <a:spcPts val="0"/>
              </a:spcAft>
            </a:pPr>
            <a:r>
              <a:rPr lang="en-US" sz="1800" b="1" dirty="0">
                <a:solidFill>
                  <a:srgbClr val="000000"/>
                </a:solidFill>
                <a:effectLst/>
                <a:latin typeface="Helvetica" pitchFamily="2" charset="0"/>
                <a:ea typeface="Arial" panose="020B0604020202020204" pitchFamily="34" charset="0"/>
              </a:rPr>
              <a:t>Excerpt from the Populist Party </a:t>
            </a:r>
            <a:r>
              <a:rPr lang="en-US" sz="1800" b="1" dirty="0">
                <a:solidFill>
                  <a:srgbClr val="000000"/>
                </a:solidFill>
                <a:effectLst/>
                <a:highlight>
                  <a:srgbClr val="FFFFFF"/>
                </a:highlight>
                <a:latin typeface="Helvetica" pitchFamily="2" charset="0"/>
                <a:ea typeface="Arial" panose="020B0604020202020204" pitchFamily="34" charset="0"/>
              </a:rPr>
              <a:t>Platform</a:t>
            </a:r>
            <a:br>
              <a:rPr lang="en-US" sz="1800" dirty="0">
                <a:effectLst/>
                <a:latin typeface="Arial" panose="020B0604020202020204" pitchFamily="34" charset="0"/>
                <a:ea typeface="Arial" panose="020B0604020202020204" pitchFamily="34" charset="0"/>
              </a:rPr>
            </a:br>
            <a:r>
              <a:rPr lang="en-US" sz="1800" b="1" dirty="0">
                <a:solidFill>
                  <a:srgbClr val="000000"/>
                </a:solidFill>
                <a:effectLst/>
                <a:highlight>
                  <a:srgbClr val="FFFFFF"/>
                </a:highlight>
                <a:latin typeface="Helvetica" pitchFamily="2" charset="0"/>
                <a:ea typeface="Arial" panose="020B0604020202020204" pitchFamily="34" charset="0"/>
              </a:rPr>
              <a:t>Populist Party</a:t>
            </a:r>
            <a:br>
              <a:rPr lang="en-US" sz="1800" dirty="0">
                <a:effectLst/>
                <a:latin typeface="Arial" panose="020B0604020202020204" pitchFamily="34" charset="0"/>
                <a:ea typeface="Arial" panose="020B0604020202020204" pitchFamily="34" charset="0"/>
              </a:rPr>
            </a:br>
            <a:r>
              <a:rPr lang="en-US" sz="1800" b="1" dirty="0">
                <a:solidFill>
                  <a:srgbClr val="000000"/>
                </a:solidFill>
                <a:effectLst/>
                <a:highlight>
                  <a:srgbClr val="FFFFFF"/>
                </a:highlight>
                <a:latin typeface="Helvetica" pitchFamily="2" charset="0"/>
                <a:ea typeface="Arial" panose="020B0604020202020204" pitchFamily="34" charset="0"/>
              </a:rPr>
              <a:t>1896</a:t>
            </a:r>
            <a:endParaRPr lang="en-US" sz="1800" dirty="0">
              <a:effectLst/>
              <a:latin typeface="Arial" panose="020B0604020202020204" pitchFamily="34" charset="0"/>
              <a:ea typeface="Arial" panose="020B0604020202020204" pitchFamily="34" charset="0"/>
            </a:endParaRPr>
          </a:p>
        </p:txBody>
      </p:sp>
      <p:sp>
        <p:nvSpPr>
          <p:cNvPr id="3" name="Content Placeholder 2">
            <a:extLst>
              <a:ext uri="{FF2B5EF4-FFF2-40B4-BE49-F238E27FC236}">
                <a16:creationId xmlns:a16="http://schemas.microsoft.com/office/drawing/2014/main" id="{710555F4-0369-5F93-92FF-2AF7C0E3DD06}"/>
              </a:ext>
            </a:extLst>
          </p:cNvPr>
          <p:cNvSpPr>
            <a:spLocks noGrp="1"/>
          </p:cNvSpPr>
          <p:nvPr>
            <p:ph idx="1"/>
          </p:nvPr>
        </p:nvSpPr>
        <p:spPr>
          <a:xfrm>
            <a:off x="838200" y="6074979"/>
            <a:ext cx="9976945" cy="515007"/>
          </a:xfrm>
        </p:spPr>
        <p:txBody>
          <a:bodyPr>
            <a:noAutofit/>
          </a:bodyPr>
          <a:lstStyle/>
          <a:p>
            <a:pPr marL="0" marR="0" indent="0">
              <a:lnSpc>
                <a:spcPct val="115000"/>
              </a:lnSpc>
              <a:spcBef>
                <a:spcPts val="0"/>
              </a:spcBef>
              <a:spcAft>
                <a:spcPts val="0"/>
              </a:spcAft>
              <a:buNone/>
            </a:pPr>
            <a:r>
              <a:rPr lang="en-US" sz="1100" b="0" i="0" u="none" strike="noStrike" baseline="0" dirty="0">
                <a:solidFill>
                  <a:srgbClr val="000000"/>
                </a:solidFill>
                <a:latin typeface="Helvetica" panose="020B0604020202020204" pitchFamily="34" charset="0"/>
                <a:cs typeface="Helvetica" panose="020B0604020202020204" pitchFamily="34" charset="0"/>
              </a:rPr>
              <a:t>Populist Party National Convention (St. Louis, Missouri). Platform of the Populist Party, 1896. In </a:t>
            </a:r>
            <a:r>
              <a:rPr lang="en-US" sz="1100" b="0" i="1" u="none" strike="noStrike" baseline="0" dirty="0">
                <a:solidFill>
                  <a:srgbClr val="000000"/>
                </a:solidFill>
                <a:latin typeface="Helvetica" panose="020B0604020202020204" pitchFamily="34" charset="0"/>
                <a:cs typeface="Helvetica" panose="020B0604020202020204" pitchFamily="34" charset="0"/>
              </a:rPr>
              <a:t>National Party Platforms, 1840-1972, </a:t>
            </a:r>
            <a:r>
              <a:rPr lang="en-US" sz="1100" b="0" i="0" u="none" strike="noStrike" baseline="0" dirty="0">
                <a:solidFill>
                  <a:srgbClr val="000000"/>
                </a:solidFill>
                <a:latin typeface="Helvetica" panose="020B0604020202020204" pitchFamily="34" charset="0"/>
                <a:cs typeface="Helvetica" panose="020B0604020202020204" pitchFamily="34" charset="0"/>
              </a:rPr>
              <a:t>edited by Donald Bruce Johnson and Kirk Harold Porter, 104 (University of Illinois Press, 1973). From University of Houston Digital History. https://www.digitalhistory.uh.edu/disp_textbook.cfm?smtID=3&amp;psid=4067. </a:t>
            </a:r>
            <a:endParaRPr lang="en-US" sz="1100" dirty="0">
              <a:latin typeface="Helvetica" panose="020B0604020202020204" pitchFamily="34" charset="0"/>
              <a:cs typeface="Helvetica" panose="020B0604020202020204" pitchFamily="34" charset="0"/>
            </a:endParaRPr>
          </a:p>
        </p:txBody>
      </p:sp>
      <p:pic>
        <p:nvPicPr>
          <p:cNvPr id="6" name="Picture 5">
            <a:extLst>
              <a:ext uri="{FF2B5EF4-FFF2-40B4-BE49-F238E27FC236}">
                <a16:creationId xmlns:a16="http://schemas.microsoft.com/office/drawing/2014/main" id="{75ED6A8F-1A1D-1134-82B2-25668BF54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
        <p:nvSpPr>
          <p:cNvPr id="8" name="TextBox 7">
            <a:extLst>
              <a:ext uri="{FF2B5EF4-FFF2-40B4-BE49-F238E27FC236}">
                <a16:creationId xmlns:a16="http://schemas.microsoft.com/office/drawing/2014/main" id="{5A95B1BA-BE5B-1E88-D9C9-D0AFCB7C4BD9}"/>
              </a:ext>
            </a:extLst>
          </p:cNvPr>
          <p:cNvSpPr txBox="1"/>
          <p:nvPr/>
        </p:nvSpPr>
        <p:spPr>
          <a:xfrm>
            <a:off x="670560" y="1292772"/>
            <a:ext cx="10683240" cy="4524315"/>
          </a:xfrm>
          <a:prstGeom prst="rect">
            <a:avLst/>
          </a:prstGeom>
          <a:noFill/>
        </p:spPr>
        <p:txBody>
          <a:bodyPr wrap="square" rtlCol="0">
            <a:spAutoFit/>
          </a:bodyPr>
          <a:lstStyle/>
          <a:p>
            <a:pPr marL="0" marR="0">
              <a:spcBef>
                <a:spcPts val="0"/>
              </a:spcBef>
              <a:spcAft>
                <a:spcPts val="0"/>
              </a:spcAft>
            </a:pPr>
            <a:r>
              <a:rPr lang="en-US" sz="1600" dirty="0">
                <a:effectLst/>
                <a:latin typeface="Helvetica" pitchFamily="2" charset="0"/>
                <a:ea typeface="Arial" panose="020B0604020202020204" pitchFamily="34" charset="0"/>
              </a:rPr>
              <a:t>… We realize that, while we have political independence, our financial and industrial independence is yet to be attained by restoring to our country the Constitutional control and exercise of the functions necessary to a people's government, which functions have been basely surrendered by our public servants to corporate monopolies. … Executive power and patronage have been used to corrupt our legislatures and defeat the will of the people, and plutocracy has thereby been enthroned upon the ruins of democracy. To restore the Government intended by the fathers, and for the welfare and prosperity of this and future generations, we demand the establishment of an economic and financial system which shall make us masters of our own affairs and independent of European control, by the adoption of the following:</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r>
              <a:rPr lang="en-US" sz="1600" dirty="0">
                <a:effectLst/>
                <a:latin typeface="Helvetica" pitchFamily="2" charset="0"/>
                <a:ea typeface="Arial" panose="020B0604020202020204" pitchFamily="34" charset="0"/>
              </a:rPr>
              <a:t> </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r>
              <a:rPr lang="en-US" sz="1600" dirty="0">
                <a:effectLst/>
                <a:latin typeface="Helvetica" pitchFamily="2" charset="0"/>
                <a:ea typeface="Arial" panose="020B0604020202020204" pitchFamily="34" charset="0"/>
              </a:rPr>
              <a:t>The Finances</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r>
              <a:rPr lang="en-US" sz="1600" b="1" dirty="0">
                <a:effectLst/>
                <a:latin typeface="Helvetica" pitchFamily="2" charset="0"/>
                <a:ea typeface="Arial" panose="020B0604020202020204" pitchFamily="34" charset="0"/>
              </a:rPr>
              <a:t>FIRST</a:t>
            </a:r>
            <a:r>
              <a:rPr lang="en-US" sz="1600" dirty="0">
                <a:effectLst/>
                <a:latin typeface="Helvetica" pitchFamily="2" charset="0"/>
                <a:ea typeface="Arial" panose="020B0604020202020204" pitchFamily="34" charset="0"/>
              </a:rPr>
              <a:t>. We demand a National money, safe and sound, issued by the General Government only, without the intervention of banks of issue, to be a full legal tender for all debts, public and private; a just, equitable, and efficient means of distribution, direct to the people, and through the lawful disbursements of the Government. </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r>
              <a:rPr lang="en-US" sz="1600" b="1" dirty="0">
                <a:effectLst/>
                <a:latin typeface="Helvetica" pitchFamily="2" charset="0"/>
                <a:ea typeface="Arial" panose="020B0604020202020204" pitchFamily="34" charset="0"/>
              </a:rPr>
              <a:t>SECOND</a:t>
            </a:r>
            <a:r>
              <a:rPr lang="en-US" sz="1600" dirty="0">
                <a:effectLst/>
                <a:latin typeface="Helvetica" pitchFamily="2" charset="0"/>
                <a:ea typeface="Arial" panose="020B0604020202020204" pitchFamily="34" charset="0"/>
              </a:rPr>
              <a:t>. We demand the free and unrestricted coinage of silver and gold at the present legal ratio of 16 to 1, without waiting for the consent of foreign nations. …</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r>
              <a:rPr lang="en-US" sz="1600" b="1" dirty="0">
                <a:effectLst/>
                <a:latin typeface="Helvetica" pitchFamily="2" charset="0"/>
                <a:ea typeface="Arial" panose="020B0604020202020204" pitchFamily="34" charset="0"/>
              </a:rPr>
              <a:t>SEVENTH</a:t>
            </a:r>
            <a:r>
              <a:rPr lang="en-US" sz="1600" dirty="0">
                <a:effectLst/>
                <a:latin typeface="Helvetica" pitchFamily="2" charset="0"/>
                <a:ea typeface="Arial" panose="020B0604020202020204" pitchFamily="34" charset="0"/>
              </a:rPr>
              <a:t>. We demand a graduated income tax, to the end that aggregated wealth shall bear its just proportion of taxation, and we regard the recent decision of the Supreme Court relative to the income-tax as a misinterpretation of the Constitution and an invasion of the rightful powers of Congress over the subject of taxation. …</a:t>
            </a: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105681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ABA1-2426-FDD2-D99D-46EE9EC3D131}"/>
              </a:ext>
            </a:extLst>
          </p:cNvPr>
          <p:cNvSpPr>
            <a:spLocks noGrp="1"/>
          </p:cNvSpPr>
          <p:nvPr>
            <p:ph type="title"/>
          </p:nvPr>
        </p:nvSpPr>
        <p:spPr>
          <a:xfrm>
            <a:off x="838200" y="365125"/>
            <a:ext cx="10515600" cy="927647"/>
          </a:xfrm>
        </p:spPr>
        <p:txBody>
          <a:bodyPr>
            <a:normAutofit/>
          </a:bodyPr>
          <a:lstStyle/>
          <a:p>
            <a:pPr marL="0" marR="0" algn="ctr">
              <a:lnSpc>
                <a:spcPct val="100000"/>
              </a:lnSpc>
              <a:spcBef>
                <a:spcPts val="0"/>
              </a:spcBef>
              <a:spcAft>
                <a:spcPts val="0"/>
              </a:spcAft>
            </a:pPr>
            <a:r>
              <a:rPr lang="en-US" sz="1800" b="1" dirty="0">
                <a:solidFill>
                  <a:srgbClr val="000000"/>
                </a:solidFill>
                <a:effectLst/>
                <a:latin typeface="Helvetica" pitchFamily="2" charset="0"/>
                <a:ea typeface="Arial" panose="020B0604020202020204" pitchFamily="34" charset="0"/>
              </a:rPr>
              <a:t>Excerpt from the Populist Party </a:t>
            </a:r>
            <a:r>
              <a:rPr lang="en-US" sz="1800" b="1" dirty="0">
                <a:solidFill>
                  <a:srgbClr val="000000"/>
                </a:solidFill>
                <a:effectLst/>
                <a:highlight>
                  <a:srgbClr val="FFFFFF"/>
                </a:highlight>
                <a:latin typeface="Helvetica" pitchFamily="2" charset="0"/>
                <a:ea typeface="Arial" panose="020B0604020202020204" pitchFamily="34" charset="0"/>
              </a:rPr>
              <a:t>Platform</a:t>
            </a:r>
            <a:br>
              <a:rPr lang="en-US" sz="1800" dirty="0">
                <a:effectLst/>
                <a:latin typeface="Arial" panose="020B0604020202020204" pitchFamily="34" charset="0"/>
                <a:ea typeface="Arial" panose="020B0604020202020204" pitchFamily="34" charset="0"/>
              </a:rPr>
            </a:br>
            <a:r>
              <a:rPr lang="en-US" sz="1800" b="1" dirty="0">
                <a:solidFill>
                  <a:srgbClr val="000000"/>
                </a:solidFill>
                <a:effectLst/>
                <a:highlight>
                  <a:srgbClr val="FFFFFF"/>
                </a:highlight>
                <a:latin typeface="Helvetica" pitchFamily="2" charset="0"/>
                <a:ea typeface="Arial" panose="020B0604020202020204" pitchFamily="34" charset="0"/>
              </a:rPr>
              <a:t>Populist Party</a:t>
            </a:r>
            <a:br>
              <a:rPr lang="en-US" sz="1800" dirty="0">
                <a:effectLst/>
                <a:latin typeface="Arial" panose="020B0604020202020204" pitchFamily="34" charset="0"/>
                <a:ea typeface="Arial" panose="020B0604020202020204" pitchFamily="34" charset="0"/>
              </a:rPr>
            </a:br>
            <a:r>
              <a:rPr lang="en-US" sz="1800" b="1" dirty="0">
                <a:solidFill>
                  <a:srgbClr val="000000"/>
                </a:solidFill>
                <a:effectLst/>
                <a:highlight>
                  <a:srgbClr val="FFFFFF"/>
                </a:highlight>
                <a:latin typeface="Helvetica" pitchFamily="2" charset="0"/>
                <a:ea typeface="Arial" panose="020B0604020202020204" pitchFamily="34" charset="0"/>
              </a:rPr>
              <a:t>1896</a:t>
            </a:r>
            <a:endParaRPr lang="en-US" sz="1800" dirty="0">
              <a:effectLst/>
              <a:latin typeface="Arial" panose="020B0604020202020204" pitchFamily="34" charset="0"/>
              <a:ea typeface="Arial" panose="020B0604020202020204" pitchFamily="34" charset="0"/>
            </a:endParaRPr>
          </a:p>
        </p:txBody>
      </p:sp>
      <p:sp>
        <p:nvSpPr>
          <p:cNvPr id="3" name="Content Placeholder 2">
            <a:extLst>
              <a:ext uri="{FF2B5EF4-FFF2-40B4-BE49-F238E27FC236}">
                <a16:creationId xmlns:a16="http://schemas.microsoft.com/office/drawing/2014/main" id="{710555F4-0369-5F93-92FF-2AF7C0E3DD06}"/>
              </a:ext>
            </a:extLst>
          </p:cNvPr>
          <p:cNvSpPr>
            <a:spLocks noGrp="1"/>
          </p:cNvSpPr>
          <p:nvPr>
            <p:ph idx="1"/>
          </p:nvPr>
        </p:nvSpPr>
        <p:spPr>
          <a:xfrm>
            <a:off x="838200" y="6074979"/>
            <a:ext cx="9976945" cy="515007"/>
          </a:xfrm>
        </p:spPr>
        <p:txBody>
          <a:bodyPr>
            <a:noAutofit/>
          </a:bodyPr>
          <a:lstStyle/>
          <a:p>
            <a:pPr marL="0" marR="0" indent="0">
              <a:lnSpc>
                <a:spcPct val="115000"/>
              </a:lnSpc>
              <a:spcBef>
                <a:spcPts val="0"/>
              </a:spcBef>
              <a:spcAft>
                <a:spcPts val="0"/>
              </a:spcAft>
              <a:buNone/>
            </a:pPr>
            <a:r>
              <a:rPr lang="en-US" sz="1100" b="0" i="0" u="none" strike="noStrike" baseline="0" dirty="0">
                <a:solidFill>
                  <a:srgbClr val="000000"/>
                </a:solidFill>
                <a:latin typeface="Helvetica" panose="020B0604020202020204" pitchFamily="34" charset="0"/>
                <a:cs typeface="Helvetica" panose="020B0604020202020204" pitchFamily="34" charset="0"/>
              </a:rPr>
              <a:t>Populist Party National Convention (St. Louis, Missouri). Platform of the Populist Party, 1896. In </a:t>
            </a:r>
            <a:r>
              <a:rPr lang="en-US" sz="1100" b="0" i="1" u="none" strike="noStrike" baseline="0" dirty="0">
                <a:solidFill>
                  <a:srgbClr val="000000"/>
                </a:solidFill>
                <a:latin typeface="Helvetica" panose="020B0604020202020204" pitchFamily="34" charset="0"/>
                <a:cs typeface="Helvetica" panose="020B0604020202020204" pitchFamily="34" charset="0"/>
              </a:rPr>
              <a:t>National Party Platforms, 1840-1972, </a:t>
            </a:r>
            <a:r>
              <a:rPr lang="en-US" sz="1100" b="0" i="0" u="none" strike="noStrike" baseline="0" dirty="0">
                <a:solidFill>
                  <a:srgbClr val="000000"/>
                </a:solidFill>
                <a:latin typeface="Helvetica" panose="020B0604020202020204" pitchFamily="34" charset="0"/>
                <a:cs typeface="Helvetica" panose="020B0604020202020204" pitchFamily="34" charset="0"/>
              </a:rPr>
              <a:t>edited by Donald Bruce Johnson and Kirk Harold Porter, 104 (University of Illinois Press, 1973). From University of Houston Digital History. https://www.digitalhistory.uh.edu/disp_textbook.cfm?smtID=3&amp;psid=4067. </a:t>
            </a:r>
            <a:endParaRPr lang="en-US" sz="1100" dirty="0">
              <a:latin typeface="Helvetica" panose="020B0604020202020204" pitchFamily="34" charset="0"/>
              <a:cs typeface="Helvetica" panose="020B0604020202020204" pitchFamily="34" charset="0"/>
            </a:endParaRPr>
          </a:p>
        </p:txBody>
      </p:sp>
      <p:pic>
        <p:nvPicPr>
          <p:cNvPr id="6" name="Picture 5">
            <a:extLst>
              <a:ext uri="{FF2B5EF4-FFF2-40B4-BE49-F238E27FC236}">
                <a16:creationId xmlns:a16="http://schemas.microsoft.com/office/drawing/2014/main" id="{75ED6A8F-1A1D-1134-82B2-25668BF54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
        <p:nvSpPr>
          <p:cNvPr id="8" name="TextBox 7">
            <a:extLst>
              <a:ext uri="{FF2B5EF4-FFF2-40B4-BE49-F238E27FC236}">
                <a16:creationId xmlns:a16="http://schemas.microsoft.com/office/drawing/2014/main" id="{5A95B1BA-BE5B-1E88-D9C9-D0AFCB7C4BD9}"/>
              </a:ext>
            </a:extLst>
          </p:cNvPr>
          <p:cNvSpPr txBox="1"/>
          <p:nvPr/>
        </p:nvSpPr>
        <p:spPr>
          <a:xfrm>
            <a:off x="670560" y="1292772"/>
            <a:ext cx="10683240" cy="4278094"/>
          </a:xfrm>
          <a:prstGeom prst="rect">
            <a:avLst/>
          </a:prstGeom>
          <a:noFill/>
        </p:spPr>
        <p:txBody>
          <a:bodyPr wrap="square" rtlCol="0">
            <a:spAutoFit/>
          </a:bodyPr>
          <a:lstStyle/>
          <a:p>
            <a:pPr marL="0" marR="0">
              <a:spcBef>
                <a:spcPts val="0"/>
              </a:spcBef>
              <a:spcAft>
                <a:spcPts val="0"/>
              </a:spcAft>
            </a:pPr>
            <a:r>
              <a:rPr lang="en-US" sz="1600" dirty="0">
                <a:effectLst/>
                <a:latin typeface="Helvetica" pitchFamily="2" charset="0"/>
                <a:ea typeface="Arial" panose="020B0604020202020204" pitchFamily="34" charset="0"/>
              </a:rPr>
              <a:t>Railroads and Telegraphs </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r>
              <a:rPr lang="en-US" sz="1600" b="1" dirty="0">
                <a:effectLst/>
                <a:latin typeface="Helvetica" pitchFamily="2" charset="0"/>
                <a:ea typeface="Arial" panose="020B0604020202020204" pitchFamily="34" charset="0"/>
              </a:rPr>
              <a:t>FIRST</a:t>
            </a:r>
            <a:r>
              <a:rPr lang="en-US" sz="1600" dirty="0">
                <a:effectLst/>
                <a:latin typeface="Helvetica" pitchFamily="2" charset="0"/>
                <a:ea typeface="Arial" panose="020B0604020202020204" pitchFamily="34" charset="0"/>
              </a:rPr>
              <a:t>. Transportation being a means of exchange and a public necessity, the Government should own and operate the railroads in the interest of the people and on a non-partisan basis, to the end that all may be accorded the same treatment in transportation, and that the tyranny and political power now exercised by the great railroad corporations … may be destroyed. …</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r>
              <a:rPr lang="en-US" sz="1600" dirty="0">
                <a:effectLst/>
                <a:latin typeface="Helvetica" pitchFamily="2" charset="0"/>
                <a:ea typeface="Arial" panose="020B0604020202020204" pitchFamily="34" charset="0"/>
              </a:rPr>
              <a:t> </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r>
              <a:rPr lang="en-US" sz="1600" dirty="0">
                <a:effectLst/>
                <a:latin typeface="Helvetica" pitchFamily="2" charset="0"/>
                <a:ea typeface="Arial" panose="020B0604020202020204" pitchFamily="34" charset="0"/>
              </a:rPr>
              <a:t>The Public Lands </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r>
              <a:rPr lang="en-US" sz="1600" b="1" dirty="0">
                <a:effectLst/>
                <a:latin typeface="Helvetica" pitchFamily="2" charset="0"/>
                <a:ea typeface="Arial" panose="020B0604020202020204" pitchFamily="34" charset="0"/>
              </a:rPr>
              <a:t>FIRST</a:t>
            </a:r>
            <a:r>
              <a:rPr lang="en-US" sz="1600" dirty="0">
                <a:effectLst/>
                <a:latin typeface="Helvetica" pitchFamily="2" charset="0"/>
                <a:ea typeface="Arial" panose="020B0604020202020204" pitchFamily="34" charset="0"/>
              </a:rPr>
              <a:t>. True policy demands that the National and State legislation shall be such as will ultimately enable every prudent and industrious citizen to secure a home, and therefore the land should not be monopolized for speculative purposes. …</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r>
              <a:rPr lang="en-US" sz="1600" dirty="0">
                <a:effectLst/>
                <a:latin typeface="Helvetica" pitchFamily="2" charset="0"/>
                <a:ea typeface="Arial" panose="020B0604020202020204" pitchFamily="34" charset="0"/>
              </a:rPr>
              <a:t> </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r>
              <a:rPr lang="en-US" sz="1600" dirty="0">
                <a:effectLst/>
                <a:latin typeface="Helvetica" pitchFamily="2" charset="0"/>
                <a:ea typeface="Arial" panose="020B0604020202020204" pitchFamily="34" charset="0"/>
              </a:rPr>
              <a:t>The Referendum </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r>
              <a:rPr lang="en-US" sz="1600" dirty="0">
                <a:effectLst/>
                <a:latin typeface="Helvetica" pitchFamily="2" charset="0"/>
                <a:ea typeface="Arial" panose="020B0604020202020204" pitchFamily="34" charset="0"/>
              </a:rPr>
              <a:t>We favor a system of direct legislation through the initiative and referendum, under proper Constitutional safeguards.</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r>
              <a:rPr lang="en-US" sz="1600" dirty="0">
                <a:effectLst/>
                <a:latin typeface="Helvetica" pitchFamily="2" charset="0"/>
                <a:ea typeface="Arial" panose="020B0604020202020204" pitchFamily="34" charset="0"/>
              </a:rPr>
              <a:t> </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r>
              <a:rPr lang="en-US" sz="1600" dirty="0">
                <a:effectLst/>
                <a:latin typeface="Helvetica" pitchFamily="2" charset="0"/>
                <a:ea typeface="Arial" panose="020B0604020202020204" pitchFamily="34" charset="0"/>
              </a:rPr>
              <a:t>Direct Election of President and Senators by the People </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r>
              <a:rPr lang="en-US" sz="1600" b="1" dirty="0">
                <a:effectLst/>
                <a:latin typeface="Helvetica" pitchFamily="2" charset="0"/>
                <a:ea typeface="Arial" panose="020B0604020202020204" pitchFamily="34" charset="0"/>
              </a:rPr>
              <a:t>FIRST</a:t>
            </a:r>
            <a:r>
              <a:rPr lang="en-US" sz="1600" dirty="0">
                <a:effectLst/>
                <a:latin typeface="Helvetica" pitchFamily="2" charset="0"/>
                <a:ea typeface="Arial" panose="020B0604020202020204" pitchFamily="34" charset="0"/>
              </a:rPr>
              <a:t>. We demand the election of President, Vice-President, and United States Senators by a direct vote of the people….</a:t>
            </a: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4250259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ABA1-2426-FDD2-D99D-46EE9EC3D131}"/>
              </a:ext>
            </a:extLst>
          </p:cNvPr>
          <p:cNvSpPr>
            <a:spLocks noGrp="1"/>
          </p:cNvSpPr>
          <p:nvPr>
            <p:ph type="title"/>
          </p:nvPr>
        </p:nvSpPr>
        <p:spPr>
          <a:xfrm>
            <a:off x="838200" y="365125"/>
            <a:ext cx="10515600" cy="927647"/>
          </a:xfrm>
        </p:spPr>
        <p:txBody>
          <a:bodyPr>
            <a:normAutofit/>
          </a:bodyPr>
          <a:lstStyle/>
          <a:p>
            <a:pPr marL="0" marR="0" algn="ctr">
              <a:lnSpc>
                <a:spcPct val="100000"/>
              </a:lnSpc>
              <a:spcBef>
                <a:spcPts val="0"/>
              </a:spcBef>
              <a:spcAft>
                <a:spcPts val="0"/>
              </a:spcAft>
            </a:pPr>
            <a:r>
              <a:rPr lang="en-US" sz="1800" b="1" dirty="0">
                <a:solidFill>
                  <a:srgbClr val="000000"/>
                </a:solidFill>
                <a:effectLst/>
                <a:latin typeface="Helvetica" pitchFamily="2" charset="0"/>
                <a:ea typeface="Arial" panose="020B0604020202020204" pitchFamily="34" charset="0"/>
              </a:rPr>
              <a:t>Excerpt from the Populist Party </a:t>
            </a:r>
            <a:r>
              <a:rPr lang="en-US" sz="1800" b="1" dirty="0">
                <a:solidFill>
                  <a:srgbClr val="000000"/>
                </a:solidFill>
                <a:effectLst/>
                <a:highlight>
                  <a:srgbClr val="FFFFFF"/>
                </a:highlight>
                <a:latin typeface="Helvetica" pitchFamily="2" charset="0"/>
                <a:ea typeface="Arial" panose="020B0604020202020204" pitchFamily="34" charset="0"/>
              </a:rPr>
              <a:t>Platform</a:t>
            </a:r>
            <a:br>
              <a:rPr lang="en-US" sz="1800" dirty="0">
                <a:effectLst/>
                <a:latin typeface="Arial" panose="020B0604020202020204" pitchFamily="34" charset="0"/>
                <a:ea typeface="Arial" panose="020B0604020202020204" pitchFamily="34" charset="0"/>
              </a:rPr>
            </a:br>
            <a:r>
              <a:rPr lang="en-US" sz="1800" b="1" dirty="0">
                <a:solidFill>
                  <a:srgbClr val="000000"/>
                </a:solidFill>
                <a:effectLst/>
                <a:highlight>
                  <a:srgbClr val="FFFFFF"/>
                </a:highlight>
                <a:latin typeface="Helvetica" pitchFamily="2" charset="0"/>
                <a:ea typeface="Arial" panose="020B0604020202020204" pitchFamily="34" charset="0"/>
              </a:rPr>
              <a:t>Populist Party</a:t>
            </a:r>
            <a:br>
              <a:rPr lang="en-US" sz="1800" dirty="0">
                <a:effectLst/>
                <a:latin typeface="Arial" panose="020B0604020202020204" pitchFamily="34" charset="0"/>
                <a:ea typeface="Arial" panose="020B0604020202020204" pitchFamily="34" charset="0"/>
              </a:rPr>
            </a:br>
            <a:r>
              <a:rPr lang="en-US" sz="1800" b="1" dirty="0">
                <a:solidFill>
                  <a:srgbClr val="000000"/>
                </a:solidFill>
                <a:effectLst/>
                <a:highlight>
                  <a:srgbClr val="FFFFFF"/>
                </a:highlight>
                <a:latin typeface="Helvetica" pitchFamily="2" charset="0"/>
                <a:ea typeface="Arial" panose="020B0604020202020204" pitchFamily="34" charset="0"/>
              </a:rPr>
              <a:t>1896</a:t>
            </a:r>
            <a:endParaRPr lang="en-US" sz="1800" dirty="0">
              <a:effectLst/>
              <a:latin typeface="Arial" panose="020B0604020202020204" pitchFamily="34" charset="0"/>
              <a:ea typeface="Arial" panose="020B0604020202020204" pitchFamily="34" charset="0"/>
            </a:endParaRPr>
          </a:p>
        </p:txBody>
      </p:sp>
      <p:sp>
        <p:nvSpPr>
          <p:cNvPr id="3" name="Content Placeholder 2">
            <a:extLst>
              <a:ext uri="{FF2B5EF4-FFF2-40B4-BE49-F238E27FC236}">
                <a16:creationId xmlns:a16="http://schemas.microsoft.com/office/drawing/2014/main" id="{710555F4-0369-5F93-92FF-2AF7C0E3DD06}"/>
              </a:ext>
            </a:extLst>
          </p:cNvPr>
          <p:cNvSpPr>
            <a:spLocks noGrp="1"/>
          </p:cNvSpPr>
          <p:nvPr>
            <p:ph idx="1"/>
          </p:nvPr>
        </p:nvSpPr>
        <p:spPr>
          <a:xfrm>
            <a:off x="838200" y="6074979"/>
            <a:ext cx="9976945" cy="515007"/>
          </a:xfrm>
        </p:spPr>
        <p:txBody>
          <a:bodyPr>
            <a:noAutofit/>
          </a:bodyPr>
          <a:lstStyle/>
          <a:p>
            <a:pPr marL="0" marR="0" indent="0">
              <a:lnSpc>
                <a:spcPct val="115000"/>
              </a:lnSpc>
              <a:spcBef>
                <a:spcPts val="0"/>
              </a:spcBef>
              <a:spcAft>
                <a:spcPts val="0"/>
              </a:spcAft>
              <a:buNone/>
            </a:pPr>
            <a:r>
              <a:rPr lang="en-US" sz="1100" b="0" i="0" u="none" strike="noStrike" baseline="0" dirty="0">
                <a:solidFill>
                  <a:srgbClr val="000000"/>
                </a:solidFill>
                <a:latin typeface="Helvetica" panose="020B0604020202020204" pitchFamily="34" charset="0"/>
                <a:cs typeface="Helvetica" panose="020B0604020202020204" pitchFamily="34" charset="0"/>
              </a:rPr>
              <a:t>Populist Party National Convention (St. Louis, Missouri). Platform of the Populist Party, 1896. In </a:t>
            </a:r>
            <a:r>
              <a:rPr lang="en-US" sz="1100" b="0" i="1" u="none" strike="noStrike" baseline="0" dirty="0">
                <a:solidFill>
                  <a:srgbClr val="000000"/>
                </a:solidFill>
                <a:latin typeface="Helvetica" panose="020B0604020202020204" pitchFamily="34" charset="0"/>
                <a:cs typeface="Helvetica" panose="020B0604020202020204" pitchFamily="34" charset="0"/>
              </a:rPr>
              <a:t>National Party Platforms, 1840-1972, </a:t>
            </a:r>
            <a:r>
              <a:rPr lang="en-US" sz="1100" b="0" i="0" u="none" strike="noStrike" baseline="0" dirty="0">
                <a:solidFill>
                  <a:srgbClr val="000000"/>
                </a:solidFill>
                <a:latin typeface="Helvetica" panose="020B0604020202020204" pitchFamily="34" charset="0"/>
                <a:cs typeface="Helvetica" panose="020B0604020202020204" pitchFamily="34" charset="0"/>
              </a:rPr>
              <a:t>edited by Donald Bruce Johnson and Kirk Harold Porter, 104 (University of Illinois Press, 1973). From University of Houston Digital History. https://www.digitalhistory.uh.edu/disp_textbook.cfm?smtID=3&amp;psid=4067. </a:t>
            </a:r>
            <a:endParaRPr lang="en-US" sz="1100" dirty="0">
              <a:latin typeface="Helvetica" panose="020B0604020202020204" pitchFamily="34" charset="0"/>
              <a:cs typeface="Helvetica" panose="020B0604020202020204" pitchFamily="34" charset="0"/>
            </a:endParaRPr>
          </a:p>
        </p:txBody>
      </p:sp>
      <p:pic>
        <p:nvPicPr>
          <p:cNvPr id="6" name="Picture 5">
            <a:extLst>
              <a:ext uri="{FF2B5EF4-FFF2-40B4-BE49-F238E27FC236}">
                <a16:creationId xmlns:a16="http://schemas.microsoft.com/office/drawing/2014/main" id="{75ED6A8F-1A1D-1134-82B2-25668BF54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
        <p:nvSpPr>
          <p:cNvPr id="8" name="TextBox 7">
            <a:extLst>
              <a:ext uri="{FF2B5EF4-FFF2-40B4-BE49-F238E27FC236}">
                <a16:creationId xmlns:a16="http://schemas.microsoft.com/office/drawing/2014/main" id="{5A95B1BA-BE5B-1E88-D9C9-D0AFCB7C4BD9}"/>
              </a:ext>
            </a:extLst>
          </p:cNvPr>
          <p:cNvSpPr txBox="1"/>
          <p:nvPr/>
        </p:nvSpPr>
        <p:spPr>
          <a:xfrm>
            <a:off x="670560" y="1656806"/>
            <a:ext cx="10683240" cy="1477328"/>
          </a:xfrm>
          <a:prstGeom prst="rect">
            <a:avLst/>
          </a:prstGeom>
          <a:noFill/>
        </p:spPr>
        <p:txBody>
          <a:bodyPr wrap="square" rtlCol="0">
            <a:spAutoFit/>
          </a:bodyPr>
          <a:lstStyle/>
          <a:p>
            <a:pPr marL="0" marR="0">
              <a:spcBef>
                <a:spcPts val="0"/>
              </a:spcBef>
              <a:spcAft>
                <a:spcPts val="0"/>
              </a:spcAft>
            </a:pPr>
            <a:r>
              <a:rPr lang="en-US" sz="1800" dirty="0">
                <a:effectLst/>
                <a:latin typeface="Helvetica" pitchFamily="2" charset="0"/>
                <a:ea typeface="Arial" panose="020B0604020202020204" pitchFamily="34" charset="0"/>
              </a:rPr>
              <a:t>A Fair Ballot</a:t>
            </a:r>
            <a:endParaRPr lang="en-US" sz="1800" dirty="0">
              <a:effectLst/>
              <a:latin typeface="Arial" panose="020B0604020202020204" pitchFamily="34" charset="0"/>
              <a:ea typeface="Arial" panose="020B0604020202020204" pitchFamily="34" charset="0"/>
            </a:endParaRPr>
          </a:p>
          <a:p>
            <a:pPr marL="0" marR="0">
              <a:spcBef>
                <a:spcPts val="0"/>
              </a:spcBef>
              <a:spcAft>
                <a:spcPts val="0"/>
              </a:spcAft>
            </a:pPr>
            <a:r>
              <a:rPr lang="en-US" sz="1800" dirty="0">
                <a:effectLst/>
                <a:latin typeface="Helvetica" pitchFamily="2" charset="0"/>
                <a:ea typeface="Arial" panose="020B0604020202020204" pitchFamily="34" charset="0"/>
              </a:rPr>
              <a:t>Believing that the elective franchise and an untrammeled ballot are essential to a government of, for, and by the people, the People's party condemns the wholesale system of disfranchisement adopted in some States as unrepublican and undemocratic, and we declare it to be the duty of the several </a:t>
            </a:r>
            <a:endParaRPr lang="en-US" sz="1800" dirty="0">
              <a:effectLst/>
              <a:latin typeface="Arial" panose="020B0604020202020204" pitchFamily="34" charset="0"/>
              <a:ea typeface="Arial" panose="020B0604020202020204" pitchFamily="34" charset="0"/>
            </a:endParaRPr>
          </a:p>
          <a:p>
            <a:pPr marL="0" marR="0">
              <a:spcBef>
                <a:spcPts val="0"/>
              </a:spcBef>
              <a:spcAft>
                <a:spcPts val="0"/>
              </a:spcAft>
            </a:pPr>
            <a:r>
              <a:rPr lang="en-US" sz="1800" dirty="0">
                <a:effectLst/>
                <a:latin typeface="Helvetica" pitchFamily="2" charset="0"/>
                <a:ea typeface="Arial" panose="020B0604020202020204" pitchFamily="34" charset="0"/>
              </a:rPr>
              <a:t>State legislatures to take such actions as will secure a full, free and fair ballot and an honest count. …</a:t>
            </a:r>
            <a:endParaRPr lang="en-US"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339319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114B8381992D49BFEC195D1E62885C" ma:contentTypeVersion="17" ma:contentTypeDescription="Create a new document." ma:contentTypeScope="" ma:versionID="d9d0255ac283ba499faa8ad8cf9a9334">
  <xsd:schema xmlns:xsd="http://www.w3.org/2001/XMLSchema" xmlns:xs="http://www.w3.org/2001/XMLSchema" xmlns:p="http://schemas.microsoft.com/office/2006/metadata/properties" xmlns:ns2="edc1dda4-e497-4293-92fa-89c2d7121ae6" xmlns:ns3="8d85cce8-ce02-4b6f-9ec5-19814b89220d" targetNamespace="http://schemas.microsoft.com/office/2006/metadata/properties" ma:root="true" ma:fieldsID="e71a5bc01dc7dc7043ff1a085191f391" ns2:_="" ns3:_="">
    <xsd:import namespace="edc1dda4-e497-4293-92fa-89c2d7121ae6"/>
    <xsd:import namespace="8d85cce8-ce02-4b6f-9ec5-19814b89220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c1dda4-e497-4293-92fa-89c2d7121a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0d0892d-21e2-4a28-be84-55d2a6f2487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d85cce8-ce02-4b6f-9ec5-19814b89220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6e4741b-d4f4-4256-805c-aeb202cfdd16}" ma:internalName="TaxCatchAll" ma:showField="CatchAllData" ma:web="8d85cce8-ce02-4b6f-9ec5-19814b89220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d85cce8-ce02-4b6f-9ec5-19814b89220d" xsi:nil="true"/>
    <lcf76f155ced4ddcb4097134ff3c332f xmlns="edc1dda4-e497-4293-92fa-89c2d7121ae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A03339E-5FE4-419A-8745-AD8183F86470}"/>
</file>

<file path=customXml/itemProps2.xml><?xml version="1.0" encoding="utf-8"?>
<ds:datastoreItem xmlns:ds="http://schemas.openxmlformats.org/officeDocument/2006/customXml" ds:itemID="{5276F7D0-C072-4DD0-9CC2-6FF9879A00B2}"/>
</file>

<file path=customXml/itemProps3.xml><?xml version="1.0" encoding="utf-8"?>
<ds:datastoreItem xmlns:ds="http://schemas.openxmlformats.org/officeDocument/2006/customXml" ds:itemID="{A93A66A8-F4BD-48FC-9D7C-AECE93C8C94C}"/>
</file>

<file path=docProps/app.xml><?xml version="1.0" encoding="utf-8"?>
<Properties xmlns="http://schemas.openxmlformats.org/officeDocument/2006/extended-properties" xmlns:vt="http://schemas.openxmlformats.org/officeDocument/2006/docPropsVTypes">
  <TotalTime>41</TotalTime>
  <Words>1077</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Helvetica</vt:lpstr>
      <vt:lpstr>Montserrat</vt:lpstr>
      <vt:lpstr>Office Theme</vt:lpstr>
      <vt:lpstr>Election of 1896: The Populist Movement</vt:lpstr>
      <vt:lpstr>Essential Question</vt:lpstr>
      <vt:lpstr>Key Ideas</vt:lpstr>
      <vt:lpstr>Key Ideas</vt:lpstr>
      <vt:lpstr>Candidates and Outcome</vt:lpstr>
      <vt:lpstr>Warm-Up</vt:lpstr>
      <vt:lpstr>Excerpt from the Populist Party Platform Populist Party 1896</vt:lpstr>
      <vt:lpstr>Excerpt from the Populist Party Platform Populist Party 1896</vt:lpstr>
      <vt:lpstr>Excerpt from the Populist Party Platform Populist Party 1896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of 1800: Origins of American Political Parties</dc:title>
  <dc:creator>Evan Windham</dc:creator>
  <cp:lastModifiedBy>Kate Betz</cp:lastModifiedBy>
  <cp:revision>11</cp:revision>
  <dcterms:created xsi:type="dcterms:W3CDTF">2023-03-13T01:01:07Z</dcterms:created>
  <dcterms:modified xsi:type="dcterms:W3CDTF">2023-05-16T12:39:22Z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0x01010068114B8381992D49BFEC195D1E62885C</vt:lpwstr>
  </property>
</Properties>
</file>