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2" r:id="rId5"/>
    <p:sldId id="259" r:id="rId6"/>
    <p:sldId id="260"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72"/>
    <p:restoredTop sz="96197"/>
  </p:normalViewPr>
  <p:slideViewPr>
    <p:cSldViewPr snapToGrid="0">
      <p:cViewPr varScale="1">
        <p:scale>
          <a:sx n="81" d="100"/>
          <a:sy n="81" d="100"/>
        </p:scale>
        <p:origin x="63" y="4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3E53-527C-C12B-E6B7-3AF04E509A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756257-EFDF-520B-D1D3-741C732F0F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7BDCC0-661E-D7DE-A4DE-05C58E59B34F}"/>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3682DE8-8082-FD5E-01C6-A9E5CA089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AD7FA8-B308-53C0-6D08-38A3530E91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27822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E7E44-4763-5689-6593-89A6DA2B98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7E07FA-6B72-6B33-CBB0-0613A41589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B24415-D328-B06E-3B3B-8663B818602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0B6A379-65B6-D188-D2D3-A4D73ECE98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3B675-08E2-8D61-ED5D-C5715010CBF1}"/>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707982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379DF9-D101-2605-DA23-63FF4A1B8D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B22210-8AB1-20EC-ABDD-B2841B155B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EC041D-A1F4-28D6-D49D-C22BB720BC6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C186DBFE-0AF6-89EE-FB68-0CD65BEE6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CE965-9E75-0BD5-3420-90053855E4A7}"/>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09762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76E97-9F32-C440-C113-930047EBE6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7FC52-5649-66FF-7601-BA562987CA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7B4AD-3A8E-8F43-4C88-81A1D98046D2}"/>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92F7EFF1-BA42-7E5B-2C13-6020B555F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15F184-7288-A0AA-7AD8-B3ADBD04E7D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170702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EF68C-AF85-AB42-2188-1586BE17D4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5C0BF3-3968-4910-8366-2C2EC02F1D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8D5AF2-01F1-B44F-4630-94E5A995C8D1}"/>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DC03D648-8854-98B5-FBA2-E9D529FBA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2E59C9-3F5F-8597-2BBA-4A662FB66D1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00578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DE4C4-C0C4-2215-3DCB-F298CBFEBC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9447E3-5F62-09BF-9945-0BE91ABDC1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74356A-7BB8-0702-AD68-08D906F748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795306-E801-C2AD-95FD-41814C99275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95BAA033-D280-DA4A-8754-88D2901AB2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86D861-AC84-099A-41DF-A020F2B1637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46272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C1D7B-FF74-B532-C2F9-E979DD45BB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428B61-2C85-512A-4C90-794CAF3947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4F2B81-E465-A69E-D4CF-0FAC3210F0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73E9F3-96F5-F8E5-DD1D-B7505605C1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DB03C-3DC1-20EB-637A-22EAF79445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521C4F-32BA-800F-4B6B-DB4DDBAAED6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8" name="Footer Placeholder 7">
            <a:extLst>
              <a:ext uri="{FF2B5EF4-FFF2-40B4-BE49-F238E27FC236}">
                <a16:creationId xmlns:a16="http://schemas.microsoft.com/office/drawing/2014/main" id="{EC913E1D-D290-9AD1-4524-5C8A54C1FF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E20538-71E3-03E4-9876-8B36434280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43845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54CB4-25D9-2211-AF8C-86A1126768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EF9A17-6F61-7ADF-5908-B5E78F3530A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4" name="Footer Placeholder 3">
            <a:extLst>
              <a:ext uri="{FF2B5EF4-FFF2-40B4-BE49-F238E27FC236}">
                <a16:creationId xmlns:a16="http://schemas.microsoft.com/office/drawing/2014/main" id="{AD29CAB6-8EE5-0915-E482-0B5A1CCBFB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4C0FBD-70B9-248D-CAE4-4798F1F6C080}"/>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18877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9984E2-612D-EC6D-9B42-3A43F732B3E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3" name="Footer Placeholder 2">
            <a:extLst>
              <a:ext uri="{FF2B5EF4-FFF2-40B4-BE49-F238E27FC236}">
                <a16:creationId xmlns:a16="http://schemas.microsoft.com/office/drawing/2014/main" id="{60B6E9BA-ACE3-A3F1-03CA-0A8E8FF0DA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453DC9-F780-B6F6-D69C-76AB8EE3ED8D}"/>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852248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94C2-242F-B839-53C9-0F458A5C42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379668-B480-C909-39D7-0ED30565A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1BA906-72DC-D9CF-6783-F6A81B94EE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360B27-1443-DB24-1191-75E40FFDBBC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41A7B608-49E9-2FEE-1B2C-AFBD91F1C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A0D455-3C25-A6A7-8930-42EB22890C26}"/>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4105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E6A55-C393-EE42-16DE-AB1C2E511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5012C5-734E-AB4F-3ACA-B826F3C669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4DE277-4474-01B9-84C2-8F8C8F147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D5BD80-B24A-4CD2-034F-66E8FF655344}"/>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67921B2F-8C6C-0531-38BC-D99505B08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460C2-6A7F-D53A-D87D-17ACA801C294}"/>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961943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A9C2A9-2066-6BD6-4BDE-ABD913C6AE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3AE7FCC-2AE9-C398-708F-1A6150574D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E2516C0-289B-CF43-700D-8469E8E5D8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AEDC9F81-C28D-BA12-7C46-52FB3E20C0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7487BE-C5C7-74BD-B670-7264031B65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F3407-C943-5544-80E7-AA87B3E54DAB}" type="slidenum">
              <a:rPr lang="en-US" smtClean="0"/>
              <a:t>‹#›</a:t>
            </a:fld>
            <a:endParaRPr lang="en-US"/>
          </a:p>
        </p:txBody>
      </p:sp>
    </p:spTree>
    <p:extLst>
      <p:ext uri="{BB962C8B-B14F-4D97-AF65-F5344CB8AC3E}">
        <p14:creationId xmlns:p14="http://schemas.microsoft.com/office/powerpoint/2010/main" val="2060919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Montserrat"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14A29-E3CF-C1FE-65DA-14F6E116DF6E}"/>
              </a:ext>
            </a:extLst>
          </p:cNvPr>
          <p:cNvSpPr>
            <a:spLocks noGrp="1"/>
          </p:cNvSpPr>
          <p:nvPr>
            <p:ph type="ctrTitle"/>
          </p:nvPr>
        </p:nvSpPr>
        <p:spPr>
          <a:xfrm>
            <a:off x="1524000" y="1795347"/>
            <a:ext cx="9144000" cy="2410894"/>
          </a:xfrm>
        </p:spPr>
        <p:txBody>
          <a:bodyPr>
            <a:normAutofit/>
          </a:bodyPr>
          <a:lstStyle/>
          <a:p>
            <a:r>
              <a:rPr lang="en-US" dirty="0"/>
              <a:t>Election of </a:t>
            </a:r>
            <a:r>
              <a:rPr lang="en-US" dirty="0">
                <a:cs typeface="Arial" panose="020B0604020202020204" pitchFamily="34" charset="0"/>
              </a:rPr>
              <a:t>1912: The Progressive Era</a:t>
            </a:r>
            <a:endParaRPr lang="en-US" dirty="0"/>
          </a:p>
        </p:txBody>
      </p:sp>
      <p:pic>
        <p:nvPicPr>
          <p:cNvPr id="5" name="Picture 4">
            <a:extLst>
              <a:ext uri="{FF2B5EF4-FFF2-40B4-BE49-F238E27FC236}">
                <a16:creationId xmlns:a16="http://schemas.microsoft.com/office/drawing/2014/main" id="{1E0DF5EF-705C-9D12-7EA1-918EFAC4AA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2788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1B7AB-1B56-160A-D6C3-F3A6A7944512}"/>
              </a:ext>
            </a:extLst>
          </p:cNvPr>
          <p:cNvSpPr>
            <a:spLocks noGrp="1"/>
          </p:cNvSpPr>
          <p:nvPr>
            <p:ph type="title"/>
          </p:nvPr>
        </p:nvSpPr>
        <p:spPr/>
        <p:txBody>
          <a:bodyPr/>
          <a:lstStyle/>
          <a:p>
            <a:r>
              <a:rPr lang="en-US" dirty="0"/>
              <a:t>Essential Question</a:t>
            </a:r>
          </a:p>
        </p:txBody>
      </p:sp>
      <p:sp>
        <p:nvSpPr>
          <p:cNvPr id="3" name="Content Placeholder 2">
            <a:extLst>
              <a:ext uri="{FF2B5EF4-FFF2-40B4-BE49-F238E27FC236}">
                <a16:creationId xmlns:a16="http://schemas.microsoft.com/office/drawing/2014/main" id="{D58AB815-DD49-8767-B03C-12515EBB422D}"/>
              </a:ext>
            </a:extLst>
          </p:cNvPr>
          <p:cNvSpPr>
            <a:spLocks noGrp="1"/>
          </p:cNvSpPr>
          <p:nvPr>
            <p:ph idx="1"/>
          </p:nvPr>
        </p:nvSpPr>
        <p:spPr>
          <a:xfrm>
            <a:off x="838200" y="2543503"/>
            <a:ext cx="10515600" cy="3633460"/>
          </a:xfrm>
        </p:spPr>
        <p:txBody>
          <a:bodyPr>
            <a:normAutofit/>
          </a:bodyPr>
          <a:lstStyle/>
          <a:p>
            <a:pPr marL="0" marR="0" indent="0">
              <a:lnSpc>
                <a:spcPct val="100000"/>
              </a:lnSpc>
              <a:spcBef>
                <a:spcPts val="0"/>
              </a:spcBef>
              <a:spcAft>
                <a:spcPts val="0"/>
              </a:spcAft>
              <a:buNone/>
            </a:pPr>
            <a:r>
              <a:rPr lang="en-US" dirty="0">
                <a:effectLst/>
                <a:latin typeface="Helvetica" pitchFamily="2" charset="0"/>
                <a:ea typeface="Arial" panose="020B0604020202020204" pitchFamily="34" charset="0"/>
              </a:rPr>
              <a:t>What were the competing visions for how the federal government could resolve the problems of American society?</a:t>
            </a:r>
            <a:endParaRPr lang="en-US"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8D82845B-1D66-200D-BA3A-7E959D44CB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1643452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6322A-61D1-B21B-AAE7-E2836D12EF79}"/>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2DF6301F-C018-B02D-4067-AE159437D945}"/>
              </a:ext>
            </a:extLst>
          </p:cNvPr>
          <p:cNvSpPr>
            <a:spLocks noGrp="1"/>
          </p:cNvSpPr>
          <p:nvPr>
            <p:ph idx="1"/>
          </p:nvPr>
        </p:nvSpPr>
        <p:spPr/>
        <p:txBody>
          <a:bodyPr>
            <a:noAutofit/>
          </a:bodyPr>
          <a:lstStyle/>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Americans faced growing problems related to economic and social changes brought on by rapid urbanization, industrialization, and immigration. Four candidates appeared on the ballot in 1912, each offering different solutions to these problems and envisioning different roles for the federal government in American life.</a:t>
            </a:r>
            <a:endParaRPr lang="en-US" sz="20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Progressives looked to transform the relationship between government and people using these values: the desire to reform society, the desire to use governmental authority to solve problems, and the desire for greater social control.</a:t>
            </a:r>
            <a:endParaRPr lang="en-US" sz="20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3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Though the Progressive Party did not win the election, it was the only time in the history of the American two-party system that a third-party candidate received more popular and electoral votes than a major party nominee.</a:t>
            </a:r>
            <a:endParaRPr lang="en-US" sz="2000" u="none" strike="noStrike"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8EC33BB7-3010-7A1A-80A3-85C17A400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866170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1A4E-C50D-9A7C-5551-73A4BA08BB4B}"/>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4762C0EA-BEFD-55D0-DB34-EF7A89880B81}"/>
              </a:ext>
            </a:extLst>
          </p:cNvPr>
          <p:cNvSpPr>
            <a:spLocks noGrp="1"/>
          </p:cNvSpPr>
          <p:nvPr>
            <p:ph idx="1"/>
          </p:nvPr>
        </p:nvSpPr>
        <p:spPr/>
        <p:txBody>
          <a:bodyPr>
            <a:normAutofit/>
          </a:bodyPr>
          <a:lstStyle/>
          <a:p>
            <a:pPr marL="342900" marR="0" lvl="0" indent="-342900">
              <a:lnSpc>
                <a:spcPct val="115000"/>
              </a:lnSpc>
              <a:spcBef>
                <a:spcPts val="0"/>
              </a:spcBef>
              <a:spcAft>
                <a:spcPts val="12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The election of 1912 revealed deep divisions within the Republican Party, ultimately causing the progressive wing of the party to leave and the remaining members to become increasingly conservative.</a:t>
            </a:r>
            <a:endParaRPr lang="en-US" sz="2000" u="none" strike="noStrike"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966F0F3E-92FD-A12F-EFDE-75ECE07690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2032537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836C6-38F5-EA82-3C1D-31757693B11C}"/>
              </a:ext>
            </a:extLst>
          </p:cNvPr>
          <p:cNvSpPr>
            <a:spLocks noGrp="1"/>
          </p:cNvSpPr>
          <p:nvPr>
            <p:ph type="title"/>
          </p:nvPr>
        </p:nvSpPr>
        <p:spPr/>
        <p:txBody>
          <a:bodyPr/>
          <a:lstStyle/>
          <a:p>
            <a:r>
              <a:rPr lang="en-US" dirty="0"/>
              <a:t>Candidates and Outcome</a:t>
            </a:r>
          </a:p>
        </p:txBody>
      </p:sp>
      <p:sp>
        <p:nvSpPr>
          <p:cNvPr id="3" name="Content Placeholder 2">
            <a:extLst>
              <a:ext uri="{FF2B5EF4-FFF2-40B4-BE49-F238E27FC236}">
                <a16:creationId xmlns:a16="http://schemas.microsoft.com/office/drawing/2014/main" id="{4D749172-4073-FAF6-1DF1-76DB7EBD9CCB}"/>
              </a:ext>
            </a:extLst>
          </p:cNvPr>
          <p:cNvSpPr>
            <a:spLocks noGrp="1"/>
          </p:cNvSpPr>
          <p:nvPr>
            <p:ph sz="half" idx="1"/>
          </p:nvPr>
        </p:nvSpPr>
        <p:spPr>
          <a:xfrm>
            <a:off x="838200" y="2328599"/>
            <a:ext cx="5181600" cy="3848363"/>
          </a:xfrm>
        </p:spPr>
        <p:txBody>
          <a:bodyPr/>
          <a:lstStyle/>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Woodrow Wilson (Democrat)</a:t>
            </a:r>
          </a:p>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William Howard Taft (Republican)</a:t>
            </a:r>
          </a:p>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Theodore Roosevelt (Progressive/Bull Moose)</a:t>
            </a:r>
          </a:p>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Eugene V. Debs (Socialist) </a:t>
            </a:r>
            <a:endParaRPr lang="en-US" dirty="0"/>
          </a:p>
        </p:txBody>
      </p:sp>
      <p:pic>
        <p:nvPicPr>
          <p:cNvPr id="5" name="Picture 4">
            <a:extLst>
              <a:ext uri="{FF2B5EF4-FFF2-40B4-BE49-F238E27FC236}">
                <a16:creationId xmlns:a16="http://schemas.microsoft.com/office/drawing/2014/main" id="{FEA51A42-1B00-3E76-7663-B0DC90D26006}"/>
              </a:ext>
            </a:extLst>
          </p:cNvPr>
          <p:cNvPicPr>
            <a:picLocks noChangeAspect="1"/>
          </p:cNvPicPr>
          <p:nvPr/>
        </p:nvPicPr>
        <p:blipFill>
          <a:blip r:embed="rId2"/>
          <a:srcRect/>
          <a:stretch/>
        </p:blipFill>
        <p:spPr>
          <a:xfrm>
            <a:off x="6423211" y="2697860"/>
            <a:ext cx="5079661" cy="3129695"/>
          </a:xfrm>
          <a:prstGeom prst="rect">
            <a:avLst/>
          </a:prstGeom>
        </p:spPr>
      </p:pic>
      <p:pic>
        <p:nvPicPr>
          <p:cNvPr id="6" name="Content Placeholder 9">
            <a:extLst>
              <a:ext uri="{FF2B5EF4-FFF2-40B4-BE49-F238E27FC236}">
                <a16:creationId xmlns:a16="http://schemas.microsoft.com/office/drawing/2014/main" id="{015A9F85-E810-F562-5F07-02D6C0077562}"/>
              </a:ext>
            </a:extLst>
          </p:cNvPr>
          <p:cNvPicPr>
            <a:picLocks noChangeAspect="1"/>
          </p:cNvPicPr>
          <p:nvPr/>
        </p:nvPicPr>
        <p:blipFill>
          <a:blip r:embed="rId3"/>
          <a:srcRect/>
          <a:stretch/>
        </p:blipFill>
        <p:spPr>
          <a:xfrm>
            <a:off x="6948587" y="2056205"/>
            <a:ext cx="4086024" cy="268565"/>
          </a:xfrm>
          <a:prstGeom prst="rect">
            <a:avLst/>
          </a:prstGeom>
        </p:spPr>
      </p:pic>
      <p:sp>
        <p:nvSpPr>
          <p:cNvPr id="7" name="TextBox 6">
            <a:extLst>
              <a:ext uri="{FF2B5EF4-FFF2-40B4-BE49-F238E27FC236}">
                <a16:creationId xmlns:a16="http://schemas.microsoft.com/office/drawing/2014/main" id="{E5A1BD1C-DFEE-FA90-C210-79F0863E58F5}"/>
              </a:ext>
            </a:extLst>
          </p:cNvPr>
          <p:cNvSpPr txBox="1"/>
          <p:nvPr/>
        </p:nvSpPr>
        <p:spPr>
          <a:xfrm>
            <a:off x="6423211" y="1695057"/>
            <a:ext cx="6098241" cy="392480"/>
          </a:xfrm>
          <a:prstGeom prst="rect">
            <a:avLst/>
          </a:prstGeom>
          <a:noFill/>
        </p:spPr>
        <p:txBody>
          <a:bodyPr wrap="square">
            <a:spAutoFit/>
          </a:bodyPr>
          <a:lstStyle/>
          <a:p>
            <a:pPr marL="0" marR="0" indent="457200">
              <a:lnSpc>
                <a:spcPct val="115000"/>
              </a:lnSpc>
              <a:spcBef>
                <a:spcPts val="0"/>
              </a:spcBef>
              <a:spcAft>
                <a:spcPts val="0"/>
              </a:spcAft>
            </a:pPr>
            <a:r>
              <a:rPr lang="en-US" sz="1800" dirty="0">
                <a:solidFill>
                  <a:srgbClr val="365F91"/>
                </a:solidFill>
                <a:effectLst/>
                <a:latin typeface="Helvetica" pitchFamily="2" charset="0"/>
                <a:ea typeface="Arial" panose="020B0604020202020204" pitchFamily="34" charset="0"/>
              </a:rPr>
              <a:t>Wilson 435                       </a:t>
            </a:r>
            <a:r>
              <a:rPr lang="en-US" sz="1800" dirty="0">
                <a:solidFill>
                  <a:srgbClr val="029D49"/>
                </a:solidFill>
                <a:effectLst/>
                <a:latin typeface="Helvetica" pitchFamily="2" charset="0"/>
                <a:ea typeface="Arial" panose="020B0604020202020204" pitchFamily="34" charset="0"/>
              </a:rPr>
              <a:t>Roosevelt 88</a:t>
            </a:r>
            <a:r>
              <a:rPr lang="en-US" sz="1800" dirty="0">
                <a:solidFill>
                  <a:srgbClr val="00B050"/>
                </a:solidFill>
                <a:effectLst/>
                <a:latin typeface="Helvetica" pitchFamily="2" charset="0"/>
                <a:ea typeface="Arial" panose="020B0604020202020204" pitchFamily="34" charset="0"/>
              </a:rPr>
              <a:t> </a:t>
            </a:r>
            <a:r>
              <a:rPr lang="en-US" sz="1800" dirty="0">
                <a:effectLst/>
                <a:latin typeface="Helvetica" pitchFamily="2" charset="0"/>
                <a:ea typeface="Arial" panose="020B0604020202020204" pitchFamily="34" charset="0"/>
              </a:rPr>
              <a:t>	</a:t>
            </a:r>
            <a:r>
              <a:rPr lang="en-US" sz="1800" dirty="0">
                <a:solidFill>
                  <a:srgbClr val="943634"/>
                </a:solidFill>
                <a:effectLst/>
                <a:latin typeface="Helvetica" pitchFamily="2" charset="0"/>
                <a:ea typeface="Arial" panose="020B0604020202020204" pitchFamily="34" charset="0"/>
              </a:rPr>
              <a:t>Taft 8</a:t>
            </a:r>
            <a:endParaRPr lang="en-US" sz="1800" dirty="0">
              <a:effectLst/>
              <a:latin typeface="Arial" panose="020B0604020202020204" pitchFamily="34" charset="0"/>
              <a:ea typeface="Arial" panose="020B0604020202020204" pitchFamily="34" charset="0"/>
            </a:endParaRPr>
          </a:p>
        </p:txBody>
      </p:sp>
      <p:pic>
        <p:nvPicPr>
          <p:cNvPr id="8" name="Picture 7">
            <a:extLst>
              <a:ext uri="{FF2B5EF4-FFF2-40B4-BE49-F238E27FC236}">
                <a16:creationId xmlns:a16="http://schemas.microsoft.com/office/drawing/2014/main" id="{6EDA3A9A-CB67-CDF5-00E7-5C3B6551C0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2590237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88942-DC02-0E03-F2AA-51F932287F5F}"/>
              </a:ext>
            </a:extLst>
          </p:cNvPr>
          <p:cNvSpPr>
            <a:spLocks noGrp="1"/>
          </p:cNvSpPr>
          <p:nvPr>
            <p:ph type="title"/>
          </p:nvPr>
        </p:nvSpPr>
        <p:spPr/>
        <p:txBody>
          <a:bodyPr/>
          <a:lstStyle/>
          <a:p>
            <a:r>
              <a:rPr lang="en-US" dirty="0"/>
              <a:t>Warm-Up</a:t>
            </a:r>
          </a:p>
        </p:txBody>
      </p:sp>
      <p:sp>
        <p:nvSpPr>
          <p:cNvPr id="3" name="Text Placeholder 2">
            <a:extLst>
              <a:ext uri="{FF2B5EF4-FFF2-40B4-BE49-F238E27FC236}">
                <a16:creationId xmlns:a16="http://schemas.microsoft.com/office/drawing/2014/main" id="{E4C3CF34-E1AF-F168-05BA-BC62E1E8C24F}"/>
              </a:ext>
            </a:extLst>
          </p:cNvPr>
          <p:cNvSpPr>
            <a:spLocks noGrp="1"/>
          </p:cNvSpPr>
          <p:nvPr>
            <p:ph type="body" idx="1"/>
          </p:nvPr>
        </p:nvSpPr>
        <p:spPr/>
        <p:txBody>
          <a:bodyPr>
            <a:noAutofit/>
          </a:bodyPr>
          <a:lstStyle/>
          <a:p>
            <a:pPr marL="0" marR="0">
              <a:lnSpc>
                <a:spcPct val="100000"/>
              </a:lnSpc>
              <a:spcBef>
                <a:spcPts val="1000"/>
              </a:spcBef>
              <a:spcAft>
                <a:spcPts val="0"/>
              </a:spcAft>
            </a:pPr>
            <a:r>
              <a:rPr lang="en-US" b="1" dirty="0"/>
              <a:t>Excerpt from “The Right of the People to Rule”</a:t>
            </a:r>
          </a:p>
          <a:p>
            <a:pPr marL="0" marR="0">
              <a:lnSpc>
                <a:spcPct val="100000"/>
              </a:lnSpc>
              <a:spcBef>
                <a:spcPts val="0"/>
              </a:spcBef>
              <a:spcAft>
                <a:spcPts val="0"/>
              </a:spcAft>
            </a:pPr>
            <a:r>
              <a:rPr lang="en-US" b="1" dirty="0"/>
              <a:t>Theodore Roosevelt</a:t>
            </a:r>
          </a:p>
          <a:p>
            <a:pPr>
              <a:lnSpc>
                <a:spcPct val="100000"/>
              </a:lnSpc>
            </a:pPr>
            <a:r>
              <a:rPr lang="en-US" b="1" dirty="0"/>
              <a:t>March 1912 </a:t>
            </a:r>
          </a:p>
        </p:txBody>
      </p:sp>
      <p:pic>
        <p:nvPicPr>
          <p:cNvPr id="4" name="Picture 3">
            <a:extLst>
              <a:ext uri="{FF2B5EF4-FFF2-40B4-BE49-F238E27FC236}">
                <a16:creationId xmlns:a16="http://schemas.microsoft.com/office/drawing/2014/main" id="{30941501-66AB-E97C-8A95-10331D2FE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645832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ABA1-2426-FDD2-D99D-46EE9EC3D131}"/>
              </a:ext>
            </a:extLst>
          </p:cNvPr>
          <p:cNvSpPr>
            <a:spLocks noGrp="1"/>
          </p:cNvSpPr>
          <p:nvPr>
            <p:ph type="title"/>
          </p:nvPr>
        </p:nvSpPr>
        <p:spPr>
          <a:xfrm>
            <a:off x="838200" y="365125"/>
            <a:ext cx="10515600" cy="927647"/>
          </a:xfrm>
        </p:spPr>
        <p:txBody>
          <a:bodyPr>
            <a:normAutofit/>
          </a:bodyPr>
          <a:lstStyle/>
          <a:p>
            <a:pPr marL="0" marR="0" algn="ctr">
              <a:lnSpc>
                <a:spcPct val="100000"/>
              </a:lnSpc>
              <a:spcBef>
                <a:spcPts val="1000"/>
              </a:spcBef>
              <a:spcAft>
                <a:spcPts val="0"/>
              </a:spcAft>
            </a:pPr>
            <a:r>
              <a:rPr lang="en-US" sz="1800" b="1" dirty="0">
                <a:solidFill>
                  <a:srgbClr val="000000"/>
                </a:solidFill>
                <a:effectLst/>
                <a:latin typeface="Helvetica" pitchFamily="2" charset="0"/>
              </a:rPr>
              <a:t>Excerpt from </a:t>
            </a:r>
            <a:r>
              <a:rPr lang="en-US" sz="1800" b="1" dirty="0">
                <a:solidFill>
                  <a:srgbClr val="434343"/>
                </a:solidFill>
                <a:effectLst/>
                <a:latin typeface="Helvetica" pitchFamily="2" charset="0"/>
              </a:rPr>
              <a:t>“</a:t>
            </a:r>
            <a:r>
              <a:rPr lang="en-US" sz="1800" b="1" dirty="0">
                <a:solidFill>
                  <a:srgbClr val="000000"/>
                </a:solidFill>
                <a:effectLst/>
                <a:latin typeface="Helvetica" pitchFamily="2" charset="0"/>
              </a:rPr>
              <a:t>The Right of the People to Rule”</a:t>
            </a:r>
            <a:br>
              <a:rPr lang="en-US" sz="1800" b="1" dirty="0">
                <a:solidFill>
                  <a:srgbClr val="434343"/>
                </a:solidFill>
                <a:effectLst/>
                <a:latin typeface="Arial" panose="020B0604020202020204" pitchFamily="34" charset="0"/>
              </a:rPr>
            </a:br>
            <a:r>
              <a:rPr lang="en-US" sz="1800" b="1" dirty="0">
                <a:effectLst/>
                <a:latin typeface="Helvetica" pitchFamily="2" charset="0"/>
                <a:ea typeface="Arial" panose="020B0604020202020204" pitchFamily="34" charset="0"/>
              </a:rPr>
              <a:t>Theodore Roosevelt</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cs typeface="Arial" panose="020B0604020202020204" pitchFamily="34" charset="0"/>
              </a:rPr>
              <a:t>March 1912</a:t>
            </a:r>
            <a:r>
              <a:rPr lang="en-US" sz="900" dirty="0">
                <a:effectLst/>
              </a:rPr>
              <a:t> </a:t>
            </a:r>
            <a:endParaRPr lang="en-US" sz="1800" dirty="0">
              <a:effectLst/>
              <a:latin typeface="Arial" panose="020B0604020202020204" pitchFamily="34" charset="0"/>
              <a:ea typeface="Arial" panose="020B0604020202020204" pitchFamily="34" charset="0"/>
            </a:endParaRPr>
          </a:p>
        </p:txBody>
      </p:sp>
      <p:sp>
        <p:nvSpPr>
          <p:cNvPr id="3" name="Content Placeholder 2">
            <a:extLst>
              <a:ext uri="{FF2B5EF4-FFF2-40B4-BE49-F238E27FC236}">
                <a16:creationId xmlns:a16="http://schemas.microsoft.com/office/drawing/2014/main" id="{710555F4-0369-5F93-92FF-2AF7C0E3DD06}"/>
              </a:ext>
            </a:extLst>
          </p:cNvPr>
          <p:cNvSpPr>
            <a:spLocks noGrp="1"/>
          </p:cNvSpPr>
          <p:nvPr>
            <p:ph idx="1"/>
          </p:nvPr>
        </p:nvSpPr>
        <p:spPr>
          <a:xfrm>
            <a:off x="838200" y="6074979"/>
            <a:ext cx="9976945" cy="515007"/>
          </a:xfrm>
        </p:spPr>
        <p:txBody>
          <a:bodyPr>
            <a:normAutofit/>
          </a:bodyPr>
          <a:lstStyle/>
          <a:p>
            <a:pPr marL="0" marR="0" indent="0">
              <a:spcBef>
                <a:spcPts val="0"/>
              </a:spcBef>
              <a:spcAft>
                <a:spcPts val="0"/>
              </a:spcAft>
              <a:buNone/>
              <a:tabLst>
                <a:tab pos="2971800" algn="ctr"/>
                <a:tab pos="5943600" algn="r"/>
              </a:tabLst>
            </a:pPr>
            <a:r>
              <a:rPr lang="en-US" sz="1100" dirty="0">
                <a:effectLst/>
                <a:latin typeface="Helvetica" panose="020B0604020202020204" pitchFamily="34" charset="0"/>
                <a:ea typeface="Arial" panose="020B0604020202020204" pitchFamily="34" charset="0"/>
                <a:cs typeface="Arial" panose="020B0604020202020204" pitchFamily="34" charset="0"/>
              </a:rPr>
              <a:t>Roosevelt, Theodore. “The Right of the People to Rule,” March 1912. New York: Thomas A. Edison, audio recorded August 1912. Audio. From Library of Congress. https://www.loc.gov/item/99391599/.</a:t>
            </a:r>
            <a:endParaRPr lang="en-US" sz="1100" dirty="0">
              <a:effectLst/>
              <a:latin typeface="Arial" panose="020B0604020202020204" pitchFamily="34" charset="0"/>
              <a:ea typeface="Arial" panose="020B0604020202020204" pitchFamily="34" charset="0"/>
            </a:endParaRPr>
          </a:p>
        </p:txBody>
      </p:sp>
      <p:pic>
        <p:nvPicPr>
          <p:cNvPr id="6" name="Picture 5">
            <a:extLst>
              <a:ext uri="{FF2B5EF4-FFF2-40B4-BE49-F238E27FC236}">
                <a16:creationId xmlns:a16="http://schemas.microsoft.com/office/drawing/2014/main" id="{75ED6A8F-1A1D-1134-82B2-25668BF5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
        <p:nvSpPr>
          <p:cNvPr id="8" name="TextBox 7">
            <a:extLst>
              <a:ext uri="{FF2B5EF4-FFF2-40B4-BE49-F238E27FC236}">
                <a16:creationId xmlns:a16="http://schemas.microsoft.com/office/drawing/2014/main" id="{5A95B1BA-BE5B-1E88-D9C9-D0AFCB7C4BD9}"/>
              </a:ext>
            </a:extLst>
          </p:cNvPr>
          <p:cNvSpPr txBox="1"/>
          <p:nvPr/>
        </p:nvSpPr>
        <p:spPr>
          <a:xfrm>
            <a:off x="670560" y="1673772"/>
            <a:ext cx="10683240" cy="4278094"/>
          </a:xfrm>
          <a:prstGeom prst="rect">
            <a:avLst/>
          </a:prstGeom>
          <a:noFill/>
        </p:spPr>
        <p:txBody>
          <a:bodyPr wrap="square" rtlCol="0">
            <a:spAutoFit/>
          </a:bodyPr>
          <a:lstStyle/>
          <a:p>
            <a:pPr marL="0" marR="0">
              <a:spcBef>
                <a:spcPts val="0"/>
              </a:spcBef>
              <a:spcAft>
                <a:spcPts val="0"/>
              </a:spcAft>
            </a:pPr>
            <a:r>
              <a:rPr lang="en-US" sz="1600" dirty="0">
                <a:effectLst/>
                <a:latin typeface="Helvetica" pitchFamily="2" charset="0"/>
                <a:ea typeface="Arial" panose="020B0604020202020204" pitchFamily="34" charset="0"/>
              </a:rPr>
              <a:t>The great fundamental issue now before our people can be stated briefly. It is, are the American people fit to govern themselves, to rule themselves, to control themselves? I believe they are. My opponents do not. I believe in the right of the people to rule. I believe that the majority of the plain people of the United States will, day in and day out, make fewer mistakes in governing themselves than any smaller class or body of men, no matter what their training, will make in trying to govern them. I believe, again, that the American people are, as a whole, capable of self-control, and of learning by their mistakes. Our opponents pay lip-loyalty to this doctrine; but they show their real beliefs by the way in which they champion every device to make the nominal rule of the people a sham.</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dirty="0">
                <a:effectLst/>
                <a:latin typeface="Helvetica" pitchFamily="2" charset="0"/>
                <a:ea typeface="Arial" panose="020B0604020202020204" pitchFamily="34" charset="0"/>
              </a:rPr>
              <a:t> </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dirty="0">
                <a:effectLst/>
                <a:latin typeface="Helvetica" pitchFamily="2" charset="0"/>
                <a:ea typeface="Arial" panose="020B0604020202020204" pitchFamily="34" charset="0"/>
              </a:rPr>
              <a:t>….</a:t>
            </a:r>
          </a:p>
          <a:p>
            <a:pPr marL="0" marR="0">
              <a:spcBef>
                <a:spcPts val="0"/>
              </a:spcBef>
              <a:spcAft>
                <a:spcPts val="0"/>
              </a:spcAft>
            </a:pPr>
            <a:r>
              <a:rPr lang="en-US" sz="1600" dirty="0">
                <a:effectLst/>
                <a:latin typeface="Helvetica" pitchFamily="2" charset="0"/>
                <a:ea typeface="Arial" panose="020B0604020202020204" pitchFamily="34" charset="0"/>
              </a:rPr>
              <a:t>….I am not leading this fight as a matter of aesthetic pleasure. I am leading because somebody must lead, or else the fight would not be made at all…. We the people cannot turn back. Our aim must be steady, wise progress.</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dirty="0">
                <a:effectLst/>
                <a:latin typeface="Helvetica" pitchFamily="2" charset="0"/>
                <a:ea typeface="Arial" panose="020B0604020202020204" pitchFamily="34" charset="0"/>
              </a:rPr>
              <a:t> </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dirty="0">
                <a:effectLst/>
                <a:latin typeface="Helvetica" pitchFamily="2" charset="0"/>
                <a:ea typeface="Arial" panose="020B0604020202020204" pitchFamily="34" charset="0"/>
              </a:rPr>
              <a:t>It would be well if our people would study the history of a sister republic. All the woes of France for a century and a quarter have been due to the folly of her people in splitting into the two camps of unreasonable conservatism and unreasonable radicalism. </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dirty="0">
                <a:effectLst/>
                <a:latin typeface="Helvetica" pitchFamily="2" charset="0"/>
                <a:ea typeface="Arial" panose="020B0604020202020204" pitchFamily="34" charset="0"/>
              </a:rPr>
              <a:t>….</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10568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ABA1-2426-FDD2-D99D-46EE9EC3D131}"/>
              </a:ext>
            </a:extLst>
          </p:cNvPr>
          <p:cNvSpPr>
            <a:spLocks noGrp="1"/>
          </p:cNvSpPr>
          <p:nvPr>
            <p:ph type="title"/>
          </p:nvPr>
        </p:nvSpPr>
        <p:spPr>
          <a:xfrm>
            <a:off x="838200" y="365125"/>
            <a:ext cx="10515600" cy="927647"/>
          </a:xfrm>
        </p:spPr>
        <p:txBody>
          <a:bodyPr>
            <a:normAutofit/>
          </a:bodyPr>
          <a:lstStyle/>
          <a:p>
            <a:pPr marL="0" marR="0" algn="ctr">
              <a:lnSpc>
                <a:spcPct val="100000"/>
              </a:lnSpc>
              <a:spcBef>
                <a:spcPts val="1000"/>
              </a:spcBef>
              <a:spcAft>
                <a:spcPts val="0"/>
              </a:spcAft>
            </a:pPr>
            <a:r>
              <a:rPr lang="en-US" sz="1800" b="1" dirty="0">
                <a:solidFill>
                  <a:srgbClr val="000000"/>
                </a:solidFill>
                <a:effectLst/>
                <a:latin typeface="Helvetica" pitchFamily="2" charset="0"/>
              </a:rPr>
              <a:t>Excerpt from </a:t>
            </a:r>
            <a:r>
              <a:rPr lang="en-US" sz="1800" b="1" dirty="0">
                <a:solidFill>
                  <a:srgbClr val="434343"/>
                </a:solidFill>
                <a:effectLst/>
                <a:latin typeface="Helvetica" pitchFamily="2" charset="0"/>
              </a:rPr>
              <a:t>“</a:t>
            </a:r>
            <a:r>
              <a:rPr lang="en-US" sz="1800" b="1" dirty="0">
                <a:solidFill>
                  <a:srgbClr val="000000"/>
                </a:solidFill>
                <a:effectLst/>
                <a:latin typeface="Helvetica" pitchFamily="2" charset="0"/>
              </a:rPr>
              <a:t>The Right of the People to Rule”</a:t>
            </a:r>
            <a:br>
              <a:rPr lang="en-US" sz="1800" b="1" dirty="0">
                <a:solidFill>
                  <a:srgbClr val="434343"/>
                </a:solidFill>
                <a:effectLst/>
                <a:latin typeface="Arial" panose="020B0604020202020204" pitchFamily="34" charset="0"/>
              </a:rPr>
            </a:br>
            <a:r>
              <a:rPr lang="en-US" sz="1800" b="1" dirty="0">
                <a:effectLst/>
                <a:latin typeface="Helvetica" pitchFamily="2" charset="0"/>
                <a:ea typeface="Arial" panose="020B0604020202020204" pitchFamily="34" charset="0"/>
              </a:rPr>
              <a:t>Theodore Roosevelt</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cs typeface="Arial" panose="020B0604020202020204" pitchFamily="34" charset="0"/>
              </a:rPr>
              <a:t>March 1912</a:t>
            </a:r>
            <a:r>
              <a:rPr lang="en-US" sz="900" dirty="0">
                <a:effectLst/>
              </a:rPr>
              <a:t> </a:t>
            </a:r>
            <a:endParaRPr lang="en-US" sz="1800" dirty="0">
              <a:effectLst/>
              <a:latin typeface="Arial" panose="020B0604020202020204" pitchFamily="34" charset="0"/>
              <a:ea typeface="Arial" panose="020B0604020202020204" pitchFamily="34" charset="0"/>
            </a:endParaRPr>
          </a:p>
        </p:txBody>
      </p:sp>
      <p:sp>
        <p:nvSpPr>
          <p:cNvPr id="3" name="Content Placeholder 2">
            <a:extLst>
              <a:ext uri="{FF2B5EF4-FFF2-40B4-BE49-F238E27FC236}">
                <a16:creationId xmlns:a16="http://schemas.microsoft.com/office/drawing/2014/main" id="{710555F4-0369-5F93-92FF-2AF7C0E3DD06}"/>
              </a:ext>
            </a:extLst>
          </p:cNvPr>
          <p:cNvSpPr>
            <a:spLocks noGrp="1"/>
          </p:cNvSpPr>
          <p:nvPr>
            <p:ph idx="1"/>
          </p:nvPr>
        </p:nvSpPr>
        <p:spPr>
          <a:xfrm>
            <a:off x="838200" y="6074979"/>
            <a:ext cx="9976945" cy="515007"/>
          </a:xfrm>
        </p:spPr>
        <p:txBody>
          <a:bodyPr>
            <a:normAutofit/>
          </a:bodyPr>
          <a:lstStyle/>
          <a:p>
            <a:pPr marL="0" marR="0" indent="0">
              <a:spcBef>
                <a:spcPts val="0"/>
              </a:spcBef>
              <a:spcAft>
                <a:spcPts val="0"/>
              </a:spcAft>
              <a:buNone/>
              <a:tabLst>
                <a:tab pos="2971800" algn="ctr"/>
                <a:tab pos="5943600" algn="r"/>
              </a:tabLst>
            </a:pPr>
            <a:r>
              <a:rPr lang="en-US" sz="1100" dirty="0">
                <a:effectLst/>
                <a:latin typeface="Helvetica" panose="020B0604020202020204" pitchFamily="34" charset="0"/>
                <a:ea typeface="Arial" panose="020B0604020202020204" pitchFamily="34" charset="0"/>
                <a:cs typeface="Arial" panose="020B0604020202020204" pitchFamily="34" charset="0"/>
              </a:rPr>
              <a:t>Roosevelt, Theodore. “The Right of the People to Rule,” March 1912. New York: Thomas A. Edison, audio recorded August 1912. Audio. From Library of Congress. https://www.loc.gov/item/99391599/.</a:t>
            </a:r>
            <a:endParaRPr lang="en-US" sz="1100" dirty="0">
              <a:effectLst/>
              <a:latin typeface="Arial" panose="020B0604020202020204" pitchFamily="34" charset="0"/>
              <a:ea typeface="Arial" panose="020B0604020202020204" pitchFamily="34" charset="0"/>
            </a:endParaRPr>
          </a:p>
        </p:txBody>
      </p:sp>
      <p:pic>
        <p:nvPicPr>
          <p:cNvPr id="6" name="Picture 5">
            <a:extLst>
              <a:ext uri="{FF2B5EF4-FFF2-40B4-BE49-F238E27FC236}">
                <a16:creationId xmlns:a16="http://schemas.microsoft.com/office/drawing/2014/main" id="{75ED6A8F-1A1D-1134-82B2-25668BF5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
        <p:nvSpPr>
          <p:cNvPr id="8" name="TextBox 7">
            <a:extLst>
              <a:ext uri="{FF2B5EF4-FFF2-40B4-BE49-F238E27FC236}">
                <a16:creationId xmlns:a16="http://schemas.microsoft.com/office/drawing/2014/main" id="{5A95B1BA-BE5B-1E88-D9C9-D0AFCB7C4BD9}"/>
              </a:ext>
            </a:extLst>
          </p:cNvPr>
          <p:cNvSpPr txBox="1"/>
          <p:nvPr/>
        </p:nvSpPr>
        <p:spPr>
          <a:xfrm>
            <a:off x="670560" y="1673772"/>
            <a:ext cx="10683240" cy="4278094"/>
          </a:xfrm>
          <a:prstGeom prst="rect">
            <a:avLst/>
          </a:prstGeom>
          <a:noFill/>
        </p:spPr>
        <p:txBody>
          <a:bodyPr wrap="square" rtlCol="0">
            <a:spAutoFit/>
          </a:bodyPr>
          <a:lstStyle/>
          <a:p>
            <a:pPr marL="0" marR="0">
              <a:spcBef>
                <a:spcPts val="0"/>
              </a:spcBef>
              <a:spcAft>
                <a:spcPts val="0"/>
              </a:spcAft>
            </a:pPr>
            <a:r>
              <a:rPr lang="en-US" sz="1600" dirty="0">
                <a:effectLst/>
                <a:latin typeface="Helvetica" pitchFamily="2" charset="0"/>
                <a:ea typeface="Arial" panose="020B0604020202020204" pitchFamily="34" charset="0"/>
              </a:rPr>
              <a:t>…May we profit by the experiences of our brother republicans across the water, and go forward steadily, avoiding all wild extremes; and may our ultra-conservatives remember that the rule of the Bourbons brought on the Revolution, and may our would-be revolutionaries remember that no Bourbon was ever such a dangerous enemy of the people and of freedom as the professed friend of both, Robespierre. There is no danger of a revolution in this country; but there is grave discontent and unrest….</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dirty="0">
                <a:effectLst/>
                <a:latin typeface="Helvetica" pitchFamily="2" charset="0"/>
                <a:ea typeface="Arial" panose="020B0604020202020204" pitchFamily="34" charset="0"/>
              </a:rPr>
              <a:t> </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r>
              <a:rPr lang="en-US" sz="1600" dirty="0">
                <a:effectLst/>
                <a:latin typeface="Helvetica" pitchFamily="2" charset="0"/>
                <a:ea typeface="Arial" panose="020B0604020202020204" pitchFamily="34" charset="0"/>
              </a:rPr>
              <a:t>Friends, our task as Americans is to strive for social and industrial justice, achieved through the genuine rule of the people. This is our end, our purpose. The methods for achieving the end are merely expedients, to be finally accepted or rejected according as actual experience shows that they work well or ill. But in our hearts we must have this lofty purpose, and we must strive for it in all earnestness and sincerity, or our work will come to nothing. In order to succeed we need leaders of inspired idealism, leaders to whom are granted great visions, who dream greatly and strive to make their dreams come true; who can kindle the people with the fire from their own burning souls. The leader for the time being, whoever he may be, is but an instrument, to be used until broken and then to be cast aside; and if he is worth his salt he will care no more when he is broken than a soldier cares when he is sent where his life is forfeit in order that the victory may be won. In the long fight for righteousness the watchword for all of us is spend and be spent.</a:t>
            </a:r>
            <a:endParaRPr lang="en-US" sz="1600" dirty="0">
              <a:effectLst/>
              <a:latin typeface="Arial" panose="020B0604020202020204" pitchFamily="34" charset="0"/>
              <a:ea typeface="Arial" panose="020B0604020202020204" pitchFamily="34" charset="0"/>
            </a:endParaRPr>
          </a:p>
          <a:p>
            <a:pPr marL="0" marR="0">
              <a:spcBef>
                <a:spcPts val="0"/>
              </a:spcBef>
              <a:spcAft>
                <a:spcPts val="0"/>
              </a:spcAft>
            </a:pPr>
            <a:endParaRPr lang="en-US" sz="16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015720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114B8381992D49BFEC195D1E62885C" ma:contentTypeVersion="17" ma:contentTypeDescription="Create a new document." ma:contentTypeScope="" ma:versionID="d9d0255ac283ba499faa8ad8cf9a9334">
  <xsd:schema xmlns:xsd="http://www.w3.org/2001/XMLSchema" xmlns:xs="http://www.w3.org/2001/XMLSchema" xmlns:p="http://schemas.microsoft.com/office/2006/metadata/properties" xmlns:ns2="edc1dda4-e497-4293-92fa-89c2d7121ae6" xmlns:ns3="8d85cce8-ce02-4b6f-9ec5-19814b89220d" targetNamespace="http://schemas.microsoft.com/office/2006/metadata/properties" ma:root="true" ma:fieldsID="e71a5bc01dc7dc7043ff1a085191f391" ns2:_="" ns3:_="">
    <xsd:import namespace="edc1dda4-e497-4293-92fa-89c2d7121ae6"/>
    <xsd:import namespace="8d85cce8-ce02-4b6f-9ec5-19814b89220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c1dda4-e497-4293-92fa-89c2d7121a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0d0892d-21e2-4a28-be84-55d2a6f2487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d85cce8-ce02-4b6f-9ec5-19814b89220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6e4741b-d4f4-4256-805c-aeb202cfdd16}" ma:internalName="TaxCatchAll" ma:showField="CatchAllData" ma:web="8d85cce8-ce02-4b6f-9ec5-19814b8922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d85cce8-ce02-4b6f-9ec5-19814b89220d" xsi:nil="true"/>
    <lcf76f155ced4ddcb4097134ff3c332f xmlns="edc1dda4-e497-4293-92fa-89c2d7121ae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1461F32-21CF-4241-A0CC-74675C5BC7AD}"/>
</file>

<file path=customXml/itemProps2.xml><?xml version="1.0" encoding="utf-8"?>
<ds:datastoreItem xmlns:ds="http://schemas.openxmlformats.org/officeDocument/2006/customXml" ds:itemID="{C790FE08-129D-475B-8E56-AE92D672ECDF}"/>
</file>

<file path=customXml/itemProps3.xml><?xml version="1.0" encoding="utf-8"?>
<ds:datastoreItem xmlns:ds="http://schemas.openxmlformats.org/officeDocument/2006/customXml" ds:itemID="{C8E2CC88-F229-4791-B8F9-0A79BD14EF40}"/>
</file>

<file path=docProps/app.xml><?xml version="1.0" encoding="utf-8"?>
<Properties xmlns="http://schemas.openxmlformats.org/officeDocument/2006/extended-properties" xmlns:vt="http://schemas.openxmlformats.org/officeDocument/2006/docPropsVTypes">
  <TotalTime>57</TotalTime>
  <Words>948</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Helvetica</vt:lpstr>
      <vt:lpstr>Montserrat</vt:lpstr>
      <vt:lpstr>Office Theme</vt:lpstr>
      <vt:lpstr>Election of 1912: The Progressive Era</vt:lpstr>
      <vt:lpstr>Essential Question</vt:lpstr>
      <vt:lpstr>Key Ideas</vt:lpstr>
      <vt:lpstr>Key Ideas</vt:lpstr>
      <vt:lpstr>Candidates and Outcome</vt:lpstr>
      <vt:lpstr>Warm-Up</vt:lpstr>
      <vt:lpstr>Excerpt from “The Right of the People to Rule” Theodore Roosevelt March 1912 </vt:lpstr>
      <vt:lpstr>Excerpt from “The Right of the People to Rule” Theodore Roosevelt March 1912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of 1800: Origins of American Political Parties</dc:title>
  <dc:creator>Evan Windham</dc:creator>
  <cp:lastModifiedBy>Kate Betz</cp:lastModifiedBy>
  <cp:revision>12</cp:revision>
  <dcterms:created xsi:type="dcterms:W3CDTF">2023-03-13T01:01:07Z</dcterms:created>
  <dcterms:modified xsi:type="dcterms:W3CDTF">2023-05-16T12:41:56Z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0x01010068114B8381992D49BFEC195D1E62885C</vt:lpwstr>
  </property>
</Properties>
</file>