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59" r:id="rId6"/>
    <p:sldId id="260"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9"/>
    <p:restoredTop sz="96197"/>
  </p:normalViewPr>
  <p:slideViewPr>
    <p:cSldViewPr snapToGrid="0">
      <p:cViewPr varScale="1">
        <p:scale>
          <a:sx n="81" d="100"/>
          <a:sy n="81" d="100"/>
        </p:scale>
        <p:origin x="63"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3E53-527C-C12B-E6B7-3AF04E509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56257-EFDF-520B-D1D3-741C732F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BDCC0-661E-D7DE-A4DE-05C58E59B34F}"/>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3682DE8-8082-FD5E-01C6-A9E5CA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7FA8-B308-53C0-6D08-38A3530E91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2782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7E44-4763-5689-6593-89A6DA2B98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07FA-6B72-6B33-CBB0-0613A4158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4415-D328-B06E-3B3B-8663B818602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0B6A379-65B6-D188-D2D3-A4D73ECE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3B675-08E2-8D61-ED5D-C5715010CBF1}"/>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70798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79DF9-D101-2605-DA23-63FF4A1B8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2210-8AB1-20EC-ABDD-B2841B155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C041D-A1F4-28D6-D49D-C22BB720BC6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C186DBFE-0AF6-89EE-FB68-0CD65BEE6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CE965-9E75-0BD5-3420-90053855E4A7}"/>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0976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6E97-9F32-C440-C113-930047EBE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7FC52-5649-66FF-7601-BA562987C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B4AD-3A8E-8F43-4C88-81A1D98046D2}"/>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92F7EFF1-BA42-7E5B-2C13-6020B555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5F184-7288-A0AA-7AD8-B3ADBD04E7D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1707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F68C-AF85-AB42-2188-1586BE17D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C0BF3-3968-4910-8366-2C2EC02F1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8D5AF2-01F1-B44F-4630-94E5A995C8D1}"/>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DC03D648-8854-98B5-FBA2-E9D529FB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59C9-3F5F-8597-2BBA-4A662FB66D1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0057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E4C4-C0C4-2215-3DCB-F298CBFEB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447E3-5F62-09BF-9945-0BE91ABDC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356A-7BB8-0702-AD68-08D906F74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95306-E801-C2AD-95FD-41814C99275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95BAA033-D280-DA4A-8754-88D2901A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6D861-AC84-099A-41DF-A020F2B1637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4627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D7B-FF74-B532-C2F9-E979DD45B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28B61-2C85-512A-4C90-794CAF394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F2B81-E465-A69E-D4CF-0FAC3210F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3E9F3-96F5-F8E5-DD1D-B7505605C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DB03C-3DC1-20EB-637A-22EAF7944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521C4F-32BA-800F-4B6B-DB4DDBAAED6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8" name="Footer Placeholder 7">
            <a:extLst>
              <a:ext uri="{FF2B5EF4-FFF2-40B4-BE49-F238E27FC236}">
                <a16:creationId xmlns:a16="http://schemas.microsoft.com/office/drawing/2014/main" id="{EC913E1D-D290-9AD1-4524-5C8A54C1FF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20538-71E3-03E4-9876-8B36434280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4384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B4-25D9-2211-AF8C-86A112676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F9A17-6F61-7ADF-5908-B5E78F3530A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4" name="Footer Placeholder 3">
            <a:extLst>
              <a:ext uri="{FF2B5EF4-FFF2-40B4-BE49-F238E27FC236}">
                <a16:creationId xmlns:a16="http://schemas.microsoft.com/office/drawing/2014/main" id="{AD29CAB6-8EE5-0915-E482-0B5A1CCBF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C0FBD-70B9-248D-CAE4-4798F1F6C080}"/>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1887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984E2-612D-EC6D-9B42-3A43F732B3E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3" name="Footer Placeholder 2">
            <a:extLst>
              <a:ext uri="{FF2B5EF4-FFF2-40B4-BE49-F238E27FC236}">
                <a16:creationId xmlns:a16="http://schemas.microsoft.com/office/drawing/2014/main" id="{60B6E9BA-ACE3-A3F1-03CA-0A8E8FF0D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53DC9-F780-B6F6-D69C-76AB8EE3ED8D}"/>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8522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94C2-242F-B839-53C9-0F458A5C4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9668-B480-C909-39D7-0ED30565A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BA906-72DC-D9CF-6783-F6A81B94E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60B27-1443-DB24-1191-75E40FFDBBC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41A7B608-49E9-2FEE-1B2C-AFBD91F1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D455-3C25-A6A7-8930-42EB22890C26}"/>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410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A55-C393-EE42-16DE-AB1C2E511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012C5-734E-AB4F-3ACA-B826F3C66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DE277-4474-01B9-84C2-8F8C8F14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5BD80-B24A-4CD2-034F-66E8FF655344}"/>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67921B2F-8C6C-0531-38BC-D99505B08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460C2-6A7F-D53A-D87D-17ACA801C294}"/>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96194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9C2A9-2066-6BD6-4BDE-ABD913C6A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3AE7FCC-2AE9-C398-708F-1A6150574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2516C0-289B-CF43-700D-8469E8E5D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AEDC9F81-C28D-BA12-7C46-52FB3E20C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7487BE-C5C7-74BD-B670-7264031B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3407-C943-5544-80E7-AA87B3E54DAB}" type="slidenum">
              <a:rPr lang="en-US" smtClean="0"/>
              <a:t>‹#›</a:t>
            </a:fld>
            <a:endParaRPr lang="en-US"/>
          </a:p>
        </p:txBody>
      </p:sp>
    </p:spTree>
    <p:extLst>
      <p:ext uri="{BB962C8B-B14F-4D97-AF65-F5344CB8AC3E}">
        <p14:creationId xmlns:p14="http://schemas.microsoft.com/office/powerpoint/2010/main" val="20609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4A29-E3CF-C1FE-65DA-14F6E116DF6E}"/>
              </a:ext>
            </a:extLst>
          </p:cNvPr>
          <p:cNvSpPr>
            <a:spLocks noGrp="1"/>
          </p:cNvSpPr>
          <p:nvPr>
            <p:ph type="ctrTitle"/>
          </p:nvPr>
        </p:nvSpPr>
        <p:spPr>
          <a:xfrm>
            <a:off x="1524000" y="1795347"/>
            <a:ext cx="9144000" cy="2410894"/>
          </a:xfrm>
        </p:spPr>
        <p:txBody>
          <a:bodyPr>
            <a:normAutofit/>
          </a:bodyPr>
          <a:lstStyle/>
          <a:p>
            <a:r>
              <a:rPr lang="en-US" dirty="0"/>
              <a:t>Election of </a:t>
            </a:r>
            <a:r>
              <a:rPr lang="en-US" dirty="0">
                <a:cs typeface="Arial" panose="020B0604020202020204" pitchFamily="34" charset="0"/>
              </a:rPr>
              <a:t>1932: The Great Depression</a:t>
            </a:r>
            <a:endParaRPr lang="en-US" dirty="0"/>
          </a:p>
        </p:txBody>
      </p:sp>
      <p:pic>
        <p:nvPicPr>
          <p:cNvPr id="5" name="Picture 4">
            <a:extLst>
              <a:ext uri="{FF2B5EF4-FFF2-40B4-BE49-F238E27FC236}">
                <a16:creationId xmlns:a16="http://schemas.microsoft.com/office/drawing/2014/main" id="{1E0DF5EF-705C-9D12-7EA1-918EFAC4A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2788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B7AB-1B56-160A-D6C3-F3A6A7944512}"/>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D58AB815-DD49-8767-B03C-12515EBB422D}"/>
              </a:ext>
            </a:extLst>
          </p:cNvPr>
          <p:cNvSpPr>
            <a:spLocks noGrp="1"/>
          </p:cNvSpPr>
          <p:nvPr>
            <p:ph idx="1"/>
          </p:nvPr>
        </p:nvSpPr>
        <p:spPr>
          <a:xfrm>
            <a:off x="838200" y="2543503"/>
            <a:ext cx="10515600" cy="3633460"/>
          </a:xfrm>
        </p:spPr>
        <p:txBody>
          <a:bodyPr>
            <a:normAutofit/>
          </a:bodyPr>
          <a:lstStyle/>
          <a:p>
            <a:pPr marL="0" marR="0" indent="0">
              <a:lnSpc>
                <a:spcPct val="115000"/>
              </a:lnSpc>
              <a:spcBef>
                <a:spcPts val="0"/>
              </a:spcBef>
              <a:spcAft>
                <a:spcPts val="0"/>
              </a:spcAft>
              <a:buNone/>
            </a:pPr>
            <a:r>
              <a:rPr lang="en-US" dirty="0">
                <a:effectLst/>
                <a:latin typeface="Helvetica" pitchFamily="2" charset="0"/>
                <a:ea typeface="Arial" panose="020B0604020202020204" pitchFamily="34" charset="0"/>
              </a:rPr>
              <a:t>How did the Great Depression shape the election of 1932, and how did the election foreshadow an expanded role for the federal government in U.S. society?</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D82845B-1D66-200D-BA3A-7E959D44C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164345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a:xfrm>
            <a:off x="838200" y="1783080"/>
            <a:ext cx="10515600" cy="4622483"/>
          </a:xfrm>
        </p:spPr>
        <p:txBody>
          <a:bodyPr>
            <a:noAutofit/>
          </a:bodyPr>
          <a:lstStyle/>
          <a:p>
            <a:pPr marL="342900" marR="0" lvl="0" indent="-342900">
              <a:lnSpc>
                <a:spcPct val="115000"/>
              </a:lnSpc>
              <a:spcBef>
                <a:spcPts val="0"/>
              </a:spcBef>
              <a:spcAft>
                <a:spcPts val="300"/>
              </a:spcAft>
              <a:buFont typeface="Arial" panose="020B0604020202020204" pitchFamily="34" charset="0"/>
              <a:buChar char="●"/>
            </a:pPr>
            <a:r>
              <a:rPr lang="en-US" sz="2000" dirty="0">
                <a:effectLst/>
                <a:latin typeface="Helvetica" panose="020B0604020202020204" pitchFamily="34" charset="0"/>
                <a:ea typeface="Arial" panose="020B0604020202020204" pitchFamily="34" charset="0"/>
                <a:cs typeface="Arial" panose="020B0604020202020204" pitchFamily="34" charset="0"/>
              </a:rPr>
              <a:t>The election of 1932 occurred amidst the greatest economic crisis in United States history. After the stock market crash, factories slashed production, employers drastically cut wages, and unemployment soared to record highs leading to home foreclosures, bankruptcies, and dire conditions for many Americans.</a:t>
            </a: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presidential candidates representing the two major political parties presented vastly different views on how government should respond to this economic and social crisis.</a:t>
            </a:r>
            <a:endParaRPr lang="en-US" sz="2000" u="none" strike="noStrike"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Roosevelt, the Democratic candidate, advocated an active government role. </a:t>
            </a:r>
            <a:endParaRPr lang="en-US" sz="2000" u="none" strike="noStrike"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300"/>
              </a:spcAft>
              <a:buFont typeface="Arial" panose="020B0604020202020204" pitchFamily="34" charset="0"/>
              <a:buChar char="○"/>
            </a:pPr>
            <a:r>
              <a:rPr lang="en-US" sz="2000" dirty="0">
                <a:effectLst/>
                <a:latin typeface="Helvetica" panose="020B0604020202020204" pitchFamily="34" charset="0"/>
                <a:ea typeface="Arial" panose="020B0604020202020204" pitchFamily="34" charset="0"/>
                <a:cs typeface="Arial" panose="020B0604020202020204" pitchFamily="34" charset="0"/>
              </a:rPr>
              <a:t>Hoover, the Republican candidate, favored individual self-reliance</a:t>
            </a:r>
            <a:r>
              <a:rPr lang="en-US" sz="2000" u="none" strike="noStrike" dirty="0">
                <a:effectLst/>
                <a:latin typeface="Helvetica" pitchFamily="2" charset="0"/>
                <a:ea typeface="Arial" panose="020B0604020202020204" pitchFamily="34" charset="0"/>
              </a:rPr>
              <a:t>.</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8661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1A4E-C50D-9A7C-5551-73A4BA08BB4B}"/>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4762C0EA-BEFD-55D0-DB34-EF7A89880B81}"/>
              </a:ext>
            </a:extLst>
          </p:cNvPr>
          <p:cNvSpPr>
            <a:spLocks noGrp="1"/>
          </p:cNvSpPr>
          <p:nvPr>
            <p:ph idx="1"/>
          </p:nvPr>
        </p:nvSpPr>
        <p:spPr>
          <a:xfrm>
            <a:off x="838200" y="1947545"/>
            <a:ext cx="10515600" cy="4351338"/>
          </a:xfrm>
        </p:spPr>
        <p:txBody>
          <a:bodyPr>
            <a:normAutofit/>
          </a:bodyPr>
          <a:lstStyle/>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Faced with the choice between these differing views, the American public overwhelmingly chose Franklin Roosevelt and his promise of a “new deal.”</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Roosevelt’s election realigned the party system, bringing the working class and racial minorities into the Democratic party.</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Roosevelt did not provide specific details for his “new deal,” but it was clear he envisioned a much different (and more active) role for government than Hoover did.</a:t>
            </a:r>
            <a:endParaRPr lang="en-US" sz="2000" u="none" strike="noStrike" dirty="0">
              <a:effectLst/>
              <a:latin typeface="Arial" panose="020B0604020202020204" pitchFamily="34" charset="0"/>
              <a:ea typeface="Arial" panose="020B0604020202020204" pitchFamily="34" charset="0"/>
            </a:endParaRPr>
          </a:p>
          <a:p>
            <a:pPr marL="0" marR="0" algn="just">
              <a:lnSpc>
                <a:spcPct val="115000"/>
              </a:lnSpc>
              <a:spcBef>
                <a:spcPts val="0"/>
              </a:spcBef>
              <a:spcAft>
                <a:spcPts val="0"/>
              </a:spcAft>
            </a:pPr>
            <a:endParaRPr lang="en-US" sz="2000"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966F0F3E-92FD-A12F-EFDE-75ECE0769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03253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36C6-38F5-EA82-3C1D-31757693B11C}"/>
              </a:ext>
            </a:extLst>
          </p:cNvPr>
          <p:cNvSpPr>
            <a:spLocks noGrp="1"/>
          </p:cNvSpPr>
          <p:nvPr>
            <p:ph type="title"/>
          </p:nvPr>
        </p:nvSpPr>
        <p:spPr/>
        <p:txBody>
          <a:bodyPr/>
          <a:lstStyle/>
          <a:p>
            <a:r>
              <a:rPr lang="en-US" dirty="0"/>
              <a:t>Candidates and Outcome</a:t>
            </a:r>
          </a:p>
        </p:txBody>
      </p:sp>
      <p:sp>
        <p:nvSpPr>
          <p:cNvPr id="3" name="Content Placeholder 2">
            <a:extLst>
              <a:ext uri="{FF2B5EF4-FFF2-40B4-BE49-F238E27FC236}">
                <a16:creationId xmlns:a16="http://schemas.microsoft.com/office/drawing/2014/main" id="{4D749172-4073-FAF6-1DF1-76DB7EBD9CCB}"/>
              </a:ext>
            </a:extLst>
          </p:cNvPr>
          <p:cNvSpPr>
            <a:spLocks noGrp="1"/>
          </p:cNvSpPr>
          <p:nvPr>
            <p:ph sz="half" idx="1"/>
          </p:nvPr>
        </p:nvSpPr>
        <p:spPr>
          <a:xfrm>
            <a:off x="838200" y="2328599"/>
            <a:ext cx="5181600" cy="3848363"/>
          </a:xfrm>
        </p:spPr>
        <p:txBody>
          <a:bodyPr/>
          <a:lstStyle/>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Franklin Delano Roosevelt (Democrat)</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Herbert Hoover (Republican)</a:t>
            </a:r>
            <a:endParaRPr lang="en-US" dirty="0"/>
          </a:p>
        </p:txBody>
      </p:sp>
      <p:pic>
        <p:nvPicPr>
          <p:cNvPr id="5" name="Picture 4">
            <a:extLst>
              <a:ext uri="{FF2B5EF4-FFF2-40B4-BE49-F238E27FC236}">
                <a16:creationId xmlns:a16="http://schemas.microsoft.com/office/drawing/2014/main" id="{FEA51A42-1B00-3E76-7663-B0DC90D26006}"/>
              </a:ext>
            </a:extLst>
          </p:cNvPr>
          <p:cNvPicPr>
            <a:picLocks noChangeAspect="1"/>
          </p:cNvPicPr>
          <p:nvPr/>
        </p:nvPicPr>
        <p:blipFill>
          <a:blip r:embed="rId2"/>
          <a:srcRect/>
          <a:stretch/>
        </p:blipFill>
        <p:spPr>
          <a:xfrm>
            <a:off x="6423211" y="2702735"/>
            <a:ext cx="5079661" cy="3119945"/>
          </a:xfrm>
          <a:prstGeom prst="rect">
            <a:avLst/>
          </a:prstGeom>
        </p:spPr>
      </p:pic>
      <p:pic>
        <p:nvPicPr>
          <p:cNvPr id="6" name="Content Placeholder 9">
            <a:extLst>
              <a:ext uri="{FF2B5EF4-FFF2-40B4-BE49-F238E27FC236}">
                <a16:creationId xmlns:a16="http://schemas.microsoft.com/office/drawing/2014/main" id="{015A9F85-E810-F562-5F07-02D6C0077562}"/>
              </a:ext>
            </a:extLst>
          </p:cNvPr>
          <p:cNvPicPr>
            <a:picLocks noChangeAspect="1"/>
          </p:cNvPicPr>
          <p:nvPr/>
        </p:nvPicPr>
        <p:blipFill>
          <a:blip r:embed="rId3"/>
          <a:srcRect/>
          <a:stretch/>
        </p:blipFill>
        <p:spPr>
          <a:xfrm>
            <a:off x="7002779" y="2052375"/>
            <a:ext cx="3977640" cy="276225"/>
          </a:xfrm>
          <a:prstGeom prst="rect">
            <a:avLst/>
          </a:prstGeom>
        </p:spPr>
      </p:pic>
      <p:sp>
        <p:nvSpPr>
          <p:cNvPr id="7" name="TextBox 6">
            <a:extLst>
              <a:ext uri="{FF2B5EF4-FFF2-40B4-BE49-F238E27FC236}">
                <a16:creationId xmlns:a16="http://schemas.microsoft.com/office/drawing/2014/main" id="{E5A1BD1C-DFEE-FA90-C210-79F0863E58F5}"/>
              </a:ext>
            </a:extLst>
          </p:cNvPr>
          <p:cNvSpPr txBox="1"/>
          <p:nvPr/>
        </p:nvSpPr>
        <p:spPr>
          <a:xfrm>
            <a:off x="6096001" y="1695057"/>
            <a:ext cx="6425452" cy="392480"/>
          </a:xfrm>
          <a:prstGeom prst="rect">
            <a:avLst/>
          </a:prstGeom>
          <a:noFill/>
        </p:spPr>
        <p:txBody>
          <a:bodyPr wrap="square">
            <a:spAutoFit/>
          </a:bodyPr>
          <a:lstStyle/>
          <a:p>
            <a:pPr marL="0" marR="0" indent="457200">
              <a:lnSpc>
                <a:spcPct val="115000"/>
              </a:lnSpc>
              <a:spcBef>
                <a:spcPts val="0"/>
              </a:spcBef>
              <a:spcAft>
                <a:spcPts val="0"/>
              </a:spcAft>
            </a:pPr>
            <a:r>
              <a:rPr lang="en-US" sz="1800" dirty="0">
                <a:solidFill>
                  <a:srgbClr val="365F91"/>
                </a:solidFill>
                <a:effectLst/>
                <a:latin typeface="Helvetica" pitchFamily="2" charset="0"/>
                <a:ea typeface="Arial" panose="020B0604020202020204" pitchFamily="34" charset="0"/>
                <a:cs typeface="Arial" panose="020B0604020202020204" pitchFamily="34" charset="0"/>
              </a:rPr>
              <a:t>Wilson 472</a:t>
            </a:r>
            <a:r>
              <a:rPr lang="en-US" sz="1800" dirty="0">
                <a:effectLst/>
                <a:latin typeface="Helvetica" pitchFamily="2" charset="0"/>
                <a:ea typeface="Arial" panose="020B0604020202020204" pitchFamily="34" charset="0"/>
                <a:cs typeface="Arial" panose="020B0604020202020204" pitchFamily="34" charset="0"/>
              </a:rPr>
              <a:t>			       </a:t>
            </a:r>
            <a:r>
              <a:rPr lang="en-US" sz="1800" dirty="0">
                <a:solidFill>
                  <a:srgbClr val="DD5C5B"/>
                </a:solidFill>
                <a:effectLst/>
                <a:latin typeface="Helvetica" pitchFamily="2" charset="0"/>
                <a:ea typeface="Arial" panose="020B0604020202020204" pitchFamily="34" charset="0"/>
                <a:cs typeface="Arial" panose="020B0604020202020204" pitchFamily="34" charset="0"/>
              </a:rPr>
              <a:t>Hoover 59</a:t>
            </a:r>
            <a:r>
              <a:rPr lang="en-US" dirty="0">
                <a:effectLst/>
              </a:rPr>
              <a:t> </a:t>
            </a:r>
            <a:endParaRPr lang="en-US" sz="1800" dirty="0">
              <a:effectLst/>
              <a:latin typeface="Arial" panose="020B0604020202020204" pitchFamily="34" charset="0"/>
              <a:ea typeface="Arial" panose="020B0604020202020204" pitchFamily="34" charset="0"/>
            </a:endParaRPr>
          </a:p>
        </p:txBody>
      </p:sp>
      <p:pic>
        <p:nvPicPr>
          <p:cNvPr id="8" name="Picture 7">
            <a:extLst>
              <a:ext uri="{FF2B5EF4-FFF2-40B4-BE49-F238E27FC236}">
                <a16:creationId xmlns:a16="http://schemas.microsoft.com/office/drawing/2014/main" id="{6EDA3A9A-CB67-CDF5-00E7-5C3B6551C0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59023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8942-DC02-0E03-F2AA-51F932287F5F}"/>
              </a:ext>
            </a:extLst>
          </p:cNvPr>
          <p:cNvSpPr>
            <a:spLocks noGrp="1"/>
          </p:cNvSpPr>
          <p:nvPr>
            <p:ph type="title"/>
          </p:nvPr>
        </p:nvSpPr>
        <p:spPr/>
        <p:txBody>
          <a:bodyPr/>
          <a:lstStyle/>
          <a:p>
            <a:r>
              <a:rPr lang="en-US" dirty="0"/>
              <a:t>Warm-Up</a:t>
            </a:r>
          </a:p>
        </p:txBody>
      </p:sp>
      <p:sp>
        <p:nvSpPr>
          <p:cNvPr id="3" name="Text Placeholder 2">
            <a:extLst>
              <a:ext uri="{FF2B5EF4-FFF2-40B4-BE49-F238E27FC236}">
                <a16:creationId xmlns:a16="http://schemas.microsoft.com/office/drawing/2014/main" id="{E4C3CF34-E1AF-F168-05BA-BC62E1E8C24F}"/>
              </a:ext>
            </a:extLst>
          </p:cNvPr>
          <p:cNvSpPr>
            <a:spLocks noGrp="1"/>
          </p:cNvSpPr>
          <p:nvPr>
            <p:ph type="body" idx="1"/>
          </p:nvPr>
        </p:nvSpPr>
        <p:spPr/>
        <p:txBody>
          <a:bodyPr>
            <a:noAutofit/>
          </a:bodyPr>
          <a:lstStyle/>
          <a:p>
            <a:pPr marL="0" marR="0">
              <a:lnSpc>
                <a:spcPct val="115000"/>
              </a:lnSpc>
              <a:spcBef>
                <a:spcPts val="0"/>
              </a:spcBef>
              <a:spcAft>
                <a:spcPts val="0"/>
              </a:spcAft>
            </a:pPr>
            <a:r>
              <a:rPr lang="en-US" b="1" dirty="0"/>
              <a:t>Brother Can You Spare a Dime?</a:t>
            </a:r>
          </a:p>
          <a:p>
            <a:pPr marL="0" marR="0">
              <a:lnSpc>
                <a:spcPct val="115000"/>
              </a:lnSpc>
              <a:spcBef>
                <a:spcPts val="0"/>
              </a:spcBef>
              <a:spcAft>
                <a:spcPts val="0"/>
              </a:spcAft>
            </a:pPr>
            <a:r>
              <a:rPr lang="en-US" b="1" dirty="0"/>
              <a:t>Lyricist: Yip </a:t>
            </a:r>
            <a:r>
              <a:rPr lang="en-US" b="1" dirty="0" err="1"/>
              <a:t>Harburg</a:t>
            </a:r>
            <a:r>
              <a:rPr lang="en-US" b="1" dirty="0"/>
              <a:t>, Composer: Jay </a:t>
            </a:r>
            <a:r>
              <a:rPr lang="en-US" b="1" dirty="0" err="1"/>
              <a:t>Gorney</a:t>
            </a:r>
            <a:endParaRPr lang="en-US" b="1" dirty="0"/>
          </a:p>
          <a:p>
            <a:pPr marL="0" marR="0">
              <a:lnSpc>
                <a:spcPct val="115000"/>
              </a:lnSpc>
              <a:spcBef>
                <a:spcPts val="0"/>
              </a:spcBef>
              <a:spcAft>
                <a:spcPts val="0"/>
              </a:spcAft>
            </a:pPr>
            <a:r>
              <a:rPr lang="en-US" b="1" dirty="0"/>
              <a:t>1932</a:t>
            </a:r>
          </a:p>
        </p:txBody>
      </p:sp>
      <p:pic>
        <p:nvPicPr>
          <p:cNvPr id="4" name="Picture 3">
            <a:extLst>
              <a:ext uri="{FF2B5EF4-FFF2-40B4-BE49-F238E27FC236}">
                <a16:creationId xmlns:a16="http://schemas.microsoft.com/office/drawing/2014/main" id="{30941501-66AB-E97C-8A95-10331D2FE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64583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effectLst/>
                <a:latin typeface="Helvetica" pitchFamily="2" charset="0"/>
                <a:ea typeface="Arial" panose="020B0604020202020204" pitchFamily="34" charset="0"/>
              </a:rPr>
              <a:t>Brother Can You Spare a Dime?</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Lyricist: Yip </a:t>
            </a:r>
            <a:r>
              <a:rPr lang="en-US" sz="1800" b="1" dirty="0" err="1">
                <a:effectLst/>
                <a:latin typeface="Helvetica" pitchFamily="2" charset="0"/>
                <a:ea typeface="Arial" panose="020B0604020202020204" pitchFamily="34" charset="0"/>
              </a:rPr>
              <a:t>Harburg</a:t>
            </a:r>
            <a:r>
              <a:rPr lang="en-US" sz="1800" b="1" dirty="0">
                <a:effectLst/>
                <a:latin typeface="Helvetica" pitchFamily="2" charset="0"/>
                <a:ea typeface="Arial" panose="020B0604020202020204" pitchFamily="34" charset="0"/>
              </a:rPr>
              <a:t>, Composer: Jay </a:t>
            </a:r>
            <a:r>
              <a:rPr lang="en-US" sz="1800" b="1" dirty="0" err="1">
                <a:effectLst/>
                <a:latin typeface="Helvetica" pitchFamily="2" charset="0"/>
                <a:ea typeface="Arial" panose="020B0604020202020204" pitchFamily="34" charset="0"/>
              </a:rPr>
              <a:t>Gorney</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cs typeface="Arial" panose="020B0604020202020204" pitchFamily="34" charset="0"/>
              </a:rPr>
              <a:t>1932</a:t>
            </a:r>
            <a:r>
              <a:rPr lang="en-US" sz="900" dirty="0">
                <a:effectLst/>
              </a:rPr>
              <a:t> </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5951867"/>
            <a:ext cx="9976945" cy="638120"/>
          </a:xfrm>
        </p:spPr>
        <p:txBody>
          <a:bodyPr>
            <a:noAutofit/>
          </a:bodyPr>
          <a:lstStyle/>
          <a:p>
            <a:pPr marL="0" marR="0" indent="0">
              <a:spcBef>
                <a:spcPts val="0"/>
              </a:spcBef>
              <a:spcAft>
                <a:spcPts val="0"/>
              </a:spcAft>
              <a:buNone/>
              <a:tabLst>
                <a:tab pos="2971800" algn="ctr"/>
                <a:tab pos="5943600" algn="r"/>
              </a:tabLst>
            </a:pPr>
            <a:r>
              <a:rPr lang="en-US" sz="1100" b="0" i="0" u="none" strike="noStrike" baseline="0" dirty="0" err="1">
                <a:solidFill>
                  <a:srgbClr val="000000"/>
                </a:solidFill>
                <a:latin typeface="Helvetica" panose="020B0604020202020204" pitchFamily="34" charset="0"/>
                <a:cs typeface="Helvetica" panose="020B0604020202020204" pitchFamily="34" charset="0"/>
              </a:rPr>
              <a:t>Harburg</a:t>
            </a:r>
            <a:r>
              <a:rPr lang="en-US" sz="1100" b="0" i="0" u="none" strike="noStrike" baseline="0" dirty="0">
                <a:solidFill>
                  <a:srgbClr val="000000"/>
                </a:solidFill>
                <a:latin typeface="Helvetica" panose="020B0604020202020204" pitchFamily="34" charset="0"/>
                <a:cs typeface="Helvetica" panose="020B0604020202020204" pitchFamily="34" charset="0"/>
              </a:rPr>
              <a:t>, Yip. “Brother Can You Spare a Dime?,” 1932. From Kennedy Center, “Brother Can You Spare a Dime”: The Story Behind the Song. https://www.kennedy-center.org/education/resources-for-educators/classroomresources/ media-and-interactives/media/music/story-behind-the-song/the-story-behind-the-song/brother-can-</a:t>
            </a:r>
            <a:r>
              <a:rPr lang="en-US" sz="1100" b="0" i="0" u="none" strike="noStrike" baseline="0" dirty="0" err="1">
                <a:solidFill>
                  <a:srgbClr val="000000"/>
                </a:solidFill>
                <a:latin typeface="Helvetica" panose="020B0604020202020204" pitchFamily="34" charset="0"/>
                <a:cs typeface="Helvetica" panose="020B0604020202020204" pitchFamily="34" charset="0"/>
              </a:rPr>
              <a:t>yousparea</a:t>
            </a:r>
            <a:r>
              <a:rPr lang="en-US" sz="1100" b="0" i="0" u="none" strike="noStrike" baseline="0" dirty="0">
                <a:solidFill>
                  <a:srgbClr val="000000"/>
                </a:solidFill>
                <a:latin typeface="Helvetica" panose="020B0604020202020204" pitchFamily="34" charset="0"/>
                <a:cs typeface="Helvetica" panose="020B0604020202020204" pitchFamily="34" charset="0"/>
              </a:rPr>
              <a:t>-dime/. </a:t>
            </a:r>
            <a:endParaRPr lang="en-US" sz="1100" dirty="0">
              <a:effectLst/>
              <a:latin typeface="Helvetica" panose="020B0604020202020204" pitchFamily="34" charset="0"/>
              <a:ea typeface="Arial"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8" name="TextBox 7">
            <a:extLst>
              <a:ext uri="{FF2B5EF4-FFF2-40B4-BE49-F238E27FC236}">
                <a16:creationId xmlns:a16="http://schemas.microsoft.com/office/drawing/2014/main" id="{5A95B1BA-BE5B-1E88-D9C9-D0AFCB7C4BD9}"/>
              </a:ext>
            </a:extLst>
          </p:cNvPr>
          <p:cNvSpPr txBox="1"/>
          <p:nvPr/>
        </p:nvSpPr>
        <p:spPr>
          <a:xfrm>
            <a:off x="1483272" y="1495893"/>
            <a:ext cx="4343400" cy="4647426"/>
          </a:xfrm>
          <a:prstGeom prst="rect">
            <a:avLst/>
          </a:prstGeom>
          <a:noFill/>
        </p:spPr>
        <p:txBody>
          <a:bodyPr wrap="square" rtlCol="0">
            <a:spAutoFit/>
          </a:bodyPr>
          <a:lstStyle/>
          <a:p>
            <a:pPr marL="0" marR="0">
              <a:spcBef>
                <a:spcPts val="0"/>
              </a:spcBef>
              <a:spcAft>
                <a:spcPts val="0"/>
              </a:spcAft>
            </a:pPr>
            <a:r>
              <a:rPr lang="en-US" sz="1400" dirty="0">
                <a:effectLst/>
                <a:latin typeface="Helvetica" pitchFamily="2" charset="0"/>
                <a:ea typeface="Arial" panose="020B0604020202020204" pitchFamily="34" charset="0"/>
              </a:rPr>
              <a:t>… They used to tell me I was building a dream</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And so I followed the mob</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When there was earth to plow or guns to bear</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I was always there right on the job</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They used to tell me I was building a dream</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With peace and glory ahead</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Why should I be standing in line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Just waiting for bread?</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Once I built a railroad, I made it run</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Made it race against time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Once I built a railroad, now it's done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Brother, can you spare a dime?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Once I built a tower up to the sun</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Brick and rivet and lime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Once I built a tower, now it's done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Brother, can you spare a dime?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endParaRPr lang="en-US" sz="1600" dirty="0">
              <a:effectLst/>
              <a:latin typeface="Arial" panose="020B0604020202020204" pitchFamily="34" charset="0"/>
              <a:ea typeface="Arial" panose="020B0604020202020204" pitchFamily="34" charset="0"/>
            </a:endParaRPr>
          </a:p>
        </p:txBody>
      </p:sp>
      <p:sp>
        <p:nvSpPr>
          <p:cNvPr id="9" name="TextBox 8">
            <a:extLst>
              <a:ext uri="{FF2B5EF4-FFF2-40B4-BE49-F238E27FC236}">
                <a16:creationId xmlns:a16="http://schemas.microsoft.com/office/drawing/2014/main" id="{C76D5679-C249-18C9-2A6D-2FCBF64969BD}"/>
              </a:ext>
            </a:extLst>
          </p:cNvPr>
          <p:cNvSpPr txBox="1"/>
          <p:nvPr/>
        </p:nvSpPr>
        <p:spPr>
          <a:xfrm>
            <a:off x="6555828" y="1495893"/>
            <a:ext cx="4343400" cy="4647426"/>
          </a:xfrm>
          <a:prstGeom prst="rect">
            <a:avLst/>
          </a:prstGeom>
          <a:noFill/>
        </p:spPr>
        <p:txBody>
          <a:bodyPr wrap="square" rtlCol="0">
            <a:spAutoFit/>
          </a:bodyPr>
          <a:lstStyle/>
          <a:p>
            <a:pPr marL="0" marR="0">
              <a:spcBef>
                <a:spcPts val="0"/>
              </a:spcBef>
              <a:spcAft>
                <a:spcPts val="0"/>
              </a:spcAft>
            </a:pPr>
            <a:r>
              <a:rPr lang="en-US" sz="1400" dirty="0">
                <a:effectLst/>
                <a:latin typeface="Helvetica" pitchFamily="2" charset="0"/>
                <a:ea typeface="Arial" panose="020B0604020202020204" pitchFamily="34" charset="0"/>
              </a:rPr>
              <a:t>… Once in khaki suits, gee we looked swell</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Full of that </a:t>
            </a:r>
            <a:r>
              <a:rPr lang="en-US" sz="1400" dirty="0" err="1">
                <a:effectLst/>
                <a:latin typeface="Helvetica" pitchFamily="2" charset="0"/>
                <a:ea typeface="Arial" panose="020B0604020202020204" pitchFamily="34" charset="0"/>
              </a:rPr>
              <a:t>yankee</a:t>
            </a:r>
            <a:r>
              <a:rPr lang="en-US" sz="1400" dirty="0">
                <a:effectLst/>
                <a:latin typeface="Helvetica" pitchFamily="2" charset="0"/>
                <a:ea typeface="Arial" panose="020B0604020202020204" pitchFamily="34" charset="0"/>
              </a:rPr>
              <a:t> </a:t>
            </a:r>
            <a:r>
              <a:rPr lang="en-US" sz="1400" dirty="0" err="1">
                <a:effectLst/>
                <a:latin typeface="Helvetica" pitchFamily="2" charset="0"/>
                <a:ea typeface="Arial" panose="020B0604020202020204" pitchFamily="34" charset="0"/>
              </a:rPr>
              <a:t>doodly</a:t>
            </a:r>
            <a:r>
              <a:rPr lang="en-US" sz="1400" dirty="0">
                <a:effectLst/>
                <a:latin typeface="Helvetica" pitchFamily="2" charset="0"/>
                <a:ea typeface="Arial" panose="020B0604020202020204" pitchFamily="34" charset="0"/>
              </a:rPr>
              <a:t> </a:t>
            </a:r>
            <a:r>
              <a:rPr lang="en-US" sz="1400" dirty="0" err="1">
                <a:effectLst/>
                <a:latin typeface="Helvetica" pitchFamily="2" charset="0"/>
                <a:ea typeface="Arial" panose="020B0604020202020204" pitchFamily="34" charset="0"/>
              </a:rPr>
              <a:t>dum</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Half a million boots went </a:t>
            </a:r>
            <a:r>
              <a:rPr lang="en-US" sz="1400" dirty="0" err="1">
                <a:effectLst/>
                <a:latin typeface="Helvetica" pitchFamily="2" charset="0"/>
                <a:ea typeface="Arial" panose="020B0604020202020204" pitchFamily="34" charset="0"/>
              </a:rPr>
              <a:t>sloggin</a:t>
            </a:r>
            <a:r>
              <a:rPr lang="en-US" sz="1400" dirty="0">
                <a:effectLst/>
                <a:latin typeface="Helvetica" pitchFamily="2" charset="0"/>
                <a:ea typeface="Arial" panose="020B0604020202020204" pitchFamily="34" charset="0"/>
              </a:rPr>
              <a:t>' through hell</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And I was the kid with the drum</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Say, don't you remember, they called me Al</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It was Al all the time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Why don't you remember, I'm your pal</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Say buddy, can you spare a dime?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Once in khaki suits, ah gee we looked swell</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Full of that </a:t>
            </a:r>
            <a:r>
              <a:rPr lang="en-US" sz="1400" dirty="0" err="1">
                <a:effectLst/>
                <a:latin typeface="Helvetica" pitchFamily="2" charset="0"/>
                <a:ea typeface="Arial" panose="020B0604020202020204" pitchFamily="34" charset="0"/>
              </a:rPr>
              <a:t>yankee</a:t>
            </a:r>
            <a:r>
              <a:rPr lang="en-US" sz="1400" dirty="0">
                <a:effectLst/>
                <a:latin typeface="Helvetica" pitchFamily="2" charset="0"/>
                <a:ea typeface="Arial" panose="020B0604020202020204" pitchFamily="34" charset="0"/>
              </a:rPr>
              <a:t> </a:t>
            </a:r>
            <a:r>
              <a:rPr lang="en-US" sz="1400" dirty="0" err="1">
                <a:effectLst/>
                <a:latin typeface="Helvetica" pitchFamily="2" charset="0"/>
                <a:ea typeface="Arial" panose="020B0604020202020204" pitchFamily="34" charset="0"/>
              </a:rPr>
              <a:t>doodly</a:t>
            </a:r>
            <a:r>
              <a:rPr lang="en-US" sz="1400" dirty="0">
                <a:effectLst/>
                <a:latin typeface="Helvetica" pitchFamily="2" charset="0"/>
                <a:ea typeface="Arial" panose="020B0604020202020204" pitchFamily="34" charset="0"/>
              </a:rPr>
              <a:t> </a:t>
            </a:r>
            <a:r>
              <a:rPr lang="en-US" sz="1400" dirty="0" err="1">
                <a:effectLst/>
                <a:latin typeface="Helvetica" pitchFamily="2" charset="0"/>
                <a:ea typeface="Arial" panose="020B0604020202020204" pitchFamily="34" charset="0"/>
              </a:rPr>
              <a:t>dum</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Half a million boots went </a:t>
            </a:r>
            <a:r>
              <a:rPr lang="en-US" sz="1400" dirty="0" err="1">
                <a:effectLst/>
                <a:latin typeface="Helvetica" pitchFamily="2" charset="0"/>
                <a:ea typeface="Arial" panose="020B0604020202020204" pitchFamily="34" charset="0"/>
              </a:rPr>
              <a:t>sloggin</a:t>
            </a:r>
            <a:r>
              <a:rPr lang="en-US" sz="1400" dirty="0">
                <a:effectLst/>
                <a:latin typeface="Helvetica" pitchFamily="2" charset="0"/>
                <a:ea typeface="Arial" panose="020B0604020202020204" pitchFamily="34" charset="0"/>
              </a:rPr>
              <a:t>' through hell</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And I was the kid with the drum</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Oh, say, don't you remember, they called me Al</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It was Al all the time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Say, don't you remember, I'm your pal</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Buddy, can you spare a dime?</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spcBef>
                <a:spcPts val="0"/>
              </a:spcBef>
              <a:spcAft>
                <a:spcPts val="0"/>
              </a:spcAft>
            </a:pP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05681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85cce8-ce02-4b6f-9ec5-19814b89220d" xsi:nil="true"/>
    <lcf76f155ced4ddcb4097134ff3c332f xmlns="edc1dda4-e497-4293-92fa-89c2d7121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F36FEA9-192B-4DCE-892D-9603D715ED0D}"/>
</file>

<file path=customXml/itemProps2.xml><?xml version="1.0" encoding="utf-8"?>
<ds:datastoreItem xmlns:ds="http://schemas.openxmlformats.org/officeDocument/2006/customXml" ds:itemID="{2C001B5B-AE5B-4738-A016-927E7E12ABAB}"/>
</file>

<file path=customXml/itemProps3.xml><?xml version="1.0" encoding="utf-8"?>
<ds:datastoreItem xmlns:ds="http://schemas.openxmlformats.org/officeDocument/2006/customXml" ds:itemID="{71CAAD65-8A71-400F-92F3-E73175E852BE}"/>
</file>

<file path=docProps/app.xml><?xml version="1.0" encoding="utf-8"?>
<Properties xmlns="http://schemas.openxmlformats.org/officeDocument/2006/extended-properties" xmlns:vt="http://schemas.openxmlformats.org/officeDocument/2006/docPropsVTypes">
  <TotalTime>71</TotalTime>
  <Words>608</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Helvetica</vt:lpstr>
      <vt:lpstr>Montserrat</vt:lpstr>
      <vt:lpstr>Office Theme</vt:lpstr>
      <vt:lpstr>Election of 1932: The Great Depression</vt:lpstr>
      <vt:lpstr>Essential Question</vt:lpstr>
      <vt:lpstr>Key Ideas</vt:lpstr>
      <vt:lpstr>Key Ideas</vt:lpstr>
      <vt:lpstr>Candidates and Outcome</vt:lpstr>
      <vt:lpstr>Warm-Up</vt:lpstr>
      <vt:lpstr>Brother Can You Spare a Dime? Lyricist: Yip Harburg, Composer: Jay Gorney 1932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1800: Origins of American Political Parties</dc:title>
  <dc:creator>Evan Windham</dc:creator>
  <cp:lastModifiedBy>Kate Betz</cp:lastModifiedBy>
  <cp:revision>12</cp:revision>
  <dcterms:created xsi:type="dcterms:W3CDTF">2023-03-13T01:01:07Z</dcterms:created>
  <dcterms:modified xsi:type="dcterms:W3CDTF">2023-05-16T12:44:56Z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0x01010068114B8381992D49BFEC195D1E62885C</vt:lpwstr>
  </property>
</Properties>
</file>