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4" r:id="rId7"/>
    <p:sldId id="265"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72"/>
    <p:restoredTop sz="96197"/>
  </p:normalViewPr>
  <p:slideViewPr>
    <p:cSldViewPr snapToGrid="0">
      <p:cViewPr varScale="1">
        <p:scale>
          <a:sx n="81" d="100"/>
          <a:sy n="81" d="100"/>
        </p:scale>
        <p:origin x="63" y="4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33E53-527C-C12B-E6B7-3AF04E509A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756257-EFDF-520B-D1D3-741C732F0F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7BDCC0-661E-D7DE-A4DE-05C58E59B34F}"/>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73682DE8-8082-FD5E-01C6-A9E5CA0897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AD7FA8-B308-53C0-6D08-38A3530E9199}"/>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278229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E7E44-4763-5689-6593-89A6DA2B98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7E07FA-6B72-6B33-CBB0-0613A41589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B24415-D328-B06E-3B3B-8663B818602D}"/>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70B6A379-65B6-D188-D2D3-A4D73ECE98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B3B675-08E2-8D61-ED5D-C5715010CBF1}"/>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707982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379DF9-D101-2605-DA23-63FF4A1B8D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B22210-8AB1-20EC-ABDD-B2841B155B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EC041D-A1F4-28D6-D49D-C22BB720BC60}"/>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C186DBFE-0AF6-89EE-FB68-0CD65BEE6B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BCE965-9E75-0BD5-3420-90053855E4A7}"/>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309762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76E97-9F32-C440-C113-930047EBE6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7FC52-5649-66FF-7601-BA562987CA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7B4AD-3A8E-8F43-4C88-81A1D98046D2}"/>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92F7EFF1-BA42-7E5B-2C13-6020B555FA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15F184-7288-A0AA-7AD8-B3ADBD04E7DF}"/>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3170702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EF68C-AF85-AB42-2188-1586BE17D4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5C0BF3-3968-4910-8366-2C2EC02F1D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8D5AF2-01F1-B44F-4630-94E5A995C8D1}"/>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DC03D648-8854-98B5-FBA2-E9D529FBAC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2E59C9-3F5F-8597-2BBA-4A662FB66D1F}"/>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1005786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DE4C4-C0C4-2215-3DCB-F298CBFEBC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9447E3-5F62-09BF-9945-0BE91ABDC1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74356A-7BB8-0702-AD68-08D906F748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795306-E801-C2AD-95FD-41814C99275D}"/>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6" name="Footer Placeholder 5">
            <a:extLst>
              <a:ext uri="{FF2B5EF4-FFF2-40B4-BE49-F238E27FC236}">
                <a16:creationId xmlns:a16="http://schemas.microsoft.com/office/drawing/2014/main" id="{95BAA033-D280-DA4A-8754-88D2901AB2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86D861-AC84-099A-41DF-A020F2B16379}"/>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1462724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C1D7B-FF74-B532-C2F9-E979DD45BB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428B61-2C85-512A-4C90-794CAF3947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4F2B81-E465-A69E-D4CF-0FAC3210F0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73E9F3-96F5-F8E5-DD1D-B7505605C1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7DB03C-3DC1-20EB-637A-22EAF79445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521C4F-32BA-800F-4B6B-DB4DDBAAED6E}"/>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8" name="Footer Placeholder 7">
            <a:extLst>
              <a:ext uri="{FF2B5EF4-FFF2-40B4-BE49-F238E27FC236}">
                <a16:creationId xmlns:a16="http://schemas.microsoft.com/office/drawing/2014/main" id="{EC913E1D-D290-9AD1-4524-5C8A54C1FF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E20538-71E3-03E4-9876-8B3643428099}"/>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438452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54CB4-25D9-2211-AF8C-86A1126768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EF9A17-6F61-7ADF-5908-B5E78F3530AE}"/>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4" name="Footer Placeholder 3">
            <a:extLst>
              <a:ext uri="{FF2B5EF4-FFF2-40B4-BE49-F238E27FC236}">
                <a16:creationId xmlns:a16="http://schemas.microsoft.com/office/drawing/2014/main" id="{AD29CAB6-8EE5-0915-E482-0B5A1CCBFB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4C0FBD-70B9-248D-CAE4-4798F1F6C080}"/>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318877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9984E2-612D-EC6D-9B42-3A43F732B3E0}"/>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3" name="Footer Placeholder 2">
            <a:extLst>
              <a:ext uri="{FF2B5EF4-FFF2-40B4-BE49-F238E27FC236}">
                <a16:creationId xmlns:a16="http://schemas.microsoft.com/office/drawing/2014/main" id="{60B6E9BA-ACE3-A3F1-03CA-0A8E8FF0DA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453DC9-F780-B6F6-D69C-76AB8EE3ED8D}"/>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1852248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694C2-242F-B839-53C9-0F458A5C42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379668-B480-C909-39D7-0ED30565AB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1BA906-72DC-D9CF-6783-F6A81B94EE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360B27-1443-DB24-1191-75E40FFDBBCE}"/>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6" name="Footer Placeholder 5">
            <a:extLst>
              <a:ext uri="{FF2B5EF4-FFF2-40B4-BE49-F238E27FC236}">
                <a16:creationId xmlns:a16="http://schemas.microsoft.com/office/drawing/2014/main" id="{41A7B608-49E9-2FEE-1B2C-AFBD91F1C7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A0D455-3C25-A6A7-8930-42EB22890C26}"/>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341059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E6A55-C393-EE42-16DE-AB1C2E511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5012C5-734E-AB4F-3ACA-B826F3C669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4DE277-4474-01B9-84C2-8F8C8F147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D5BD80-B24A-4CD2-034F-66E8FF655344}"/>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6" name="Footer Placeholder 5">
            <a:extLst>
              <a:ext uri="{FF2B5EF4-FFF2-40B4-BE49-F238E27FC236}">
                <a16:creationId xmlns:a16="http://schemas.microsoft.com/office/drawing/2014/main" id="{67921B2F-8C6C-0531-38BC-D99505B08A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7460C2-6A7F-D53A-D87D-17ACA801C294}"/>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961943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A9C2A9-2066-6BD6-4BDE-ABD913C6AE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3AE7FCC-2AE9-C398-708F-1A6150574D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E2516C0-289B-CF43-700D-8469E8E5D8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AEDC9F81-C28D-BA12-7C46-52FB3E20C0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7487BE-C5C7-74BD-B670-7264031B65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F3407-C943-5544-80E7-AA87B3E54DAB}" type="slidenum">
              <a:rPr lang="en-US" smtClean="0"/>
              <a:t>‹#›</a:t>
            </a:fld>
            <a:endParaRPr lang="en-US"/>
          </a:p>
        </p:txBody>
      </p:sp>
    </p:spTree>
    <p:extLst>
      <p:ext uri="{BB962C8B-B14F-4D97-AF65-F5344CB8AC3E}">
        <p14:creationId xmlns:p14="http://schemas.microsoft.com/office/powerpoint/2010/main" val="2060919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i="0" kern="1200">
          <a:solidFill>
            <a:schemeClr val="tx1"/>
          </a:solidFill>
          <a:latin typeface="Montserrat"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14A29-E3CF-C1FE-65DA-14F6E116DF6E}"/>
              </a:ext>
            </a:extLst>
          </p:cNvPr>
          <p:cNvSpPr>
            <a:spLocks noGrp="1"/>
          </p:cNvSpPr>
          <p:nvPr>
            <p:ph type="ctrTitle"/>
          </p:nvPr>
        </p:nvSpPr>
        <p:spPr>
          <a:xfrm>
            <a:off x="1524000" y="1795347"/>
            <a:ext cx="9144000" cy="2410894"/>
          </a:xfrm>
        </p:spPr>
        <p:txBody>
          <a:bodyPr>
            <a:normAutofit/>
          </a:bodyPr>
          <a:lstStyle/>
          <a:p>
            <a:r>
              <a:rPr lang="en-US" dirty="0"/>
              <a:t>Election of </a:t>
            </a:r>
            <a:r>
              <a:rPr lang="en-US" dirty="0">
                <a:cs typeface="Arial" panose="020B0604020202020204" pitchFamily="34" charset="0"/>
              </a:rPr>
              <a:t>1960: A Vision for the Future</a:t>
            </a:r>
            <a:endParaRPr lang="en-US" dirty="0"/>
          </a:p>
        </p:txBody>
      </p:sp>
      <p:pic>
        <p:nvPicPr>
          <p:cNvPr id="5" name="Picture 4">
            <a:extLst>
              <a:ext uri="{FF2B5EF4-FFF2-40B4-BE49-F238E27FC236}">
                <a16:creationId xmlns:a16="http://schemas.microsoft.com/office/drawing/2014/main" id="{1E0DF5EF-705C-9D12-7EA1-918EFAC4AA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327888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1B7AB-1B56-160A-D6C3-F3A6A7944512}"/>
              </a:ext>
            </a:extLst>
          </p:cNvPr>
          <p:cNvSpPr>
            <a:spLocks noGrp="1"/>
          </p:cNvSpPr>
          <p:nvPr>
            <p:ph type="title"/>
          </p:nvPr>
        </p:nvSpPr>
        <p:spPr/>
        <p:txBody>
          <a:bodyPr/>
          <a:lstStyle/>
          <a:p>
            <a:r>
              <a:rPr lang="en-US" dirty="0"/>
              <a:t>Essential Question</a:t>
            </a:r>
          </a:p>
        </p:txBody>
      </p:sp>
      <p:sp>
        <p:nvSpPr>
          <p:cNvPr id="3" name="Content Placeholder 2">
            <a:extLst>
              <a:ext uri="{FF2B5EF4-FFF2-40B4-BE49-F238E27FC236}">
                <a16:creationId xmlns:a16="http://schemas.microsoft.com/office/drawing/2014/main" id="{D58AB815-DD49-8767-B03C-12515EBB422D}"/>
              </a:ext>
            </a:extLst>
          </p:cNvPr>
          <p:cNvSpPr>
            <a:spLocks noGrp="1"/>
          </p:cNvSpPr>
          <p:nvPr>
            <p:ph idx="1"/>
          </p:nvPr>
        </p:nvSpPr>
        <p:spPr>
          <a:xfrm>
            <a:off x="838200" y="2543503"/>
            <a:ext cx="10515600" cy="3633460"/>
          </a:xfrm>
        </p:spPr>
        <p:txBody>
          <a:bodyPr>
            <a:normAutofit/>
          </a:bodyPr>
          <a:lstStyle/>
          <a:p>
            <a:pPr marL="0" marR="0" indent="0">
              <a:lnSpc>
                <a:spcPct val="100000"/>
              </a:lnSpc>
              <a:spcBef>
                <a:spcPts val="0"/>
              </a:spcBef>
              <a:spcAft>
                <a:spcPts val="0"/>
              </a:spcAft>
              <a:buNone/>
            </a:pPr>
            <a:r>
              <a:rPr lang="en-US" dirty="0">
                <a:ea typeface="Arial" panose="020B0604020202020204" pitchFamily="34" charset="0"/>
              </a:rPr>
              <a:t>T</a:t>
            </a:r>
            <a:r>
              <a:rPr lang="en-US" dirty="0">
                <a:effectLst/>
                <a:latin typeface="Helvetica" pitchFamily="2" charset="0"/>
                <a:ea typeface="Arial" panose="020B0604020202020204" pitchFamily="34" charset="0"/>
              </a:rPr>
              <a:t>o what extent can the election of 1960 be seen as a barometer of Americans’ views about the Civil Rights Movement and the Cold War, both during the election and in the years immediately following?</a:t>
            </a:r>
            <a:endParaRPr lang="en-US" dirty="0">
              <a:effectLst/>
              <a:latin typeface="Arial" panose="020B0604020202020204" pitchFamily="34" charset="0"/>
              <a:ea typeface="Arial" panose="020B0604020202020204" pitchFamily="34" charset="0"/>
            </a:endParaRPr>
          </a:p>
        </p:txBody>
      </p:sp>
      <p:pic>
        <p:nvPicPr>
          <p:cNvPr id="4" name="Picture 3">
            <a:extLst>
              <a:ext uri="{FF2B5EF4-FFF2-40B4-BE49-F238E27FC236}">
                <a16:creationId xmlns:a16="http://schemas.microsoft.com/office/drawing/2014/main" id="{8D82845B-1D66-200D-BA3A-7E959D44CB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1643452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6322A-61D1-B21B-AAE7-E2836D12EF79}"/>
              </a:ext>
            </a:extLst>
          </p:cNvPr>
          <p:cNvSpPr>
            <a:spLocks noGrp="1"/>
          </p:cNvSpPr>
          <p:nvPr>
            <p:ph type="title"/>
          </p:nvPr>
        </p:nvSpPr>
        <p:spPr/>
        <p:txBody>
          <a:bodyPr/>
          <a:lstStyle/>
          <a:p>
            <a:r>
              <a:rPr lang="en-US" dirty="0"/>
              <a:t>Key Ideas</a:t>
            </a:r>
          </a:p>
        </p:txBody>
      </p:sp>
      <p:sp>
        <p:nvSpPr>
          <p:cNvPr id="3" name="Content Placeholder 2">
            <a:extLst>
              <a:ext uri="{FF2B5EF4-FFF2-40B4-BE49-F238E27FC236}">
                <a16:creationId xmlns:a16="http://schemas.microsoft.com/office/drawing/2014/main" id="{2DF6301F-C018-B02D-4067-AE159437D945}"/>
              </a:ext>
            </a:extLst>
          </p:cNvPr>
          <p:cNvSpPr>
            <a:spLocks noGrp="1"/>
          </p:cNvSpPr>
          <p:nvPr>
            <p:ph idx="1"/>
          </p:nvPr>
        </p:nvSpPr>
        <p:spPr>
          <a:xfrm>
            <a:off x="838200" y="1554480"/>
            <a:ext cx="10515600" cy="4622483"/>
          </a:xfrm>
        </p:spPr>
        <p:txBody>
          <a:bodyPr>
            <a:noAutofit/>
          </a:bodyPr>
          <a:lstStyle/>
          <a:p>
            <a:pPr marL="342900" marR="0" lvl="0" indent="-342900">
              <a:lnSpc>
                <a:spcPct val="115000"/>
              </a:lnSpc>
              <a:spcBef>
                <a:spcPts val="0"/>
              </a:spcBef>
              <a:spcAft>
                <a:spcPts val="200"/>
              </a:spcAft>
              <a:buFont typeface="Arial" panose="020B0604020202020204" pitchFamily="34" charset="0"/>
              <a:buChar char="●"/>
            </a:pPr>
            <a:r>
              <a:rPr lang="en-US" sz="2000" u="none" strike="noStrike" dirty="0">
                <a:effectLst/>
                <a:ea typeface="Arial" panose="020B0604020202020204" pitchFamily="34" charset="0"/>
              </a:rPr>
              <a:t>The election of 1960 focused on two main issues: civil rights and foreign affairs. </a:t>
            </a:r>
          </a:p>
          <a:p>
            <a:pPr marL="742950" marR="0" lvl="1" indent="-285750">
              <a:lnSpc>
                <a:spcPct val="115000"/>
              </a:lnSpc>
              <a:spcBef>
                <a:spcPts val="0"/>
              </a:spcBef>
              <a:spcAft>
                <a:spcPts val="200"/>
              </a:spcAft>
              <a:buFont typeface="Arial" panose="020B0604020202020204" pitchFamily="34" charset="0"/>
              <a:buChar char="○"/>
            </a:pPr>
            <a:r>
              <a:rPr lang="en-US" sz="2000" u="none" strike="noStrike" dirty="0">
                <a:effectLst/>
                <a:ea typeface="Arial" panose="020B0604020202020204" pitchFamily="34" charset="0"/>
              </a:rPr>
              <a:t>Escalating tensions related to desegregation were addressed by both candidates.</a:t>
            </a:r>
          </a:p>
          <a:p>
            <a:pPr marL="742950" marR="0" lvl="1" indent="-285750">
              <a:lnSpc>
                <a:spcPct val="115000"/>
              </a:lnSpc>
              <a:spcBef>
                <a:spcPts val="0"/>
              </a:spcBef>
              <a:spcAft>
                <a:spcPts val="300"/>
              </a:spcAft>
              <a:buFont typeface="Arial" panose="020B0604020202020204" pitchFamily="34" charset="0"/>
              <a:buChar char="○"/>
            </a:pPr>
            <a:r>
              <a:rPr lang="en-US" sz="2000" u="none" strike="noStrike" dirty="0">
                <a:effectLst/>
                <a:ea typeface="Arial" panose="020B0604020202020204" pitchFamily="34" charset="0"/>
              </a:rPr>
              <a:t>Anticommunism remained a guiding principle behind nearly all U.S. foreign policy, but the specifics of each candidate’s platform varied.</a:t>
            </a:r>
          </a:p>
          <a:p>
            <a:pPr marL="342900" marR="0" lvl="0" indent="-342900">
              <a:lnSpc>
                <a:spcPct val="115000"/>
              </a:lnSpc>
              <a:spcBef>
                <a:spcPts val="0"/>
              </a:spcBef>
              <a:spcAft>
                <a:spcPts val="300"/>
              </a:spcAft>
              <a:buFont typeface="Arial" panose="020B0604020202020204" pitchFamily="34" charset="0"/>
              <a:buChar char="●"/>
            </a:pPr>
            <a:r>
              <a:rPr lang="en-US" sz="2000" u="none" strike="noStrike" dirty="0">
                <a:effectLst/>
                <a:ea typeface="Arial" panose="020B0604020202020204" pitchFamily="34" charset="0"/>
              </a:rPr>
              <a:t>Candidates’ image and character were also on the ballot. Pitting a seasoned politician against a well-connected newcomer, the election resulted in a youthful, articulate John F. Kennedy winning the presidency, giving many Americans a sense of optimism. </a:t>
            </a:r>
          </a:p>
          <a:p>
            <a:pPr marL="342900" marR="0" lvl="0" indent="-342900">
              <a:lnSpc>
                <a:spcPct val="115000"/>
              </a:lnSpc>
              <a:spcBef>
                <a:spcPts val="0"/>
              </a:spcBef>
              <a:spcAft>
                <a:spcPts val="0"/>
              </a:spcAft>
              <a:buFont typeface="Arial" panose="020B0604020202020204" pitchFamily="34" charset="0"/>
              <a:buChar char="●"/>
            </a:pPr>
            <a:r>
              <a:rPr lang="en-US" sz="2000" u="none" strike="noStrike" dirty="0">
                <a:effectLst/>
                <a:ea typeface="Arial" panose="020B0604020202020204" pitchFamily="34" charset="0"/>
              </a:rPr>
              <a:t>During his presidency, Kennedy’s idealism did have limits as he worked to prove he was tough on communism and to avoid alienating conservative white voters. Up to the time of his assassination on November 22, 1963, he faced consistent challenges from political opponents and frustrated civil rights leaders.</a:t>
            </a:r>
          </a:p>
        </p:txBody>
      </p:sp>
      <p:pic>
        <p:nvPicPr>
          <p:cNvPr id="4" name="Picture 3">
            <a:extLst>
              <a:ext uri="{FF2B5EF4-FFF2-40B4-BE49-F238E27FC236}">
                <a16:creationId xmlns:a16="http://schemas.microsoft.com/office/drawing/2014/main" id="{8EC33BB7-3010-7A1A-80A3-85C17A400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3866170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836C6-38F5-EA82-3C1D-31757693B11C}"/>
              </a:ext>
            </a:extLst>
          </p:cNvPr>
          <p:cNvSpPr>
            <a:spLocks noGrp="1"/>
          </p:cNvSpPr>
          <p:nvPr>
            <p:ph type="title"/>
          </p:nvPr>
        </p:nvSpPr>
        <p:spPr/>
        <p:txBody>
          <a:bodyPr/>
          <a:lstStyle/>
          <a:p>
            <a:r>
              <a:rPr lang="en-US" dirty="0"/>
              <a:t>Candidates and Outcome</a:t>
            </a:r>
          </a:p>
        </p:txBody>
      </p:sp>
      <p:sp>
        <p:nvSpPr>
          <p:cNvPr id="3" name="Content Placeholder 2">
            <a:extLst>
              <a:ext uri="{FF2B5EF4-FFF2-40B4-BE49-F238E27FC236}">
                <a16:creationId xmlns:a16="http://schemas.microsoft.com/office/drawing/2014/main" id="{4D749172-4073-FAF6-1DF1-76DB7EBD9CCB}"/>
              </a:ext>
            </a:extLst>
          </p:cNvPr>
          <p:cNvSpPr>
            <a:spLocks noGrp="1"/>
          </p:cNvSpPr>
          <p:nvPr>
            <p:ph sz="half" idx="1"/>
          </p:nvPr>
        </p:nvSpPr>
        <p:spPr>
          <a:xfrm>
            <a:off x="838200" y="2328599"/>
            <a:ext cx="5181600" cy="3848363"/>
          </a:xfrm>
        </p:spPr>
        <p:txBody>
          <a:bodyPr/>
          <a:lstStyle/>
          <a:p>
            <a:pPr marL="342900" marR="0" lvl="0" indent="-342900">
              <a:lnSpc>
                <a:spcPct val="100000"/>
              </a:lnSpc>
              <a:spcBef>
                <a:spcPts val="0"/>
              </a:spcBef>
              <a:spcAft>
                <a:spcPts val="600"/>
              </a:spcAft>
              <a:buFont typeface="Arial" panose="020B0604020202020204" pitchFamily="34" charset="0"/>
              <a:buChar char="●"/>
            </a:pPr>
            <a:r>
              <a:rPr lang="en-US" sz="2000" dirty="0">
                <a:solidFill>
                  <a:srgbClr val="000000"/>
                </a:solidFill>
              </a:rPr>
              <a:t>John F. Kennedy (Democrat)</a:t>
            </a:r>
          </a:p>
          <a:p>
            <a:pPr marL="342900" marR="0" lvl="0" indent="-342900">
              <a:lnSpc>
                <a:spcPct val="100000"/>
              </a:lnSpc>
              <a:spcBef>
                <a:spcPts val="0"/>
              </a:spcBef>
              <a:spcAft>
                <a:spcPts val="600"/>
              </a:spcAft>
              <a:buFont typeface="Arial" panose="020B0604020202020204" pitchFamily="34" charset="0"/>
              <a:buChar char="●"/>
            </a:pPr>
            <a:r>
              <a:rPr lang="en-US" sz="2000" dirty="0">
                <a:solidFill>
                  <a:srgbClr val="000000"/>
                </a:solidFill>
              </a:rPr>
              <a:t>Richard Nixon (Republican)</a:t>
            </a:r>
          </a:p>
          <a:p>
            <a:pPr marL="342900" marR="0" lvl="0" indent="-342900">
              <a:lnSpc>
                <a:spcPct val="100000"/>
              </a:lnSpc>
              <a:spcBef>
                <a:spcPts val="0"/>
              </a:spcBef>
              <a:spcAft>
                <a:spcPts val="600"/>
              </a:spcAft>
              <a:buFont typeface="Arial" panose="020B0604020202020204" pitchFamily="34" charset="0"/>
              <a:buChar char="●"/>
            </a:pPr>
            <a:r>
              <a:rPr lang="en-US" sz="2000" dirty="0">
                <a:solidFill>
                  <a:srgbClr val="000000"/>
                </a:solidFill>
              </a:rPr>
              <a:t>Harry F. Byrd (Not a Candidate)</a:t>
            </a:r>
            <a:endParaRPr lang="en-US" dirty="0"/>
          </a:p>
        </p:txBody>
      </p:sp>
      <p:pic>
        <p:nvPicPr>
          <p:cNvPr id="5" name="Picture 4">
            <a:extLst>
              <a:ext uri="{FF2B5EF4-FFF2-40B4-BE49-F238E27FC236}">
                <a16:creationId xmlns:a16="http://schemas.microsoft.com/office/drawing/2014/main" id="{FEA51A42-1B00-3E76-7663-B0DC90D26006}"/>
              </a:ext>
            </a:extLst>
          </p:cNvPr>
          <p:cNvPicPr>
            <a:picLocks noChangeAspect="1"/>
          </p:cNvPicPr>
          <p:nvPr/>
        </p:nvPicPr>
        <p:blipFill>
          <a:blip r:embed="rId2"/>
          <a:srcRect/>
          <a:stretch/>
        </p:blipFill>
        <p:spPr>
          <a:xfrm>
            <a:off x="6427907" y="2692401"/>
            <a:ext cx="5070268" cy="3140612"/>
          </a:xfrm>
          <a:prstGeom prst="rect">
            <a:avLst/>
          </a:prstGeom>
        </p:spPr>
      </p:pic>
      <p:pic>
        <p:nvPicPr>
          <p:cNvPr id="6" name="Content Placeholder 9">
            <a:extLst>
              <a:ext uri="{FF2B5EF4-FFF2-40B4-BE49-F238E27FC236}">
                <a16:creationId xmlns:a16="http://schemas.microsoft.com/office/drawing/2014/main" id="{015A9F85-E810-F562-5F07-02D6C0077562}"/>
              </a:ext>
            </a:extLst>
          </p:cNvPr>
          <p:cNvPicPr>
            <a:picLocks noChangeAspect="1"/>
          </p:cNvPicPr>
          <p:nvPr/>
        </p:nvPicPr>
        <p:blipFill>
          <a:blip r:embed="rId3"/>
          <a:srcRect/>
          <a:stretch/>
        </p:blipFill>
        <p:spPr>
          <a:xfrm>
            <a:off x="6934199" y="2052375"/>
            <a:ext cx="4114800" cy="276225"/>
          </a:xfrm>
          <a:prstGeom prst="rect">
            <a:avLst/>
          </a:prstGeom>
        </p:spPr>
      </p:pic>
      <p:sp>
        <p:nvSpPr>
          <p:cNvPr id="7" name="TextBox 6">
            <a:extLst>
              <a:ext uri="{FF2B5EF4-FFF2-40B4-BE49-F238E27FC236}">
                <a16:creationId xmlns:a16="http://schemas.microsoft.com/office/drawing/2014/main" id="{E5A1BD1C-DFEE-FA90-C210-79F0863E58F5}"/>
              </a:ext>
            </a:extLst>
          </p:cNvPr>
          <p:cNvSpPr txBox="1"/>
          <p:nvPr/>
        </p:nvSpPr>
        <p:spPr>
          <a:xfrm>
            <a:off x="6096001" y="1695057"/>
            <a:ext cx="6425452" cy="392480"/>
          </a:xfrm>
          <a:prstGeom prst="rect">
            <a:avLst/>
          </a:prstGeom>
          <a:noFill/>
        </p:spPr>
        <p:txBody>
          <a:bodyPr wrap="square">
            <a:spAutoFit/>
          </a:bodyPr>
          <a:lstStyle/>
          <a:p>
            <a:pPr marL="0" marR="0" indent="457200">
              <a:lnSpc>
                <a:spcPct val="115000"/>
              </a:lnSpc>
              <a:spcBef>
                <a:spcPts val="0"/>
              </a:spcBef>
              <a:spcAft>
                <a:spcPts val="0"/>
              </a:spcAft>
            </a:pPr>
            <a:r>
              <a:rPr lang="en-US" sz="1800" dirty="0">
                <a:solidFill>
                  <a:srgbClr val="365F91"/>
                </a:solidFill>
                <a:effectLst/>
                <a:latin typeface="Helvetica" pitchFamily="2" charset="0"/>
                <a:ea typeface="Arial" panose="020B0604020202020204" pitchFamily="34" charset="0"/>
                <a:cs typeface="Arial" panose="020B0604020202020204" pitchFamily="34" charset="0"/>
              </a:rPr>
              <a:t>Kennedy 303                         </a:t>
            </a:r>
            <a:r>
              <a:rPr lang="en-US" sz="1800" dirty="0">
                <a:solidFill>
                  <a:srgbClr val="DD5C5B"/>
                </a:solidFill>
                <a:effectLst/>
                <a:latin typeface="Helvetica" pitchFamily="2" charset="0"/>
                <a:ea typeface="Arial" panose="020B0604020202020204" pitchFamily="34" charset="0"/>
                <a:cs typeface="Arial" panose="020B0604020202020204" pitchFamily="34" charset="0"/>
              </a:rPr>
              <a:t>Nixon 219    </a:t>
            </a:r>
            <a:r>
              <a:rPr lang="en-US" sz="1800" dirty="0">
                <a:ln>
                  <a:noFill/>
                </a:ln>
                <a:solidFill>
                  <a:srgbClr val="D2B900"/>
                </a:solidFill>
                <a:effectLst/>
                <a:latin typeface="Helvetica" pitchFamily="2" charset="0"/>
                <a:ea typeface="Arial" panose="020B0604020202020204" pitchFamily="34" charset="0"/>
                <a:cs typeface="Arial" panose="020B0604020202020204" pitchFamily="34" charset="0"/>
              </a:rPr>
              <a:t>Byrd 15</a:t>
            </a:r>
            <a:r>
              <a:rPr lang="en-US" dirty="0">
                <a:effectLst/>
              </a:rPr>
              <a:t> </a:t>
            </a:r>
            <a:endParaRPr lang="en-US" sz="1800" dirty="0">
              <a:effectLst/>
              <a:latin typeface="Arial" panose="020B0604020202020204" pitchFamily="34" charset="0"/>
              <a:ea typeface="Arial" panose="020B0604020202020204" pitchFamily="34" charset="0"/>
            </a:endParaRPr>
          </a:p>
        </p:txBody>
      </p:sp>
      <p:pic>
        <p:nvPicPr>
          <p:cNvPr id="8" name="Picture 7">
            <a:extLst>
              <a:ext uri="{FF2B5EF4-FFF2-40B4-BE49-F238E27FC236}">
                <a16:creationId xmlns:a16="http://schemas.microsoft.com/office/drawing/2014/main" id="{6EDA3A9A-CB67-CDF5-00E7-5C3B6551C0B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2590237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88942-DC02-0E03-F2AA-51F932287F5F}"/>
              </a:ext>
            </a:extLst>
          </p:cNvPr>
          <p:cNvSpPr>
            <a:spLocks noGrp="1"/>
          </p:cNvSpPr>
          <p:nvPr>
            <p:ph type="title"/>
          </p:nvPr>
        </p:nvSpPr>
        <p:spPr/>
        <p:txBody>
          <a:bodyPr/>
          <a:lstStyle/>
          <a:p>
            <a:r>
              <a:rPr lang="en-US" dirty="0"/>
              <a:t>Warm-Up</a:t>
            </a:r>
          </a:p>
        </p:txBody>
      </p:sp>
      <p:sp>
        <p:nvSpPr>
          <p:cNvPr id="3" name="Text Placeholder 2">
            <a:extLst>
              <a:ext uri="{FF2B5EF4-FFF2-40B4-BE49-F238E27FC236}">
                <a16:creationId xmlns:a16="http://schemas.microsoft.com/office/drawing/2014/main" id="{E4C3CF34-E1AF-F168-05BA-BC62E1E8C24F}"/>
              </a:ext>
            </a:extLst>
          </p:cNvPr>
          <p:cNvSpPr>
            <a:spLocks noGrp="1"/>
          </p:cNvSpPr>
          <p:nvPr>
            <p:ph type="body" idx="1"/>
          </p:nvPr>
        </p:nvSpPr>
        <p:spPr/>
        <p:txBody>
          <a:bodyPr>
            <a:noAutofit/>
          </a:bodyPr>
          <a:lstStyle/>
          <a:p>
            <a:pPr marL="0" marR="0">
              <a:lnSpc>
                <a:spcPct val="100000"/>
              </a:lnSpc>
              <a:spcBef>
                <a:spcPts val="0"/>
              </a:spcBef>
              <a:spcAft>
                <a:spcPts val="0"/>
              </a:spcAft>
            </a:pPr>
            <a:r>
              <a:rPr lang="en-US" b="1" dirty="0">
                <a:effectLst/>
                <a:latin typeface="Helvetica" pitchFamily="2" charset="0"/>
                <a:ea typeface="Arial" panose="020B0604020202020204" pitchFamily="34" charset="0"/>
              </a:rPr>
              <a:t>Excerpt from the 1960 Democratic Party Platform</a:t>
            </a:r>
            <a:endParaRPr lang="en-US" dirty="0">
              <a:effectLst/>
              <a:latin typeface="Arial" panose="020B0604020202020204" pitchFamily="34" charset="0"/>
              <a:ea typeface="Arial" panose="020B0604020202020204" pitchFamily="34" charset="0"/>
            </a:endParaRPr>
          </a:p>
          <a:p>
            <a:pPr marL="0" marR="0">
              <a:lnSpc>
                <a:spcPct val="100000"/>
              </a:lnSpc>
              <a:spcBef>
                <a:spcPts val="0"/>
              </a:spcBef>
              <a:spcAft>
                <a:spcPts val="0"/>
              </a:spcAft>
            </a:pPr>
            <a:r>
              <a:rPr lang="en-US" b="1" dirty="0">
                <a:effectLst/>
                <a:latin typeface="Helvetica" pitchFamily="2" charset="0"/>
                <a:ea typeface="Arial" panose="020B0604020202020204" pitchFamily="34" charset="0"/>
              </a:rPr>
              <a:t>Democratic National Convention </a:t>
            </a:r>
          </a:p>
          <a:p>
            <a:pPr marL="0" marR="0">
              <a:lnSpc>
                <a:spcPct val="100000"/>
              </a:lnSpc>
              <a:spcBef>
                <a:spcPts val="0"/>
              </a:spcBef>
              <a:spcAft>
                <a:spcPts val="0"/>
              </a:spcAft>
            </a:pPr>
            <a:r>
              <a:rPr lang="en-US" b="1" dirty="0">
                <a:effectLst/>
                <a:latin typeface="Helvetica" pitchFamily="2" charset="0"/>
                <a:ea typeface="Arial" panose="020B0604020202020204" pitchFamily="34" charset="0"/>
              </a:rPr>
              <a:t>July 11, 1960</a:t>
            </a:r>
            <a:endParaRPr lang="en-US" dirty="0">
              <a:effectLst/>
              <a:latin typeface="Arial" panose="020B0604020202020204" pitchFamily="34" charset="0"/>
              <a:ea typeface="Arial" panose="020B0604020202020204" pitchFamily="34" charset="0"/>
            </a:endParaRPr>
          </a:p>
        </p:txBody>
      </p:sp>
      <p:pic>
        <p:nvPicPr>
          <p:cNvPr id="4" name="Picture 3">
            <a:extLst>
              <a:ext uri="{FF2B5EF4-FFF2-40B4-BE49-F238E27FC236}">
                <a16:creationId xmlns:a16="http://schemas.microsoft.com/office/drawing/2014/main" id="{30941501-66AB-E97C-8A95-10331D2FE8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3645832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ABA1-2426-FDD2-D99D-46EE9EC3D131}"/>
              </a:ext>
            </a:extLst>
          </p:cNvPr>
          <p:cNvSpPr>
            <a:spLocks noGrp="1"/>
          </p:cNvSpPr>
          <p:nvPr>
            <p:ph type="title"/>
          </p:nvPr>
        </p:nvSpPr>
        <p:spPr>
          <a:xfrm>
            <a:off x="838200" y="365125"/>
            <a:ext cx="10515600" cy="927647"/>
          </a:xfrm>
        </p:spPr>
        <p:txBody>
          <a:bodyPr>
            <a:normAutofit/>
          </a:bodyPr>
          <a:lstStyle/>
          <a:p>
            <a:pPr marL="0" marR="0" algn="ctr">
              <a:lnSpc>
                <a:spcPct val="100000"/>
              </a:lnSpc>
              <a:spcBef>
                <a:spcPts val="0"/>
              </a:spcBef>
              <a:spcAft>
                <a:spcPts val="0"/>
              </a:spcAft>
            </a:pPr>
            <a:r>
              <a:rPr lang="en-US" sz="1800" b="1" dirty="0">
                <a:effectLst/>
                <a:latin typeface="Helvetica" pitchFamily="2" charset="0"/>
                <a:ea typeface="Arial" panose="020B0604020202020204" pitchFamily="34" charset="0"/>
              </a:rPr>
              <a:t>Excerpt from the 1960 Democratic Party Platform</a:t>
            </a:r>
            <a:br>
              <a:rPr lang="en-US" sz="1800" dirty="0">
                <a:effectLst/>
                <a:latin typeface="Arial" panose="020B0604020202020204" pitchFamily="34" charset="0"/>
                <a:ea typeface="Arial" panose="020B0604020202020204" pitchFamily="34" charset="0"/>
              </a:rPr>
            </a:br>
            <a:r>
              <a:rPr lang="en-US" sz="1800" b="1" dirty="0">
                <a:effectLst/>
                <a:latin typeface="Helvetica" pitchFamily="2" charset="0"/>
                <a:ea typeface="Arial" panose="020B0604020202020204" pitchFamily="34" charset="0"/>
              </a:rPr>
              <a:t>Democratic National Convention</a:t>
            </a:r>
            <a:br>
              <a:rPr lang="en-US" sz="1800" dirty="0">
                <a:effectLst/>
                <a:latin typeface="Arial" panose="020B0604020202020204" pitchFamily="34" charset="0"/>
                <a:ea typeface="Arial" panose="020B0604020202020204" pitchFamily="34" charset="0"/>
              </a:rPr>
            </a:br>
            <a:r>
              <a:rPr lang="en-US" sz="1800" b="1" dirty="0">
                <a:effectLst/>
                <a:latin typeface="Helvetica" pitchFamily="2" charset="0"/>
                <a:ea typeface="Arial" panose="020B0604020202020204" pitchFamily="34" charset="0"/>
                <a:cs typeface="Arial" panose="020B0604020202020204" pitchFamily="34" charset="0"/>
              </a:rPr>
              <a:t>July 11, 1960</a:t>
            </a:r>
            <a:r>
              <a:rPr lang="en-US" sz="900" dirty="0">
                <a:effectLst/>
              </a:rPr>
              <a:t> </a:t>
            </a:r>
            <a:endParaRPr lang="en-US" sz="1800" dirty="0">
              <a:effectLst/>
              <a:latin typeface="Arial" panose="020B0604020202020204" pitchFamily="34" charset="0"/>
              <a:ea typeface="Arial" panose="020B0604020202020204" pitchFamily="34" charset="0"/>
            </a:endParaRPr>
          </a:p>
        </p:txBody>
      </p:sp>
      <p:sp>
        <p:nvSpPr>
          <p:cNvPr id="3" name="Content Placeholder 2">
            <a:extLst>
              <a:ext uri="{FF2B5EF4-FFF2-40B4-BE49-F238E27FC236}">
                <a16:creationId xmlns:a16="http://schemas.microsoft.com/office/drawing/2014/main" id="{710555F4-0369-5F93-92FF-2AF7C0E3DD06}"/>
              </a:ext>
            </a:extLst>
          </p:cNvPr>
          <p:cNvSpPr>
            <a:spLocks noGrp="1"/>
          </p:cNvSpPr>
          <p:nvPr>
            <p:ph idx="1"/>
          </p:nvPr>
        </p:nvSpPr>
        <p:spPr>
          <a:xfrm>
            <a:off x="838200" y="5951867"/>
            <a:ext cx="9976945" cy="638120"/>
          </a:xfrm>
        </p:spPr>
        <p:txBody>
          <a:bodyPr>
            <a:noAutofit/>
          </a:bodyPr>
          <a:lstStyle/>
          <a:p>
            <a:pPr marL="0" marR="0" indent="0">
              <a:lnSpc>
                <a:spcPct val="115000"/>
              </a:lnSpc>
              <a:spcBef>
                <a:spcPts val="0"/>
              </a:spcBef>
              <a:spcAft>
                <a:spcPts val="600"/>
              </a:spcAft>
              <a:buNone/>
            </a:pPr>
            <a:r>
              <a:rPr lang="en-US" sz="1100" b="0" i="0" u="none" strike="noStrike" baseline="0" dirty="0">
                <a:solidFill>
                  <a:srgbClr val="111111"/>
                </a:solidFill>
                <a:latin typeface="Helvetica" panose="020B0604020202020204" pitchFamily="34" charset="0"/>
                <a:cs typeface="Helvetica" panose="020B0604020202020204" pitchFamily="34" charset="0"/>
              </a:rPr>
              <a:t>Democratic National Convention (Los Angeles, California). Platform of the Democratic Party, 1960. From The American Presidency Project. https://www.presidency.ucsb.edu/documents/1960-democratic-party-platform. </a:t>
            </a:r>
            <a:endParaRPr lang="en-US" sz="1100" dirty="0">
              <a:effectLst/>
              <a:latin typeface="Helvetica" panose="020B0604020202020204" pitchFamily="34" charset="0"/>
              <a:ea typeface="Arial" panose="020B0604020202020204" pitchFamily="34" charset="0"/>
              <a:cs typeface="Helvetica" panose="020B0604020202020204" pitchFamily="34" charset="0"/>
            </a:endParaRPr>
          </a:p>
        </p:txBody>
      </p:sp>
      <p:pic>
        <p:nvPicPr>
          <p:cNvPr id="6" name="Picture 5">
            <a:extLst>
              <a:ext uri="{FF2B5EF4-FFF2-40B4-BE49-F238E27FC236}">
                <a16:creationId xmlns:a16="http://schemas.microsoft.com/office/drawing/2014/main" id="{75ED6A8F-1A1D-1134-82B2-25668BF543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
        <p:nvSpPr>
          <p:cNvPr id="8" name="TextBox 7">
            <a:extLst>
              <a:ext uri="{FF2B5EF4-FFF2-40B4-BE49-F238E27FC236}">
                <a16:creationId xmlns:a16="http://schemas.microsoft.com/office/drawing/2014/main" id="{5A95B1BA-BE5B-1E88-D9C9-D0AFCB7C4BD9}"/>
              </a:ext>
            </a:extLst>
          </p:cNvPr>
          <p:cNvSpPr txBox="1"/>
          <p:nvPr/>
        </p:nvSpPr>
        <p:spPr>
          <a:xfrm>
            <a:off x="838200" y="1495893"/>
            <a:ext cx="10061028" cy="4647426"/>
          </a:xfrm>
          <a:prstGeom prst="rect">
            <a:avLst/>
          </a:prstGeom>
          <a:noFill/>
        </p:spPr>
        <p:txBody>
          <a:bodyPr wrap="square" rtlCol="0">
            <a:spAutoFit/>
          </a:bodyPr>
          <a:lstStyle/>
          <a:p>
            <a:pPr marL="0" marR="0">
              <a:spcBef>
                <a:spcPts val="0"/>
              </a:spcBef>
              <a:spcAft>
                <a:spcPts val="0"/>
              </a:spcAft>
            </a:pPr>
            <a:r>
              <a:rPr lang="en-US" sz="1600" dirty="0">
                <a:solidFill>
                  <a:srgbClr val="111111"/>
                </a:solidFill>
                <a:effectLst/>
                <a:latin typeface="Helvetica" pitchFamily="2" charset="0"/>
                <a:ea typeface="Arial" panose="020B0604020202020204" pitchFamily="34" charset="0"/>
              </a:rPr>
              <a:t>In 1796, in America's first contested national election, our Party, under the leadership of Thomas Jefferson, campaigned on the principles of "The Rights of Man."</a:t>
            </a:r>
            <a:endParaRPr lang="en-US" sz="1600" dirty="0">
              <a:effectLst/>
              <a:latin typeface="Helvetica" pitchFamily="2" charset="0"/>
              <a:ea typeface="Arial" panose="020B0604020202020204" pitchFamily="34" charset="0"/>
            </a:endParaRPr>
          </a:p>
          <a:p>
            <a:pPr marL="0" marR="0">
              <a:spcBef>
                <a:spcPts val="600"/>
              </a:spcBef>
              <a:spcAft>
                <a:spcPts val="600"/>
              </a:spcAft>
            </a:pPr>
            <a:r>
              <a:rPr lang="en-US" sz="1600" dirty="0">
                <a:solidFill>
                  <a:srgbClr val="111111"/>
                </a:solidFill>
                <a:effectLst/>
                <a:latin typeface="Helvetica" pitchFamily="2" charset="0"/>
                <a:ea typeface="Arial" panose="020B0604020202020204" pitchFamily="34" charset="0"/>
              </a:rPr>
              <a:t>…. </a:t>
            </a:r>
            <a:endParaRPr lang="en-US" sz="1600" dirty="0">
              <a:effectLst/>
              <a:latin typeface="Helvetica" pitchFamily="2" charset="0"/>
              <a:ea typeface="Arial" panose="020B0604020202020204" pitchFamily="34" charset="0"/>
            </a:endParaRPr>
          </a:p>
          <a:p>
            <a:pPr marL="0" marR="0">
              <a:spcBef>
                <a:spcPts val="0"/>
              </a:spcBef>
              <a:spcAft>
                <a:spcPts val="600"/>
              </a:spcAft>
            </a:pPr>
            <a:r>
              <a:rPr lang="en-US" sz="1600" dirty="0">
                <a:solidFill>
                  <a:srgbClr val="111111"/>
                </a:solidFill>
                <a:effectLst/>
                <a:latin typeface="Helvetica" pitchFamily="2" charset="0"/>
                <a:ea typeface="Arial" panose="020B0604020202020204" pitchFamily="34" charset="0"/>
              </a:rPr>
              <a:t>In 1960, "The Rights of Man" are still the issue. It is our continuing responsibility to provide an effective instrument of political action for every American who seeks to strengthen these rights-everywhere here in America, and everywhere in our 20th Century world.</a:t>
            </a:r>
            <a:endParaRPr lang="en-US" sz="1600" dirty="0">
              <a:effectLst/>
              <a:latin typeface="Helvetica" pitchFamily="2" charset="0"/>
              <a:ea typeface="Arial" panose="020B0604020202020204" pitchFamily="34" charset="0"/>
            </a:endParaRPr>
          </a:p>
          <a:p>
            <a:pPr marL="0" marR="0">
              <a:spcBef>
                <a:spcPts val="0"/>
              </a:spcBef>
              <a:spcAft>
                <a:spcPts val="600"/>
              </a:spcAft>
            </a:pPr>
            <a:r>
              <a:rPr lang="en-US" sz="1600" dirty="0">
                <a:solidFill>
                  <a:srgbClr val="111111"/>
                </a:solidFill>
                <a:effectLst/>
                <a:latin typeface="Helvetica" pitchFamily="2" charset="0"/>
                <a:ea typeface="Arial" panose="020B0604020202020204" pitchFamily="34" charset="0"/>
              </a:rPr>
              <a:t>The common danger of mankind is war and the threat of war. Today, three billion human beings live in fear that some rash act or blunder may plunge us all into a nuclear holocaust which will leave only ruined cities, blasted homes, and a poisoned earth and sky.</a:t>
            </a:r>
            <a:endParaRPr lang="en-US" sz="1600" dirty="0">
              <a:effectLst/>
              <a:latin typeface="Helvetica" pitchFamily="2" charset="0"/>
              <a:ea typeface="Arial" panose="020B0604020202020204" pitchFamily="34" charset="0"/>
            </a:endParaRPr>
          </a:p>
          <a:p>
            <a:pPr marL="0" marR="0">
              <a:spcBef>
                <a:spcPts val="0"/>
              </a:spcBef>
              <a:spcAft>
                <a:spcPts val="600"/>
              </a:spcAft>
            </a:pPr>
            <a:r>
              <a:rPr lang="en-US" sz="1600" dirty="0">
                <a:solidFill>
                  <a:srgbClr val="111111"/>
                </a:solidFill>
                <a:effectLst/>
                <a:latin typeface="Helvetica" pitchFamily="2" charset="0"/>
                <a:ea typeface="Arial" panose="020B0604020202020204" pitchFamily="34" charset="0"/>
              </a:rPr>
              <a:t>Our objective, however, is not the right to coexist in armed camps on the same planet with totalitarian ideologies; it is the creation of an enduring peace in which the universal values of human dignity, truth, and justice under law are finally secured for all men everywhere on earth.</a:t>
            </a:r>
            <a:endParaRPr lang="en-US" sz="1600" dirty="0">
              <a:effectLst/>
              <a:latin typeface="Helvetica" pitchFamily="2" charset="0"/>
              <a:ea typeface="Arial" panose="020B0604020202020204" pitchFamily="34" charset="0"/>
            </a:endParaRPr>
          </a:p>
          <a:p>
            <a:pPr marL="0" marR="0">
              <a:spcBef>
                <a:spcPts val="0"/>
              </a:spcBef>
              <a:spcAft>
                <a:spcPts val="600"/>
              </a:spcAft>
            </a:pPr>
            <a:r>
              <a:rPr lang="en-US" sz="1600" dirty="0">
                <a:solidFill>
                  <a:srgbClr val="111111"/>
                </a:solidFill>
                <a:effectLst/>
                <a:latin typeface="Helvetica" pitchFamily="2" charset="0"/>
                <a:ea typeface="Arial" panose="020B0604020202020204" pitchFamily="34" charset="0"/>
              </a:rPr>
              <a:t>If America is to work effectively for such a peace, we must first restore our national strength-military, political, economic, and moral.</a:t>
            </a:r>
            <a:endParaRPr lang="en-US" sz="1600" dirty="0">
              <a:effectLst/>
              <a:latin typeface="Helvetica" pitchFamily="2" charset="0"/>
              <a:ea typeface="Arial" panose="020B0604020202020204" pitchFamily="34" charset="0"/>
            </a:endParaRPr>
          </a:p>
          <a:p>
            <a:pPr marL="0" marR="0">
              <a:spcBef>
                <a:spcPts val="600"/>
              </a:spcBef>
              <a:spcAft>
                <a:spcPts val="600"/>
              </a:spcAft>
            </a:pPr>
            <a:r>
              <a:rPr lang="en-US" sz="1600" dirty="0">
                <a:solidFill>
                  <a:srgbClr val="111111"/>
                </a:solidFill>
                <a:effectLst/>
                <a:latin typeface="Helvetica" pitchFamily="2" charset="0"/>
                <a:ea typeface="Arial" panose="020B0604020202020204" pitchFamily="34" charset="0"/>
              </a:rPr>
              <a:t>….</a:t>
            </a:r>
            <a:endParaRPr lang="en-US" sz="1600" dirty="0">
              <a:effectLst/>
              <a:latin typeface="Helvetica" pitchFamily="2" charset="0"/>
              <a:ea typeface="Arial" panose="020B0604020202020204" pitchFamily="34" charset="0"/>
            </a:endParaRPr>
          </a:p>
          <a:p>
            <a:pPr marL="0" marR="0">
              <a:spcBef>
                <a:spcPts val="0"/>
              </a:spcBef>
              <a:spcAft>
                <a:spcPts val="0"/>
              </a:spcAft>
            </a:pPr>
            <a:endParaRPr lang="en-US" sz="16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105681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ABA1-2426-FDD2-D99D-46EE9EC3D131}"/>
              </a:ext>
            </a:extLst>
          </p:cNvPr>
          <p:cNvSpPr>
            <a:spLocks noGrp="1"/>
          </p:cNvSpPr>
          <p:nvPr>
            <p:ph type="title"/>
          </p:nvPr>
        </p:nvSpPr>
        <p:spPr>
          <a:xfrm>
            <a:off x="838200" y="365125"/>
            <a:ext cx="10515600" cy="927647"/>
          </a:xfrm>
        </p:spPr>
        <p:txBody>
          <a:bodyPr>
            <a:normAutofit/>
          </a:bodyPr>
          <a:lstStyle/>
          <a:p>
            <a:pPr marL="0" marR="0" algn="ctr">
              <a:lnSpc>
                <a:spcPct val="100000"/>
              </a:lnSpc>
              <a:spcBef>
                <a:spcPts val="0"/>
              </a:spcBef>
              <a:spcAft>
                <a:spcPts val="0"/>
              </a:spcAft>
            </a:pPr>
            <a:r>
              <a:rPr lang="en-US" sz="1800" b="1" dirty="0">
                <a:effectLst/>
                <a:latin typeface="Helvetica" pitchFamily="2" charset="0"/>
                <a:ea typeface="Arial" panose="020B0604020202020204" pitchFamily="34" charset="0"/>
              </a:rPr>
              <a:t>Excerpt from the 1960 Democratic Party Platform</a:t>
            </a:r>
            <a:br>
              <a:rPr lang="en-US" sz="1800" dirty="0">
                <a:effectLst/>
                <a:latin typeface="Arial" panose="020B0604020202020204" pitchFamily="34" charset="0"/>
                <a:ea typeface="Arial" panose="020B0604020202020204" pitchFamily="34" charset="0"/>
              </a:rPr>
            </a:br>
            <a:r>
              <a:rPr lang="en-US" sz="1800" b="1" dirty="0">
                <a:effectLst/>
                <a:latin typeface="Helvetica" pitchFamily="2" charset="0"/>
                <a:ea typeface="Arial" panose="020B0604020202020204" pitchFamily="34" charset="0"/>
              </a:rPr>
              <a:t>Democratic National Convention</a:t>
            </a:r>
            <a:br>
              <a:rPr lang="en-US" sz="1800" dirty="0">
                <a:effectLst/>
                <a:latin typeface="Arial" panose="020B0604020202020204" pitchFamily="34" charset="0"/>
                <a:ea typeface="Arial" panose="020B0604020202020204" pitchFamily="34" charset="0"/>
              </a:rPr>
            </a:br>
            <a:r>
              <a:rPr lang="en-US" sz="1800" b="1" dirty="0">
                <a:effectLst/>
                <a:latin typeface="Helvetica" pitchFamily="2" charset="0"/>
                <a:ea typeface="Arial" panose="020B0604020202020204" pitchFamily="34" charset="0"/>
                <a:cs typeface="Arial" panose="020B0604020202020204" pitchFamily="34" charset="0"/>
              </a:rPr>
              <a:t>July 11, 1960</a:t>
            </a:r>
            <a:r>
              <a:rPr lang="en-US" sz="900" dirty="0">
                <a:effectLst/>
              </a:rPr>
              <a:t> </a:t>
            </a:r>
            <a:endParaRPr lang="en-US" sz="1800" dirty="0">
              <a:effectLst/>
              <a:latin typeface="Arial" panose="020B0604020202020204" pitchFamily="34" charset="0"/>
              <a:ea typeface="Arial" panose="020B0604020202020204" pitchFamily="34" charset="0"/>
            </a:endParaRPr>
          </a:p>
        </p:txBody>
      </p:sp>
      <p:sp>
        <p:nvSpPr>
          <p:cNvPr id="3" name="Content Placeholder 2">
            <a:extLst>
              <a:ext uri="{FF2B5EF4-FFF2-40B4-BE49-F238E27FC236}">
                <a16:creationId xmlns:a16="http://schemas.microsoft.com/office/drawing/2014/main" id="{710555F4-0369-5F93-92FF-2AF7C0E3DD06}"/>
              </a:ext>
            </a:extLst>
          </p:cNvPr>
          <p:cNvSpPr>
            <a:spLocks noGrp="1"/>
          </p:cNvSpPr>
          <p:nvPr>
            <p:ph idx="1"/>
          </p:nvPr>
        </p:nvSpPr>
        <p:spPr>
          <a:xfrm>
            <a:off x="838200" y="5951867"/>
            <a:ext cx="9976945" cy="638120"/>
          </a:xfrm>
        </p:spPr>
        <p:txBody>
          <a:bodyPr>
            <a:noAutofit/>
          </a:bodyPr>
          <a:lstStyle/>
          <a:p>
            <a:pPr marL="0" marR="0" indent="0">
              <a:lnSpc>
                <a:spcPct val="115000"/>
              </a:lnSpc>
              <a:spcBef>
                <a:spcPts val="0"/>
              </a:spcBef>
              <a:spcAft>
                <a:spcPts val="600"/>
              </a:spcAft>
              <a:buNone/>
            </a:pPr>
            <a:r>
              <a:rPr lang="en-US" sz="1100" b="0" i="0" u="none" strike="noStrike" baseline="0" dirty="0">
                <a:solidFill>
                  <a:srgbClr val="111111"/>
                </a:solidFill>
                <a:latin typeface="Helvetica" panose="020B0604020202020204" pitchFamily="34" charset="0"/>
                <a:cs typeface="Helvetica" panose="020B0604020202020204" pitchFamily="34" charset="0"/>
              </a:rPr>
              <a:t>Democratic National Convention (Los Angeles, California). Platform of the Democratic Party, 1960. From The American Presidency Project. https://www.presidency.ucsb.edu/documents/1960-democratic-party-platform. </a:t>
            </a:r>
            <a:endParaRPr lang="en-US" sz="1100" dirty="0">
              <a:effectLst/>
              <a:latin typeface="Helvetica" panose="020B0604020202020204" pitchFamily="34" charset="0"/>
              <a:ea typeface="Arial" panose="020B0604020202020204" pitchFamily="34" charset="0"/>
              <a:cs typeface="Helvetica" panose="020B0604020202020204" pitchFamily="34" charset="0"/>
            </a:endParaRPr>
          </a:p>
        </p:txBody>
      </p:sp>
      <p:pic>
        <p:nvPicPr>
          <p:cNvPr id="6" name="Picture 5">
            <a:extLst>
              <a:ext uri="{FF2B5EF4-FFF2-40B4-BE49-F238E27FC236}">
                <a16:creationId xmlns:a16="http://schemas.microsoft.com/office/drawing/2014/main" id="{75ED6A8F-1A1D-1134-82B2-25668BF543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
        <p:nvSpPr>
          <p:cNvPr id="8" name="TextBox 7">
            <a:extLst>
              <a:ext uri="{FF2B5EF4-FFF2-40B4-BE49-F238E27FC236}">
                <a16:creationId xmlns:a16="http://schemas.microsoft.com/office/drawing/2014/main" id="{5A95B1BA-BE5B-1E88-D9C9-D0AFCB7C4BD9}"/>
              </a:ext>
            </a:extLst>
          </p:cNvPr>
          <p:cNvSpPr txBox="1"/>
          <p:nvPr/>
        </p:nvSpPr>
        <p:spPr>
          <a:xfrm>
            <a:off x="838200" y="1495893"/>
            <a:ext cx="10061028" cy="4078039"/>
          </a:xfrm>
          <a:prstGeom prst="rect">
            <a:avLst/>
          </a:prstGeom>
          <a:noFill/>
        </p:spPr>
        <p:txBody>
          <a:bodyPr wrap="square" rtlCol="0">
            <a:spAutoFit/>
          </a:bodyPr>
          <a:lstStyle/>
          <a:p>
            <a:pPr marL="0" marR="0">
              <a:spcBef>
                <a:spcPts val="600"/>
              </a:spcBef>
              <a:spcAft>
                <a:spcPts val="600"/>
              </a:spcAft>
            </a:pPr>
            <a:r>
              <a:rPr lang="en-US" sz="1600" b="1" i="1" dirty="0">
                <a:solidFill>
                  <a:srgbClr val="111111"/>
                </a:solidFill>
                <a:effectLst/>
                <a:latin typeface="Helvetica" pitchFamily="2" charset="0"/>
                <a:ea typeface="Arial" panose="020B0604020202020204" pitchFamily="34" charset="0"/>
              </a:rPr>
              <a:t>Civil Rights</a:t>
            </a:r>
            <a:endParaRPr lang="en-US" sz="1600" dirty="0">
              <a:effectLst/>
              <a:latin typeface="Arial" panose="020B0604020202020204" pitchFamily="34" charset="0"/>
              <a:ea typeface="Arial" panose="020B0604020202020204" pitchFamily="34" charset="0"/>
            </a:endParaRPr>
          </a:p>
          <a:p>
            <a:pPr marL="0" marR="0">
              <a:spcBef>
                <a:spcPts val="600"/>
              </a:spcBef>
              <a:spcAft>
                <a:spcPts val="600"/>
              </a:spcAft>
            </a:pPr>
            <a:r>
              <a:rPr lang="en-US" sz="1600" dirty="0">
                <a:solidFill>
                  <a:srgbClr val="111111"/>
                </a:solidFill>
                <a:effectLst/>
                <a:latin typeface="Helvetica" pitchFamily="2" charset="0"/>
                <a:ea typeface="Arial" panose="020B0604020202020204" pitchFamily="34" charset="0"/>
              </a:rPr>
              <a:t>We shall also seek to create an affirmative new atmosphere in which to deal with racial divisions and inequalities which threaten both the integrity of our democratic faith and the proposition on which our nation was founded—that all men are created equal. It is our faith in human dignity that distinguishes our open free society from the closed totalitarian society of the Communists. ….</a:t>
            </a:r>
            <a:endParaRPr lang="en-US" sz="1600" dirty="0">
              <a:effectLst/>
              <a:latin typeface="Arial" panose="020B0604020202020204" pitchFamily="34" charset="0"/>
              <a:ea typeface="Arial" panose="020B0604020202020204" pitchFamily="34" charset="0"/>
            </a:endParaRPr>
          </a:p>
          <a:p>
            <a:pPr marL="0" marR="0">
              <a:spcBef>
                <a:spcPts val="0"/>
              </a:spcBef>
              <a:spcAft>
                <a:spcPts val="600"/>
              </a:spcAft>
            </a:pPr>
            <a:r>
              <a:rPr lang="en-US" sz="1600" dirty="0">
                <a:solidFill>
                  <a:srgbClr val="111111"/>
                </a:solidFill>
                <a:effectLst/>
                <a:latin typeface="Helvetica" pitchFamily="2" charset="0"/>
                <a:ea typeface="Arial" panose="020B0604020202020204" pitchFamily="34" charset="0"/>
              </a:rPr>
              <a:t>In every city and state in greater or lesser degree there is discrimination based on color, race, religion, or national origin.</a:t>
            </a:r>
            <a:endParaRPr lang="en-US" sz="1600" dirty="0">
              <a:effectLst/>
              <a:latin typeface="Arial" panose="020B0604020202020204" pitchFamily="34" charset="0"/>
              <a:ea typeface="Arial" panose="020B0604020202020204" pitchFamily="34" charset="0"/>
            </a:endParaRPr>
          </a:p>
          <a:p>
            <a:pPr marL="0" marR="0">
              <a:spcBef>
                <a:spcPts val="0"/>
              </a:spcBef>
              <a:spcAft>
                <a:spcPts val="600"/>
              </a:spcAft>
            </a:pPr>
            <a:r>
              <a:rPr lang="en-US" sz="1600" dirty="0">
                <a:solidFill>
                  <a:srgbClr val="111111"/>
                </a:solidFill>
                <a:effectLst/>
                <a:latin typeface="Helvetica" pitchFamily="2" charset="0"/>
                <a:ea typeface="Arial" panose="020B0604020202020204" pitchFamily="34" charset="0"/>
              </a:rPr>
              <a:t>If discrimination in voting, education, the administration of justice or segregated lunch counters are the issues in one area, discrimination in housing and employment may be pressing questions elsewhere.</a:t>
            </a:r>
            <a:endParaRPr lang="en-US" sz="1600" dirty="0">
              <a:effectLst/>
              <a:latin typeface="Arial" panose="020B0604020202020204" pitchFamily="34" charset="0"/>
              <a:ea typeface="Arial" panose="020B0604020202020204" pitchFamily="34" charset="0"/>
            </a:endParaRPr>
          </a:p>
          <a:p>
            <a:pPr marL="0" marR="0">
              <a:spcBef>
                <a:spcPts val="0"/>
              </a:spcBef>
              <a:spcAft>
                <a:spcPts val="600"/>
              </a:spcAft>
            </a:pPr>
            <a:r>
              <a:rPr lang="en-US" sz="1600" dirty="0">
                <a:solidFill>
                  <a:srgbClr val="111111"/>
                </a:solidFill>
                <a:effectLst/>
                <a:latin typeface="Helvetica" pitchFamily="2" charset="0"/>
                <a:ea typeface="Arial" panose="020B0604020202020204" pitchFamily="34" charset="0"/>
              </a:rPr>
              <a:t>The peaceful demonstrations for first-class citizenship which have recently taken place in many parts of this country are a signal to all of us to make good at long last the guarantees of our Constitution.</a:t>
            </a:r>
            <a:endParaRPr lang="en-US" sz="1600" dirty="0">
              <a:effectLst/>
              <a:latin typeface="Arial" panose="020B0604020202020204" pitchFamily="34" charset="0"/>
              <a:ea typeface="Arial" panose="020B0604020202020204" pitchFamily="34" charset="0"/>
            </a:endParaRPr>
          </a:p>
          <a:p>
            <a:pPr marL="0" marR="0">
              <a:spcBef>
                <a:spcPts val="0"/>
              </a:spcBef>
              <a:spcAft>
                <a:spcPts val="600"/>
              </a:spcAft>
            </a:pPr>
            <a:r>
              <a:rPr lang="en-US" sz="1600" dirty="0">
                <a:solidFill>
                  <a:srgbClr val="111111"/>
                </a:solidFill>
                <a:effectLst/>
                <a:latin typeface="Helvetica" pitchFamily="2" charset="0"/>
                <a:ea typeface="Arial" panose="020B0604020202020204" pitchFamily="34" charset="0"/>
              </a:rPr>
              <a:t>The time has come to assure equal access for all Americans to all areas of community life, including voting booths, schoolrooms, jobs, housing, and public facilities. </a:t>
            </a:r>
            <a:endParaRPr lang="en-US" sz="1600" dirty="0">
              <a:effectLst/>
              <a:latin typeface="Arial" panose="020B0604020202020204" pitchFamily="34" charset="0"/>
              <a:ea typeface="Arial" panose="020B0604020202020204" pitchFamily="34" charset="0"/>
            </a:endParaRPr>
          </a:p>
          <a:p>
            <a:pPr marL="0" marR="0">
              <a:spcBef>
                <a:spcPts val="0"/>
              </a:spcBef>
              <a:spcAft>
                <a:spcPts val="600"/>
              </a:spcAft>
            </a:pPr>
            <a:r>
              <a:rPr lang="en-US" sz="1600" dirty="0">
                <a:solidFill>
                  <a:srgbClr val="111111"/>
                </a:solidFill>
                <a:effectLst/>
                <a:latin typeface="Helvetica" pitchFamily="2" charset="0"/>
                <a:ea typeface="Arial" panose="020B0604020202020204" pitchFamily="34" charset="0"/>
              </a:rPr>
              <a:t>.… </a:t>
            </a:r>
            <a:endParaRPr lang="en-US" sz="16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9530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ABA1-2426-FDD2-D99D-46EE9EC3D131}"/>
              </a:ext>
            </a:extLst>
          </p:cNvPr>
          <p:cNvSpPr>
            <a:spLocks noGrp="1"/>
          </p:cNvSpPr>
          <p:nvPr>
            <p:ph type="title"/>
          </p:nvPr>
        </p:nvSpPr>
        <p:spPr>
          <a:xfrm>
            <a:off x="838200" y="365125"/>
            <a:ext cx="10515600" cy="927647"/>
          </a:xfrm>
        </p:spPr>
        <p:txBody>
          <a:bodyPr>
            <a:normAutofit/>
          </a:bodyPr>
          <a:lstStyle/>
          <a:p>
            <a:pPr marL="0" marR="0" algn="ctr">
              <a:lnSpc>
                <a:spcPct val="100000"/>
              </a:lnSpc>
              <a:spcBef>
                <a:spcPts val="0"/>
              </a:spcBef>
              <a:spcAft>
                <a:spcPts val="0"/>
              </a:spcAft>
            </a:pPr>
            <a:r>
              <a:rPr lang="en-US" sz="1800" b="1" dirty="0">
                <a:effectLst/>
                <a:latin typeface="Helvetica" pitchFamily="2" charset="0"/>
                <a:ea typeface="Arial" panose="020B0604020202020204" pitchFamily="34" charset="0"/>
              </a:rPr>
              <a:t>Excerpt from the 1960 Democratic Party Platform</a:t>
            </a:r>
            <a:br>
              <a:rPr lang="en-US" sz="1800" dirty="0">
                <a:effectLst/>
                <a:latin typeface="Arial" panose="020B0604020202020204" pitchFamily="34" charset="0"/>
                <a:ea typeface="Arial" panose="020B0604020202020204" pitchFamily="34" charset="0"/>
              </a:rPr>
            </a:br>
            <a:r>
              <a:rPr lang="en-US" sz="1800" b="1" dirty="0">
                <a:effectLst/>
                <a:latin typeface="Helvetica" pitchFamily="2" charset="0"/>
                <a:ea typeface="Arial" panose="020B0604020202020204" pitchFamily="34" charset="0"/>
              </a:rPr>
              <a:t>Democratic National Convention</a:t>
            </a:r>
            <a:br>
              <a:rPr lang="en-US" sz="1800" dirty="0">
                <a:effectLst/>
                <a:latin typeface="Arial" panose="020B0604020202020204" pitchFamily="34" charset="0"/>
                <a:ea typeface="Arial" panose="020B0604020202020204" pitchFamily="34" charset="0"/>
              </a:rPr>
            </a:br>
            <a:r>
              <a:rPr lang="en-US" sz="1800" b="1" dirty="0">
                <a:effectLst/>
                <a:latin typeface="Helvetica" pitchFamily="2" charset="0"/>
                <a:ea typeface="Arial" panose="020B0604020202020204" pitchFamily="34" charset="0"/>
                <a:cs typeface="Arial" panose="020B0604020202020204" pitchFamily="34" charset="0"/>
              </a:rPr>
              <a:t>July 11, 1960</a:t>
            </a:r>
            <a:r>
              <a:rPr lang="en-US" sz="900" dirty="0">
                <a:effectLst/>
              </a:rPr>
              <a:t> </a:t>
            </a:r>
            <a:endParaRPr lang="en-US" sz="1800" dirty="0">
              <a:effectLst/>
              <a:latin typeface="Arial" panose="020B0604020202020204" pitchFamily="34" charset="0"/>
              <a:ea typeface="Arial" panose="020B0604020202020204" pitchFamily="34" charset="0"/>
            </a:endParaRPr>
          </a:p>
        </p:txBody>
      </p:sp>
      <p:sp>
        <p:nvSpPr>
          <p:cNvPr id="3" name="Content Placeholder 2">
            <a:extLst>
              <a:ext uri="{FF2B5EF4-FFF2-40B4-BE49-F238E27FC236}">
                <a16:creationId xmlns:a16="http://schemas.microsoft.com/office/drawing/2014/main" id="{710555F4-0369-5F93-92FF-2AF7C0E3DD06}"/>
              </a:ext>
            </a:extLst>
          </p:cNvPr>
          <p:cNvSpPr>
            <a:spLocks noGrp="1"/>
          </p:cNvSpPr>
          <p:nvPr>
            <p:ph idx="1"/>
          </p:nvPr>
        </p:nvSpPr>
        <p:spPr>
          <a:xfrm>
            <a:off x="838200" y="5951867"/>
            <a:ext cx="9976945" cy="638120"/>
          </a:xfrm>
        </p:spPr>
        <p:txBody>
          <a:bodyPr>
            <a:noAutofit/>
          </a:bodyPr>
          <a:lstStyle/>
          <a:p>
            <a:pPr marL="0" marR="0" indent="0">
              <a:lnSpc>
                <a:spcPct val="115000"/>
              </a:lnSpc>
              <a:spcBef>
                <a:spcPts val="0"/>
              </a:spcBef>
              <a:spcAft>
                <a:spcPts val="600"/>
              </a:spcAft>
              <a:buNone/>
            </a:pPr>
            <a:r>
              <a:rPr lang="en-US" sz="1100" b="0" i="0" u="none" strike="noStrike" baseline="0" dirty="0">
                <a:solidFill>
                  <a:srgbClr val="111111"/>
                </a:solidFill>
                <a:latin typeface="Helvetica" panose="020B0604020202020204" pitchFamily="34" charset="0"/>
                <a:cs typeface="Helvetica" panose="020B0604020202020204" pitchFamily="34" charset="0"/>
              </a:rPr>
              <a:t>Democratic National Convention (Los Angeles, California). Platform of the Democratic Party, 1960. From The American Presidency Project. https://www.presidency.ucsb.edu/documents/1960-democratic-party-platform. </a:t>
            </a:r>
            <a:endParaRPr lang="en-US" sz="1100" dirty="0">
              <a:effectLst/>
              <a:latin typeface="Helvetica" panose="020B0604020202020204" pitchFamily="34" charset="0"/>
              <a:ea typeface="Arial" panose="020B0604020202020204" pitchFamily="34" charset="0"/>
              <a:cs typeface="Helvetica" panose="020B0604020202020204" pitchFamily="34" charset="0"/>
            </a:endParaRPr>
          </a:p>
        </p:txBody>
      </p:sp>
      <p:pic>
        <p:nvPicPr>
          <p:cNvPr id="6" name="Picture 5">
            <a:extLst>
              <a:ext uri="{FF2B5EF4-FFF2-40B4-BE49-F238E27FC236}">
                <a16:creationId xmlns:a16="http://schemas.microsoft.com/office/drawing/2014/main" id="{75ED6A8F-1A1D-1134-82B2-25668BF543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
        <p:nvSpPr>
          <p:cNvPr id="8" name="TextBox 7">
            <a:extLst>
              <a:ext uri="{FF2B5EF4-FFF2-40B4-BE49-F238E27FC236}">
                <a16:creationId xmlns:a16="http://schemas.microsoft.com/office/drawing/2014/main" id="{5A95B1BA-BE5B-1E88-D9C9-D0AFCB7C4BD9}"/>
              </a:ext>
            </a:extLst>
          </p:cNvPr>
          <p:cNvSpPr txBox="1"/>
          <p:nvPr/>
        </p:nvSpPr>
        <p:spPr>
          <a:xfrm>
            <a:off x="838200" y="2028617"/>
            <a:ext cx="10061028" cy="1400383"/>
          </a:xfrm>
          <a:prstGeom prst="rect">
            <a:avLst/>
          </a:prstGeom>
          <a:noFill/>
        </p:spPr>
        <p:txBody>
          <a:bodyPr wrap="square" rtlCol="0">
            <a:spAutoFit/>
          </a:bodyPr>
          <a:lstStyle/>
          <a:p>
            <a:pPr marL="0" marR="0">
              <a:spcBef>
                <a:spcPts val="0"/>
              </a:spcBef>
              <a:spcAft>
                <a:spcPts val="600"/>
              </a:spcAft>
            </a:pPr>
            <a:r>
              <a:rPr lang="en-US" sz="1600" dirty="0">
                <a:solidFill>
                  <a:srgbClr val="111111"/>
                </a:solidFill>
                <a:effectLst/>
                <a:latin typeface="Helvetica" pitchFamily="2" charset="0"/>
                <a:ea typeface="Arial" panose="020B0604020202020204" pitchFamily="34" charset="0"/>
              </a:rPr>
              <a:t>We will support whatever action is necessary to eliminate literacy tests and the payment of poll taxes as requirements for voting.</a:t>
            </a:r>
            <a:endParaRPr lang="en-US" sz="1600" dirty="0">
              <a:effectLst/>
              <a:latin typeface="Helvetica" pitchFamily="2" charset="0"/>
              <a:ea typeface="Arial" panose="020B0604020202020204" pitchFamily="34" charset="0"/>
            </a:endParaRPr>
          </a:p>
          <a:p>
            <a:r>
              <a:rPr lang="en-US" sz="1600" dirty="0">
                <a:solidFill>
                  <a:srgbClr val="111111"/>
                </a:solidFill>
                <a:effectLst/>
                <a:latin typeface="Helvetica" pitchFamily="2" charset="0"/>
                <a:ea typeface="Arial" panose="020B0604020202020204" pitchFamily="34" charset="0"/>
                <a:cs typeface="Arial" panose="020B0604020202020204" pitchFamily="34" charset="0"/>
              </a:rPr>
              <a:t>A new Democratic Administration will also use its full powers—legal and moral—to ensure the beginning of good-faith compliance with the Constitutional requirement that racial discrimination be ended in public education</a:t>
            </a:r>
            <a:r>
              <a:rPr lang="en-US" sz="1600" dirty="0">
                <a:effectLst/>
                <a:latin typeface="Helvetica" pitchFamily="2" charset="0"/>
              </a:rPr>
              <a:t> </a:t>
            </a:r>
            <a:endParaRPr lang="en-US" sz="1600" dirty="0">
              <a:effectLst/>
              <a:latin typeface="Helvetica" pitchFamily="2" charset="0"/>
              <a:ea typeface="Arial" panose="020B0604020202020204" pitchFamily="34" charset="0"/>
            </a:endParaRPr>
          </a:p>
        </p:txBody>
      </p:sp>
    </p:spTree>
    <p:extLst>
      <p:ext uri="{BB962C8B-B14F-4D97-AF65-F5344CB8AC3E}">
        <p14:creationId xmlns:p14="http://schemas.microsoft.com/office/powerpoint/2010/main" val="535525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114B8381992D49BFEC195D1E62885C" ma:contentTypeVersion="17" ma:contentTypeDescription="Create a new document." ma:contentTypeScope="" ma:versionID="d9d0255ac283ba499faa8ad8cf9a9334">
  <xsd:schema xmlns:xsd="http://www.w3.org/2001/XMLSchema" xmlns:xs="http://www.w3.org/2001/XMLSchema" xmlns:p="http://schemas.microsoft.com/office/2006/metadata/properties" xmlns:ns2="edc1dda4-e497-4293-92fa-89c2d7121ae6" xmlns:ns3="8d85cce8-ce02-4b6f-9ec5-19814b89220d" targetNamespace="http://schemas.microsoft.com/office/2006/metadata/properties" ma:root="true" ma:fieldsID="e71a5bc01dc7dc7043ff1a085191f391" ns2:_="" ns3:_="">
    <xsd:import namespace="edc1dda4-e497-4293-92fa-89c2d7121ae6"/>
    <xsd:import namespace="8d85cce8-ce02-4b6f-9ec5-19814b89220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c1dda4-e497-4293-92fa-89c2d7121a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0d0892d-21e2-4a28-be84-55d2a6f2487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d85cce8-ce02-4b6f-9ec5-19814b89220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6e4741b-d4f4-4256-805c-aeb202cfdd16}" ma:internalName="TaxCatchAll" ma:showField="CatchAllData" ma:web="8d85cce8-ce02-4b6f-9ec5-19814b89220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d85cce8-ce02-4b6f-9ec5-19814b89220d" xsi:nil="true"/>
    <lcf76f155ced4ddcb4097134ff3c332f xmlns="edc1dda4-e497-4293-92fa-89c2d7121ae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6E7C2E5-ECF8-4FF8-A941-AC79940678F4}"/>
</file>

<file path=customXml/itemProps2.xml><?xml version="1.0" encoding="utf-8"?>
<ds:datastoreItem xmlns:ds="http://schemas.openxmlformats.org/officeDocument/2006/customXml" ds:itemID="{F1398B28-89EA-4924-B435-E50B0EC26542}"/>
</file>

<file path=customXml/itemProps3.xml><?xml version="1.0" encoding="utf-8"?>
<ds:datastoreItem xmlns:ds="http://schemas.openxmlformats.org/officeDocument/2006/customXml" ds:itemID="{0A541BAF-57A9-4B92-92DD-3830E5750FCF}"/>
</file>

<file path=docProps/app.xml><?xml version="1.0" encoding="utf-8"?>
<Properties xmlns="http://schemas.openxmlformats.org/officeDocument/2006/extended-properties" xmlns:vt="http://schemas.openxmlformats.org/officeDocument/2006/docPropsVTypes">
  <TotalTime>67</TotalTime>
  <Words>871</Words>
  <Application>Microsoft Office PowerPoint</Application>
  <PresentationFormat>Widescreen</PresentationFormat>
  <Paragraphs>40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Helvetica</vt:lpstr>
      <vt:lpstr>Montserrat</vt:lpstr>
      <vt:lpstr>Office Theme</vt:lpstr>
      <vt:lpstr>Election of 1960: A Vision for the Future</vt:lpstr>
      <vt:lpstr>Essential Question</vt:lpstr>
      <vt:lpstr>Key Ideas</vt:lpstr>
      <vt:lpstr>Candidates and Outcome</vt:lpstr>
      <vt:lpstr>Warm-Up</vt:lpstr>
      <vt:lpstr>Excerpt from the 1960 Democratic Party Platform Democratic National Convention July 11, 1960 </vt:lpstr>
      <vt:lpstr>Excerpt from the 1960 Democratic Party Platform Democratic National Convention July 11, 1960 </vt:lpstr>
      <vt:lpstr>Excerpt from the 1960 Democratic Party Platform Democratic National Convention July 11, 1960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 of 1800: Origins of American Political Parties</dc:title>
  <dc:creator>Evan Windham</dc:creator>
  <cp:lastModifiedBy>Kate Betz</cp:lastModifiedBy>
  <cp:revision>15</cp:revision>
  <dcterms:created xsi:type="dcterms:W3CDTF">2023-03-13T01:01:07Z</dcterms:created>
  <dcterms:modified xsi:type="dcterms:W3CDTF">2023-05-16T12:49:01Z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0x01010068114B8381992D49BFEC195D1E62885C</vt:lpwstr>
  </property>
</Properties>
</file>