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7" r:id="rId5"/>
    <p:sldId id="259" r:id="rId6"/>
    <p:sldId id="260"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79"/>
    <p:restoredTop sz="96197"/>
  </p:normalViewPr>
  <p:slideViewPr>
    <p:cSldViewPr snapToGrid="0">
      <p:cViewPr varScale="1">
        <p:scale>
          <a:sx n="81" d="100"/>
          <a:sy n="81" d="100"/>
        </p:scale>
        <p:origin x="63" y="4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3E53-527C-C12B-E6B7-3AF04E509A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756257-EFDF-520B-D1D3-741C732F0F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7BDCC0-661E-D7DE-A4DE-05C58E59B34F}"/>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3682DE8-8082-FD5E-01C6-A9E5CA089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AD7FA8-B308-53C0-6D08-38A3530E91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27822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E7E44-4763-5689-6593-89A6DA2B98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7E07FA-6B72-6B33-CBB0-0613A41589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24415-D328-B06E-3B3B-8663B818602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0B6A379-65B6-D188-D2D3-A4D73ECE98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3B675-08E2-8D61-ED5D-C5715010CBF1}"/>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707982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379DF9-D101-2605-DA23-63FF4A1B8D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B22210-8AB1-20EC-ABDD-B2841B155B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C041D-A1F4-28D6-D49D-C22BB720BC6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C186DBFE-0AF6-89EE-FB68-0CD65BEE6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CE965-9E75-0BD5-3420-90053855E4A7}"/>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09762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76E97-9F32-C440-C113-930047EBE6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7FC52-5649-66FF-7601-BA562987CA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7B4AD-3A8E-8F43-4C88-81A1D98046D2}"/>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92F7EFF1-BA42-7E5B-2C13-6020B555F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15F184-7288-A0AA-7AD8-B3ADBD04E7D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170702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EF68C-AF85-AB42-2188-1586BE17D4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5C0BF3-3968-4910-8366-2C2EC02F1D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8D5AF2-01F1-B44F-4630-94E5A995C8D1}"/>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DC03D648-8854-98B5-FBA2-E9D529FBA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2E59C9-3F5F-8597-2BBA-4A662FB66D1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00578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DE4C4-C0C4-2215-3DCB-F298CBFEBC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9447E3-5F62-09BF-9945-0BE91ABDC1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74356A-7BB8-0702-AD68-08D906F748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795306-E801-C2AD-95FD-41814C99275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95BAA033-D280-DA4A-8754-88D2901AB2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6D861-AC84-099A-41DF-A020F2B1637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46272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C1D7B-FF74-B532-C2F9-E979DD45BB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428B61-2C85-512A-4C90-794CAF3947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4F2B81-E465-A69E-D4CF-0FAC3210F0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73E9F3-96F5-F8E5-DD1D-B7505605C1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DB03C-3DC1-20EB-637A-22EAF79445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521C4F-32BA-800F-4B6B-DB4DDBAAED6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8" name="Footer Placeholder 7">
            <a:extLst>
              <a:ext uri="{FF2B5EF4-FFF2-40B4-BE49-F238E27FC236}">
                <a16:creationId xmlns:a16="http://schemas.microsoft.com/office/drawing/2014/main" id="{EC913E1D-D290-9AD1-4524-5C8A54C1FF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E20538-71E3-03E4-9876-8B36434280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43845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54CB4-25D9-2211-AF8C-86A1126768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EF9A17-6F61-7ADF-5908-B5E78F3530A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4" name="Footer Placeholder 3">
            <a:extLst>
              <a:ext uri="{FF2B5EF4-FFF2-40B4-BE49-F238E27FC236}">
                <a16:creationId xmlns:a16="http://schemas.microsoft.com/office/drawing/2014/main" id="{AD29CAB6-8EE5-0915-E482-0B5A1CCBFB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4C0FBD-70B9-248D-CAE4-4798F1F6C080}"/>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1887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9984E2-612D-EC6D-9B42-3A43F732B3E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3" name="Footer Placeholder 2">
            <a:extLst>
              <a:ext uri="{FF2B5EF4-FFF2-40B4-BE49-F238E27FC236}">
                <a16:creationId xmlns:a16="http://schemas.microsoft.com/office/drawing/2014/main" id="{60B6E9BA-ACE3-A3F1-03CA-0A8E8FF0DA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453DC9-F780-B6F6-D69C-76AB8EE3ED8D}"/>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85224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94C2-242F-B839-53C9-0F458A5C42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379668-B480-C909-39D7-0ED30565A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1BA906-72DC-D9CF-6783-F6A81B94EE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360B27-1443-DB24-1191-75E40FFDBBC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41A7B608-49E9-2FEE-1B2C-AFBD91F1C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A0D455-3C25-A6A7-8930-42EB22890C26}"/>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4105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E6A55-C393-EE42-16DE-AB1C2E511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5012C5-734E-AB4F-3ACA-B826F3C669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4DE277-4474-01B9-84C2-8F8C8F147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D5BD80-B24A-4CD2-034F-66E8FF655344}"/>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67921B2F-8C6C-0531-38BC-D99505B08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460C2-6A7F-D53A-D87D-17ACA801C294}"/>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96194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A9C2A9-2066-6BD6-4BDE-ABD913C6AE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3AE7FCC-2AE9-C398-708F-1A6150574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E2516C0-289B-CF43-700D-8469E8E5D8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AEDC9F81-C28D-BA12-7C46-52FB3E20C0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7487BE-C5C7-74BD-B670-7264031B65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F3407-C943-5544-80E7-AA87B3E54DAB}" type="slidenum">
              <a:rPr lang="en-US" smtClean="0"/>
              <a:t>‹#›</a:t>
            </a:fld>
            <a:endParaRPr lang="en-US"/>
          </a:p>
        </p:txBody>
      </p:sp>
    </p:spTree>
    <p:extLst>
      <p:ext uri="{BB962C8B-B14F-4D97-AF65-F5344CB8AC3E}">
        <p14:creationId xmlns:p14="http://schemas.microsoft.com/office/powerpoint/2010/main" val="2060919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Montserrat"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14A29-E3CF-C1FE-65DA-14F6E116DF6E}"/>
              </a:ext>
            </a:extLst>
          </p:cNvPr>
          <p:cNvSpPr>
            <a:spLocks noGrp="1"/>
          </p:cNvSpPr>
          <p:nvPr>
            <p:ph type="ctrTitle"/>
          </p:nvPr>
        </p:nvSpPr>
        <p:spPr>
          <a:xfrm>
            <a:off x="1524000" y="1795346"/>
            <a:ext cx="9144000" cy="2746173"/>
          </a:xfrm>
        </p:spPr>
        <p:txBody>
          <a:bodyPr>
            <a:normAutofit/>
          </a:bodyPr>
          <a:lstStyle/>
          <a:p>
            <a:r>
              <a:rPr lang="en-US" dirty="0"/>
              <a:t>Election of </a:t>
            </a:r>
            <a:r>
              <a:rPr lang="en-US" dirty="0">
                <a:cs typeface="Arial" panose="020B0604020202020204" pitchFamily="34" charset="0"/>
              </a:rPr>
              <a:t>1980: Conservative Resurgence</a:t>
            </a:r>
            <a:endParaRPr lang="en-US" dirty="0"/>
          </a:p>
        </p:txBody>
      </p:sp>
      <p:pic>
        <p:nvPicPr>
          <p:cNvPr id="5" name="Picture 4">
            <a:extLst>
              <a:ext uri="{FF2B5EF4-FFF2-40B4-BE49-F238E27FC236}">
                <a16:creationId xmlns:a16="http://schemas.microsoft.com/office/drawing/2014/main" id="{1E0DF5EF-705C-9D12-7EA1-918EFAC4AA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2788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1B7AB-1B56-160A-D6C3-F3A6A7944512}"/>
              </a:ext>
            </a:extLst>
          </p:cNvPr>
          <p:cNvSpPr>
            <a:spLocks noGrp="1"/>
          </p:cNvSpPr>
          <p:nvPr>
            <p:ph type="title"/>
          </p:nvPr>
        </p:nvSpPr>
        <p:spPr/>
        <p:txBody>
          <a:bodyPr/>
          <a:lstStyle/>
          <a:p>
            <a:r>
              <a:rPr lang="en-US" dirty="0"/>
              <a:t>Essential Question</a:t>
            </a:r>
          </a:p>
        </p:txBody>
      </p:sp>
      <p:sp>
        <p:nvSpPr>
          <p:cNvPr id="3" name="Content Placeholder 2">
            <a:extLst>
              <a:ext uri="{FF2B5EF4-FFF2-40B4-BE49-F238E27FC236}">
                <a16:creationId xmlns:a16="http://schemas.microsoft.com/office/drawing/2014/main" id="{D58AB815-DD49-8767-B03C-12515EBB422D}"/>
              </a:ext>
            </a:extLst>
          </p:cNvPr>
          <p:cNvSpPr>
            <a:spLocks noGrp="1"/>
          </p:cNvSpPr>
          <p:nvPr>
            <p:ph idx="1"/>
          </p:nvPr>
        </p:nvSpPr>
        <p:spPr>
          <a:xfrm>
            <a:off x="838200" y="2543503"/>
            <a:ext cx="10515600" cy="3633460"/>
          </a:xfrm>
        </p:spPr>
        <p:txBody>
          <a:bodyPr>
            <a:normAutofit/>
          </a:bodyPr>
          <a:lstStyle/>
          <a:p>
            <a:pPr marL="0" marR="0" indent="0">
              <a:lnSpc>
                <a:spcPct val="100000"/>
              </a:lnSpc>
              <a:spcBef>
                <a:spcPts val="0"/>
              </a:spcBef>
              <a:spcAft>
                <a:spcPts val="0"/>
              </a:spcAft>
              <a:buNone/>
            </a:pPr>
            <a:r>
              <a:rPr lang="en-US" dirty="0">
                <a:ea typeface="Arial" panose="020B0604020202020204" pitchFamily="34" charset="0"/>
              </a:rPr>
              <a:t>I</a:t>
            </a:r>
            <a:r>
              <a:rPr lang="en-US" dirty="0">
                <a:effectLst/>
                <a:latin typeface="Helvetica" pitchFamily="2" charset="0"/>
                <a:ea typeface="Arial" panose="020B0604020202020204" pitchFamily="34" charset="0"/>
              </a:rPr>
              <a:t>n what ways did Reagan’s victory in the presidential election of 1980 represent a resurgence of conservative values and the end of the New Deal coalition in U.S. society?</a:t>
            </a:r>
            <a:endParaRPr lang="en-US"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8D82845B-1D66-200D-BA3A-7E959D44CB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164345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322A-61D1-B21B-AAE7-E2836D12EF79}"/>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2DF6301F-C018-B02D-4067-AE159437D945}"/>
              </a:ext>
            </a:extLst>
          </p:cNvPr>
          <p:cNvSpPr>
            <a:spLocks noGrp="1"/>
          </p:cNvSpPr>
          <p:nvPr>
            <p:ph idx="1"/>
          </p:nvPr>
        </p:nvSpPr>
        <p:spPr>
          <a:xfrm>
            <a:off x="838200" y="1554480"/>
            <a:ext cx="10515600" cy="4622483"/>
          </a:xfrm>
        </p:spPr>
        <p:txBody>
          <a:bodyPr>
            <a:noAutofit/>
          </a:bodyPr>
          <a:lstStyle/>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Between 1964 and 1980, social, political, and economic unrest created significant upheaval throughout America. The Vietnam War and escalating Cold War tensions contributed to that unrest until détente in the 1970s. Throughout much of the 1970s, rising inflation, the oil crisis, the decline of manufacturing industries, and economic stagnation created one economic crisis after another. These issues influenced voters. </a:t>
            </a:r>
            <a:endParaRPr lang="en-US" sz="20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Leading up to and following this election, political allegiance became more and more based on social and cultural issues. The increasingly polarized and competing perspectives provided the foundation for what many historians have since deemed the “culture wars.” </a:t>
            </a:r>
            <a:endParaRPr lang="en-US" sz="2000" u="none" strike="noStrike"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8EC33BB7-3010-7A1A-80A3-85C17A400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86617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322A-61D1-B21B-AAE7-E2836D12EF79}"/>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2DF6301F-C018-B02D-4067-AE159437D945}"/>
              </a:ext>
            </a:extLst>
          </p:cNvPr>
          <p:cNvSpPr>
            <a:spLocks noGrp="1"/>
          </p:cNvSpPr>
          <p:nvPr>
            <p:ph idx="1"/>
          </p:nvPr>
        </p:nvSpPr>
        <p:spPr>
          <a:xfrm>
            <a:off x="838200" y="1554480"/>
            <a:ext cx="10515600" cy="4622483"/>
          </a:xfrm>
        </p:spPr>
        <p:txBody>
          <a:bodyPr>
            <a:noAutofit/>
          </a:bodyPr>
          <a:lstStyle/>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Reagan’s victory signaled the end of the New Deal coalition that had been responsible for eight Democratic presidential victories since 1932 and Democratic control of Congress for most of the previous five decades.</a:t>
            </a:r>
            <a:endParaRPr lang="en-US" sz="20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With the support of a growing number of conservative organizations, Reagan sought to limit the scope of government and to promote conservative values by rolling back spending on social programs, reducing taxes, and increasing military funding.</a:t>
            </a:r>
            <a:endParaRPr lang="en-US" sz="2000" u="none" strike="noStrike"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8EC33BB7-3010-7A1A-80A3-85C17A400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238796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36C6-38F5-EA82-3C1D-31757693B11C}"/>
              </a:ext>
            </a:extLst>
          </p:cNvPr>
          <p:cNvSpPr>
            <a:spLocks noGrp="1"/>
          </p:cNvSpPr>
          <p:nvPr>
            <p:ph type="title"/>
          </p:nvPr>
        </p:nvSpPr>
        <p:spPr/>
        <p:txBody>
          <a:bodyPr/>
          <a:lstStyle/>
          <a:p>
            <a:r>
              <a:rPr lang="en-US" dirty="0"/>
              <a:t>Candidates and Outcome</a:t>
            </a:r>
          </a:p>
        </p:txBody>
      </p:sp>
      <p:sp>
        <p:nvSpPr>
          <p:cNvPr id="3" name="Content Placeholder 2">
            <a:extLst>
              <a:ext uri="{FF2B5EF4-FFF2-40B4-BE49-F238E27FC236}">
                <a16:creationId xmlns:a16="http://schemas.microsoft.com/office/drawing/2014/main" id="{4D749172-4073-FAF6-1DF1-76DB7EBD9CCB}"/>
              </a:ext>
            </a:extLst>
          </p:cNvPr>
          <p:cNvSpPr>
            <a:spLocks noGrp="1"/>
          </p:cNvSpPr>
          <p:nvPr>
            <p:ph sz="half" idx="1"/>
          </p:nvPr>
        </p:nvSpPr>
        <p:spPr>
          <a:xfrm>
            <a:off x="838200" y="2328599"/>
            <a:ext cx="5181600" cy="3848363"/>
          </a:xfrm>
        </p:spPr>
        <p:txBody>
          <a:bodyPr/>
          <a:lstStyle/>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Ronald Reagan (Republican)</a:t>
            </a:r>
          </a:p>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Jimmy Carter (Democrat)</a:t>
            </a:r>
          </a:p>
        </p:txBody>
      </p:sp>
      <p:pic>
        <p:nvPicPr>
          <p:cNvPr id="5" name="Picture 4">
            <a:extLst>
              <a:ext uri="{FF2B5EF4-FFF2-40B4-BE49-F238E27FC236}">
                <a16:creationId xmlns:a16="http://schemas.microsoft.com/office/drawing/2014/main" id="{FEA51A42-1B00-3E76-7663-B0DC90D26006}"/>
              </a:ext>
            </a:extLst>
          </p:cNvPr>
          <p:cNvPicPr>
            <a:picLocks noChangeAspect="1"/>
          </p:cNvPicPr>
          <p:nvPr/>
        </p:nvPicPr>
        <p:blipFill>
          <a:blip r:embed="rId2"/>
          <a:srcRect/>
          <a:stretch/>
        </p:blipFill>
        <p:spPr>
          <a:xfrm>
            <a:off x="6423211" y="2692541"/>
            <a:ext cx="5079661" cy="3140333"/>
          </a:xfrm>
          <a:prstGeom prst="rect">
            <a:avLst/>
          </a:prstGeom>
        </p:spPr>
      </p:pic>
      <p:pic>
        <p:nvPicPr>
          <p:cNvPr id="6" name="Content Placeholder 9">
            <a:extLst>
              <a:ext uri="{FF2B5EF4-FFF2-40B4-BE49-F238E27FC236}">
                <a16:creationId xmlns:a16="http://schemas.microsoft.com/office/drawing/2014/main" id="{015A9F85-E810-F562-5F07-02D6C0077562}"/>
              </a:ext>
            </a:extLst>
          </p:cNvPr>
          <p:cNvPicPr>
            <a:picLocks noChangeAspect="1"/>
          </p:cNvPicPr>
          <p:nvPr/>
        </p:nvPicPr>
        <p:blipFill>
          <a:blip r:embed="rId3"/>
          <a:srcRect/>
          <a:stretch/>
        </p:blipFill>
        <p:spPr>
          <a:xfrm>
            <a:off x="6934199" y="2052375"/>
            <a:ext cx="4114800" cy="276225"/>
          </a:xfrm>
          <a:prstGeom prst="rect">
            <a:avLst/>
          </a:prstGeom>
        </p:spPr>
      </p:pic>
      <p:sp>
        <p:nvSpPr>
          <p:cNvPr id="7" name="TextBox 6">
            <a:extLst>
              <a:ext uri="{FF2B5EF4-FFF2-40B4-BE49-F238E27FC236}">
                <a16:creationId xmlns:a16="http://schemas.microsoft.com/office/drawing/2014/main" id="{E5A1BD1C-DFEE-FA90-C210-79F0863E58F5}"/>
              </a:ext>
            </a:extLst>
          </p:cNvPr>
          <p:cNvSpPr txBox="1"/>
          <p:nvPr/>
        </p:nvSpPr>
        <p:spPr>
          <a:xfrm>
            <a:off x="6096001" y="1695057"/>
            <a:ext cx="6425452" cy="392480"/>
          </a:xfrm>
          <a:prstGeom prst="rect">
            <a:avLst/>
          </a:prstGeom>
          <a:noFill/>
        </p:spPr>
        <p:txBody>
          <a:bodyPr wrap="square">
            <a:spAutoFit/>
          </a:bodyPr>
          <a:lstStyle/>
          <a:p>
            <a:pPr marL="0" marR="0" indent="457200">
              <a:lnSpc>
                <a:spcPct val="115000"/>
              </a:lnSpc>
              <a:spcBef>
                <a:spcPts val="0"/>
              </a:spcBef>
              <a:spcAft>
                <a:spcPts val="0"/>
              </a:spcAft>
            </a:pPr>
            <a:r>
              <a:rPr lang="en-US" sz="1800" dirty="0">
                <a:solidFill>
                  <a:srgbClr val="DD5C5B"/>
                </a:solidFill>
                <a:effectLst/>
                <a:latin typeface="Helvetica" pitchFamily="2" charset="0"/>
                <a:ea typeface="Arial" panose="020B0604020202020204" pitchFamily="34" charset="0"/>
                <a:cs typeface="Arial" panose="020B0604020202020204" pitchFamily="34" charset="0"/>
              </a:rPr>
              <a:t>Reagan 489                                           </a:t>
            </a:r>
            <a:r>
              <a:rPr lang="en-US" sz="1800" dirty="0">
                <a:solidFill>
                  <a:srgbClr val="365F91"/>
                </a:solidFill>
                <a:effectLst/>
                <a:latin typeface="Helvetica" pitchFamily="2" charset="0"/>
                <a:ea typeface="Arial" panose="020B0604020202020204" pitchFamily="34" charset="0"/>
                <a:cs typeface="Arial" panose="020B0604020202020204" pitchFamily="34" charset="0"/>
              </a:rPr>
              <a:t>Carter 49</a:t>
            </a:r>
            <a:r>
              <a:rPr lang="en-US" dirty="0">
                <a:effectLst/>
              </a:rPr>
              <a:t> </a:t>
            </a:r>
            <a:endParaRPr lang="en-US" sz="1800" dirty="0">
              <a:effectLst/>
              <a:latin typeface="Arial" panose="020B0604020202020204" pitchFamily="34" charset="0"/>
              <a:ea typeface="Arial" panose="020B0604020202020204" pitchFamily="34" charset="0"/>
            </a:endParaRPr>
          </a:p>
        </p:txBody>
      </p:sp>
      <p:pic>
        <p:nvPicPr>
          <p:cNvPr id="8" name="Picture 7">
            <a:extLst>
              <a:ext uri="{FF2B5EF4-FFF2-40B4-BE49-F238E27FC236}">
                <a16:creationId xmlns:a16="http://schemas.microsoft.com/office/drawing/2014/main" id="{6EDA3A9A-CB67-CDF5-00E7-5C3B6551C0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2590237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88942-DC02-0E03-F2AA-51F932287F5F}"/>
              </a:ext>
            </a:extLst>
          </p:cNvPr>
          <p:cNvSpPr>
            <a:spLocks noGrp="1"/>
          </p:cNvSpPr>
          <p:nvPr>
            <p:ph type="title"/>
          </p:nvPr>
        </p:nvSpPr>
        <p:spPr/>
        <p:txBody>
          <a:bodyPr/>
          <a:lstStyle/>
          <a:p>
            <a:r>
              <a:rPr lang="en-US" dirty="0"/>
              <a:t>Warm-Up</a:t>
            </a:r>
          </a:p>
        </p:txBody>
      </p:sp>
      <p:sp>
        <p:nvSpPr>
          <p:cNvPr id="3" name="Text Placeholder 2">
            <a:extLst>
              <a:ext uri="{FF2B5EF4-FFF2-40B4-BE49-F238E27FC236}">
                <a16:creationId xmlns:a16="http://schemas.microsoft.com/office/drawing/2014/main" id="{E4C3CF34-E1AF-F168-05BA-BC62E1E8C24F}"/>
              </a:ext>
            </a:extLst>
          </p:cNvPr>
          <p:cNvSpPr>
            <a:spLocks noGrp="1"/>
          </p:cNvSpPr>
          <p:nvPr>
            <p:ph type="body" idx="1"/>
          </p:nvPr>
        </p:nvSpPr>
        <p:spPr/>
        <p:txBody>
          <a:bodyPr>
            <a:noAutofit/>
          </a:bodyPr>
          <a:lstStyle/>
          <a:p>
            <a:pPr marL="0" marR="0">
              <a:lnSpc>
                <a:spcPct val="115000"/>
              </a:lnSpc>
              <a:spcBef>
                <a:spcPts val="0"/>
              </a:spcBef>
              <a:spcAft>
                <a:spcPts val="0"/>
              </a:spcAft>
            </a:pPr>
            <a:r>
              <a:rPr lang="en-US" b="1" dirty="0"/>
              <a:t>America: Reagan Country</a:t>
            </a:r>
          </a:p>
          <a:p>
            <a:pPr marL="0" marR="0">
              <a:lnSpc>
                <a:spcPct val="115000"/>
              </a:lnSpc>
              <a:spcBef>
                <a:spcPts val="0"/>
              </a:spcBef>
              <a:spcAft>
                <a:spcPts val="0"/>
              </a:spcAft>
            </a:pPr>
            <a:r>
              <a:rPr lang="en-US" b="1" dirty="0"/>
              <a:t>Creator Unidentified</a:t>
            </a:r>
          </a:p>
          <a:p>
            <a:pPr marL="0" marR="0">
              <a:lnSpc>
                <a:spcPct val="115000"/>
              </a:lnSpc>
              <a:spcBef>
                <a:spcPts val="0"/>
              </a:spcBef>
              <a:spcAft>
                <a:spcPts val="0"/>
              </a:spcAft>
            </a:pPr>
            <a:r>
              <a:rPr lang="en-US" b="1" dirty="0"/>
              <a:t>1980</a:t>
            </a:r>
            <a:endParaRPr lang="en-US"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30941501-66AB-E97C-8A95-10331D2FE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645832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rmAutofit/>
          </a:bodyPr>
          <a:lstStyle/>
          <a:p>
            <a:pPr marL="0" marR="0" algn="ctr">
              <a:lnSpc>
                <a:spcPct val="100000"/>
              </a:lnSpc>
              <a:spcBef>
                <a:spcPts val="0"/>
              </a:spcBef>
              <a:spcAft>
                <a:spcPts val="0"/>
              </a:spcAft>
            </a:pPr>
            <a:r>
              <a:rPr lang="en-US" sz="1800" b="1" dirty="0">
                <a:effectLst/>
                <a:latin typeface="Helvetica" pitchFamily="2" charset="0"/>
                <a:ea typeface="Arial" panose="020B0604020202020204" pitchFamily="34" charset="0"/>
              </a:rPr>
              <a:t>America: Reagan Country</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rPr>
              <a:t>Creator Unknown</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rPr>
              <a:t>1980</a:t>
            </a:r>
            <a:endParaRPr lang="en-US" sz="1800" dirty="0">
              <a:effectLst/>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5951867"/>
            <a:ext cx="9976945" cy="638120"/>
          </a:xfrm>
        </p:spPr>
        <p:txBody>
          <a:bodyPr>
            <a:noAutofit/>
          </a:bodyPr>
          <a:lstStyle/>
          <a:p>
            <a:pPr marL="0" marR="0" indent="0">
              <a:lnSpc>
                <a:spcPct val="115000"/>
              </a:lnSpc>
              <a:spcBef>
                <a:spcPts val="0"/>
              </a:spcBef>
              <a:spcAft>
                <a:spcPts val="0"/>
              </a:spcAft>
              <a:buNone/>
            </a:pPr>
            <a:r>
              <a:rPr lang="en-US" sz="1100" dirty="0">
                <a:effectLst/>
                <a:latin typeface="Helvetica" panose="020B0604020202020204" pitchFamily="34" charset="0"/>
                <a:ea typeface="Arial" panose="020B0604020202020204" pitchFamily="34" charset="0"/>
                <a:cs typeface="Arial" panose="020B0604020202020204" pitchFamily="34" charset="0"/>
              </a:rPr>
              <a:t>Creator unidentified. “America: Reagan Country.” Poster. 1980. From National Archives, Ronald Reagan Library Museum Collection. https://www.docsteach.org/documents/document/america-reagan-country.</a:t>
            </a:r>
            <a:endParaRPr lang="en-US" sz="1100" dirty="0">
              <a:effectLst/>
              <a:latin typeface="Arial" panose="020B0604020202020204" pitchFamily="34" charset="0"/>
              <a:ea typeface="Arial" panose="020B0604020202020204" pitchFamily="34" charset="0"/>
            </a:endParaRPr>
          </a:p>
        </p:txBody>
      </p:sp>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pic>
        <p:nvPicPr>
          <p:cNvPr id="11" name="image2.jpg" descr="A person wearing a hat&#10;&#10;Description automatically generated with medium confidence">
            <a:extLst>
              <a:ext uri="{FF2B5EF4-FFF2-40B4-BE49-F238E27FC236}">
                <a16:creationId xmlns:a16="http://schemas.microsoft.com/office/drawing/2014/main" id="{0E6D76D5-F36F-5340-FE39-743F3BC99FEB}"/>
              </a:ext>
            </a:extLst>
          </p:cNvPr>
          <p:cNvPicPr/>
          <p:nvPr/>
        </p:nvPicPr>
        <p:blipFill>
          <a:blip r:embed="rId3"/>
          <a:srcRect/>
          <a:stretch>
            <a:fillRect/>
          </a:stretch>
        </p:blipFill>
        <p:spPr>
          <a:xfrm>
            <a:off x="4348607" y="1385477"/>
            <a:ext cx="3494786" cy="4473685"/>
          </a:xfrm>
          <a:prstGeom prst="rect">
            <a:avLst/>
          </a:prstGeom>
          <a:ln/>
        </p:spPr>
      </p:pic>
    </p:spTree>
    <p:extLst>
      <p:ext uri="{BB962C8B-B14F-4D97-AF65-F5344CB8AC3E}">
        <p14:creationId xmlns:p14="http://schemas.microsoft.com/office/powerpoint/2010/main" val="1105681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114B8381992D49BFEC195D1E62885C" ma:contentTypeVersion="17" ma:contentTypeDescription="Create a new document." ma:contentTypeScope="" ma:versionID="d9d0255ac283ba499faa8ad8cf9a9334">
  <xsd:schema xmlns:xsd="http://www.w3.org/2001/XMLSchema" xmlns:xs="http://www.w3.org/2001/XMLSchema" xmlns:p="http://schemas.microsoft.com/office/2006/metadata/properties" xmlns:ns2="edc1dda4-e497-4293-92fa-89c2d7121ae6" xmlns:ns3="8d85cce8-ce02-4b6f-9ec5-19814b89220d" targetNamespace="http://schemas.microsoft.com/office/2006/metadata/properties" ma:root="true" ma:fieldsID="e71a5bc01dc7dc7043ff1a085191f391" ns2:_="" ns3:_="">
    <xsd:import namespace="edc1dda4-e497-4293-92fa-89c2d7121ae6"/>
    <xsd:import namespace="8d85cce8-ce02-4b6f-9ec5-19814b89220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c1dda4-e497-4293-92fa-89c2d7121a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0d0892d-21e2-4a28-be84-55d2a6f2487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d85cce8-ce02-4b6f-9ec5-19814b89220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6e4741b-d4f4-4256-805c-aeb202cfdd16}" ma:internalName="TaxCatchAll" ma:showField="CatchAllData" ma:web="8d85cce8-ce02-4b6f-9ec5-19814b8922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d85cce8-ce02-4b6f-9ec5-19814b89220d" xsi:nil="true"/>
    <lcf76f155ced4ddcb4097134ff3c332f xmlns="edc1dda4-e497-4293-92fa-89c2d7121ae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91B260F-F07D-4F34-AE85-AABBE15E9388}"/>
</file>

<file path=customXml/itemProps2.xml><?xml version="1.0" encoding="utf-8"?>
<ds:datastoreItem xmlns:ds="http://schemas.openxmlformats.org/officeDocument/2006/customXml" ds:itemID="{EE1D7E93-D88A-48DB-A450-B8207051BB82}"/>
</file>

<file path=customXml/itemProps3.xml><?xml version="1.0" encoding="utf-8"?>
<ds:datastoreItem xmlns:ds="http://schemas.openxmlformats.org/officeDocument/2006/customXml" ds:itemID="{95CBF3F5-57D7-4696-9465-AEDDEA3502C1}"/>
</file>

<file path=docProps/app.xml><?xml version="1.0" encoding="utf-8"?>
<Properties xmlns="http://schemas.openxmlformats.org/officeDocument/2006/extended-properties" xmlns:vt="http://schemas.openxmlformats.org/officeDocument/2006/docPropsVTypes">
  <TotalTime>74</TotalTime>
  <Words>302</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Helvetica</vt:lpstr>
      <vt:lpstr>Montserrat</vt:lpstr>
      <vt:lpstr>Office Theme</vt:lpstr>
      <vt:lpstr>Election of 1980: Conservative Resurgence</vt:lpstr>
      <vt:lpstr>Essential Question</vt:lpstr>
      <vt:lpstr>Key Ideas</vt:lpstr>
      <vt:lpstr>Key Ideas</vt:lpstr>
      <vt:lpstr>Candidates and Outcome</vt:lpstr>
      <vt:lpstr>Warm-Up</vt:lpstr>
      <vt:lpstr>America: Reagan Country Creator Unknown 1980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of 1800: Origins of American Political Parties</dc:title>
  <dc:creator>Evan Windham</dc:creator>
  <cp:lastModifiedBy>Kate Betz</cp:lastModifiedBy>
  <cp:revision>16</cp:revision>
  <dcterms:created xsi:type="dcterms:W3CDTF">2023-03-13T01:01:07Z</dcterms:created>
  <dcterms:modified xsi:type="dcterms:W3CDTF">2023-05-16T12:57:54Z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0x01010068114B8381992D49BFEC195D1E62885C</vt:lpwstr>
  </property>
</Properties>
</file>