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2"/>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6"/>
            <a:ext cx="9144000" cy="2746173"/>
          </a:xfrm>
        </p:spPr>
        <p:txBody>
          <a:bodyPr>
            <a:normAutofit/>
          </a:bodyPr>
          <a:lstStyle/>
          <a:p>
            <a:r>
              <a:rPr lang="en-US" dirty="0"/>
              <a:t>Election of </a:t>
            </a:r>
            <a:r>
              <a:rPr lang="en-US" dirty="0">
                <a:cs typeface="Arial" panose="020B0604020202020204" pitchFamily="34" charset="0"/>
              </a:rPr>
              <a:t>2000: The Supreme Court and the Presidency</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15000"/>
              </a:lnSpc>
              <a:spcBef>
                <a:spcPts val="0"/>
              </a:spcBef>
              <a:spcAft>
                <a:spcPts val="0"/>
              </a:spcAft>
              <a:buNone/>
            </a:pPr>
            <a:r>
              <a:rPr lang="en-US" dirty="0">
                <a:effectLst/>
                <a:latin typeface="Helvetica" pitchFamily="2" charset="0"/>
                <a:ea typeface="Arial" panose="020B0604020202020204" pitchFamily="34" charset="0"/>
              </a:rPr>
              <a:t>How did the outcome of the election of 2000 represent the evolving relationship among the legislative, executive, and judicial branches of government?</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a:xfrm>
            <a:off x="838200" y="1554480"/>
            <a:ext cx="10515600" cy="4622483"/>
          </a:xfrm>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election of 2000 was one of the closest presidential elections in U.S. history, with Bush receiving 271 electoral votes, just one vote more than Constitutionally required to be declared the winner.</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Whichever candidate won the popular vote in the state of Florida would win the election. Out of more than five million votes cast there, the difference, and margin of victory, between Bush and Gore was only 537 votes.</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Controversies surrounded the vote in Florida including contested ballots and inaccurate or incomplete voter registrations. These controversies and the outcome of the election were eventually decided by the United States Supreme Court in the case </a:t>
            </a:r>
            <a:r>
              <a:rPr lang="en-US" sz="2000" i="1" u="none" strike="noStrike" dirty="0">
                <a:effectLst/>
                <a:latin typeface="Helvetica" pitchFamily="2" charset="0"/>
                <a:ea typeface="Arial" panose="020B0604020202020204" pitchFamily="34" charset="0"/>
              </a:rPr>
              <a:t>Bush v. Gore</a:t>
            </a:r>
            <a:r>
              <a:rPr lang="en-US" sz="2000" u="none" strike="noStrike" dirty="0">
                <a:effectLst/>
                <a:latin typeface="Helvetica" pitchFamily="2" charset="0"/>
                <a:ea typeface="Arial" panose="020B0604020202020204" pitchFamily="34" charset="0"/>
              </a:rPr>
              <a:t> (2000). This is the only time that the judicial branch has determined the outcome of a presidential election.</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Al Gore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George W. Bush (Republican)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Ralph Nader (Green)</a:t>
            </a:r>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2541"/>
            <a:ext cx="5079660" cy="314033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7002779" y="2052375"/>
            <a:ext cx="397764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096001" y="1695057"/>
            <a:ext cx="6425452" cy="392480"/>
          </a:xfrm>
          <a:prstGeom prst="rect">
            <a:avLst/>
          </a:prstGeom>
          <a:noFill/>
        </p:spPr>
        <p:txBody>
          <a:bodyPr wrap="square">
            <a:spAutoFit/>
          </a:bodyPr>
          <a:lstStyle/>
          <a:p>
            <a:pPr marL="0" marR="0" indent="457200">
              <a:lnSpc>
                <a:spcPct val="115000"/>
              </a:lnSpc>
              <a:spcBef>
                <a:spcPts val="0"/>
              </a:spcBef>
              <a:spcAft>
                <a:spcPts val="0"/>
              </a:spcAft>
            </a:pPr>
            <a:r>
              <a:rPr lang="en-US" dirty="0">
                <a:solidFill>
                  <a:srgbClr val="DD5C5B"/>
                </a:solidFill>
                <a:latin typeface="Helvetica" pitchFamily="2" charset="0"/>
                <a:ea typeface="Arial" panose="020B0604020202020204" pitchFamily="34" charset="0"/>
                <a:cs typeface="Arial" panose="020B0604020202020204" pitchFamily="34" charset="0"/>
              </a:rPr>
              <a:t>Bush 271</a:t>
            </a:r>
            <a:r>
              <a:rPr lang="en-US" sz="1800" dirty="0">
                <a:solidFill>
                  <a:srgbClr val="DD5C5B"/>
                </a:solidFill>
                <a:effectLst/>
                <a:latin typeface="Helvetica" pitchFamily="2" charset="0"/>
                <a:ea typeface="Arial" panose="020B0604020202020204" pitchFamily="34" charset="0"/>
                <a:cs typeface="Arial" panose="020B0604020202020204" pitchFamily="34" charset="0"/>
              </a:rPr>
              <a:t>                                           </a:t>
            </a:r>
            <a:r>
              <a:rPr lang="en-US" sz="1800" dirty="0">
                <a:solidFill>
                  <a:srgbClr val="365F91"/>
                </a:solidFill>
                <a:effectLst/>
                <a:latin typeface="Helvetica" pitchFamily="2" charset="0"/>
                <a:ea typeface="Arial" panose="020B0604020202020204" pitchFamily="34" charset="0"/>
                <a:cs typeface="Arial" panose="020B0604020202020204" pitchFamily="34" charset="0"/>
              </a:rPr>
              <a:t>Gore 266</a:t>
            </a:r>
            <a:r>
              <a:rPr lang="en-US" dirty="0">
                <a:effectLst/>
              </a:rPr>
              <a:t> </a:t>
            </a:r>
            <a:endParaRPr lang="en-US" sz="1800" dirty="0">
              <a:effectLst/>
              <a:latin typeface="Arial" panose="020B0604020202020204" pitchFamily="34" charset="0"/>
              <a:ea typeface="Arial" panose="020B0604020202020204" pitchFamily="34" charset="0"/>
            </a:endParaRPr>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0"/>
              </a:spcBef>
              <a:spcAft>
                <a:spcPts val="0"/>
              </a:spcAft>
            </a:pPr>
            <a:r>
              <a:rPr lang="en-US" b="1" dirty="0"/>
              <a:t>Cover Image</a:t>
            </a:r>
          </a:p>
          <a:p>
            <a:pPr marL="0" marR="0">
              <a:lnSpc>
                <a:spcPct val="100000"/>
              </a:lnSpc>
              <a:spcBef>
                <a:spcPts val="0"/>
              </a:spcBef>
              <a:spcAft>
                <a:spcPts val="0"/>
              </a:spcAft>
            </a:pPr>
            <a:r>
              <a:rPr lang="en-US" b="1" dirty="0"/>
              <a:t>Peter de </a:t>
            </a:r>
            <a:r>
              <a:rPr lang="en-US" b="1" dirty="0" err="1"/>
              <a:t>Sève</a:t>
            </a:r>
            <a:r>
              <a:rPr lang="en-US" b="1" dirty="0"/>
              <a:t>, The New Yorker</a:t>
            </a:r>
          </a:p>
          <a:p>
            <a:pPr marL="0" marR="0">
              <a:lnSpc>
                <a:spcPct val="100000"/>
              </a:lnSpc>
              <a:spcBef>
                <a:spcPts val="0"/>
              </a:spcBef>
              <a:spcAft>
                <a:spcPts val="0"/>
              </a:spcAft>
            </a:pPr>
            <a:r>
              <a:rPr lang="en-US" b="1" dirty="0"/>
              <a:t>November 20, 2000 </a:t>
            </a: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solidFill>
                  <a:srgbClr val="2F363C"/>
                </a:solidFill>
                <a:effectLst/>
                <a:latin typeface="Helvetica" pitchFamily="2" charset="0"/>
                <a:ea typeface="Arial" panose="020B0604020202020204" pitchFamily="34" charset="0"/>
              </a:rPr>
              <a:t>Cover Image</a:t>
            </a:r>
            <a:br>
              <a:rPr lang="en-US" sz="1800" dirty="0">
                <a:effectLst/>
                <a:latin typeface="Arial" panose="020B0604020202020204" pitchFamily="34" charset="0"/>
                <a:ea typeface="Arial" panose="020B0604020202020204" pitchFamily="34" charset="0"/>
              </a:rPr>
            </a:br>
            <a:r>
              <a:rPr lang="en-US" sz="1800" b="1" dirty="0">
                <a:solidFill>
                  <a:srgbClr val="2F363C"/>
                </a:solidFill>
                <a:effectLst/>
                <a:latin typeface="Helvetica" pitchFamily="2" charset="0"/>
                <a:ea typeface="Arial" panose="020B0604020202020204" pitchFamily="34" charset="0"/>
              </a:rPr>
              <a:t>Peter de </a:t>
            </a:r>
            <a:r>
              <a:rPr lang="en-US" sz="1800" b="1" dirty="0" err="1">
                <a:solidFill>
                  <a:srgbClr val="2F363C"/>
                </a:solidFill>
                <a:effectLst/>
                <a:latin typeface="Helvetica" pitchFamily="2" charset="0"/>
                <a:ea typeface="Arial" panose="020B0604020202020204" pitchFamily="34" charset="0"/>
              </a:rPr>
              <a:t>Sève</a:t>
            </a:r>
            <a:r>
              <a:rPr lang="en-US" sz="1800" b="1" i="1" dirty="0">
                <a:solidFill>
                  <a:srgbClr val="2F363C"/>
                </a:solidFill>
                <a:effectLst/>
                <a:latin typeface="Helvetica" pitchFamily="2" charset="0"/>
                <a:ea typeface="Arial" panose="020B0604020202020204" pitchFamily="34" charset="0"/>
              </a:rPr>
              <a:t>, The New Yorker</a:t>
            </a:r>
            <a:br>
              <a:rPr lang="en-US" sz="1800" dirty="0">
                <a:effectLst/>
                <a:latin typeface="Arial" panose="020B0604020202020204" pitchFamily="34" charset="0"/>
                <a:ea typeface="Arial" panose="020B0604020202020204" pitchFamily="34" charset="0"/>
              </a:rPr>
            </a:br>
            <a:r>
              <a:rPr lang="en-US" sz="1800" b="1" dirty="0">
                <a:solidFill>
                  <a:srgbClr val="2F363C"/>
                </a:solidFill>
                <a:effectLst/>
                <a:latin typeface="Helvetica" pitchFamily="2" charset="0"/>
                <a:ea typeface="Arial" panose="020B0604020202020204" pitchFamily="34" charset="0"/>
                <a:cs typeface="Arial" panose="020B0604020202020204" pitchFamily="34" charset="0"/>
              </a:rPr>
              <a:t>November 20, 2000</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173814"/>
            <a:ext cx="9976945" cy="638121"/>
          </a:xfrm>
        </p:spPr>
        <p:txBody>
          <a:bodyPr>
            <a:noAutofit/>
          </a:bodyPr>
          <a:lstStyle/>
          <a:p>
            <a:pPr marL="0" marR="0" indent="0">
              <a:lnSpc>
                <a:spcPct val="115000"/>
              </a:lnSpc>
              <a:spcBef>
                <a:spcPts val="0"/>
              </a:spcBef>
              <a:spcAft>
                <a:spcPts val="0"/>
              </a:spcAft>
              <a:buNone/>
            </a:pPr>
            <a:r>
              <a:rPr lang="en-US" sz="1100" dirty="0">
                <a:effectLst/>
                <a:latin typeface="Helvetica" panose="020B0604020202020204" pitchFamily="34" charset="0"/>
                <a:ea typeface="Arial" panose="020B0604020202020204" pitchFamily="34" charset="0"/>
                <a:cs typeface="Arial" panose="020B0604020202020204" pitchFamily="34" charset="0"/>
              </a:rPr>
              <a:t>de </a:t>
            </a:r>
            <a:r>
              <a:rPr lang="en-US" sz="1100" dirty="0" err="1">
                <a:effectLst/>
                <a:latin typeface="Helvetica" panose="020B0604020202020204" pitchFamily="34" charset="0"/>
                <a:ea typeface="Arial" panose="020B0604020202020204" pitchFamily="34" charset="0"/>
                <a:cs typeface="Arial" panose="020B0604020202020204" pitchFamily="34" charset="0"/>
              </a:rPr>
              <a:t>Sève</a:t>
            </a:r>
            <a:r>
              <a:rPr lang="en-US" sz="1100" dirty="0">
                <a:effectLst/>
                <a:latin typeface="Helvetica" panose="020B0604020202020204" pitchFamily="34" charset="0"/>
                <a:ea typeface="Arial" panose="020B0604020202020204" pitchFamily="34" charset="0"/>
                <a:cs typeface="Arial" panose="020B0604020202020204" pitchFamily="34" charset="0"/>
              </a:rPr>
              <a:t>, Peter. “Cover Image.” </a:t>
            </a:r>
            <a:r>
              <a:rPr lang="en-US" sz="1100" i="1" dirty="0">
                <a:effectLst/>
                <a:latin typeface="Helvetica" panose="020B0604020202020204" pitchFamily="34" charset="0"/>
                <a:ea typeface="Arial" panose="020B0604020202020204" pitchFamily="34" charset="0"/>
                <a:cs typeface="Arial" panose="020B0604020202020204" pitchFamily="34" charset="0"/>
              </a:rPr>
              <a:t>The New Yorker.</a:t>
            </a:r>
            <a:r>
              <a:rPr lang="en-US" sz="1100" dirty="0">
                <a:effectLst/>
                <a:latin typeface="Helvetica" panose="020B0604020202020204" pitchFamily="34" charset="0"/>
                <a:ea typeface="Arial" panose="020B0604020202020204" pitchFamily="34" charset="0"/>
                <a:cs typeface="Arial" panose="020B0604020202020204" pitchFamily="34" charset="0"/>
              </a:rPr>
              <a:t> November 20, 2000. From </a:t>
            </a:r>
            <a:r>
              <a:rPr lang="en-US" sz="1100" i="1" dirty="0">
                <a:effectLst/>
                <a:latin typeface="Helvetica" panose="020B0604020202020204" pitchFamily="34" charset="0"/>
                <a:ea typeface="Arial" panose="020B0604020202020204" pitchFamily="34" charset="0"/>
                <a:cs typeface="Arial" panose="020B0604020202020204" pitchFamily="34" charset="0"/>
              </a:rPr>
              <a:t>The New Yorker </a:t>
            </a:r>
            <a:r>
              <a:rPr lang="en-US" sz="1100" dirty="0">
                <a:effectLst/>
                <a:latin typeface="Helvetica" panose="020B0604020202020204" pitchFamily="34" charset="0"/>
                <a:ea typeface="Arial" panose="020B0604020202020204" pitchFamily="34" charset="0"/>
                <a:cs typeface="Arial" panose="020B0604020202020204" pitchFamily="34" charset="0"/>
              </a:rPr>
              <a:t>online. https://www.newyorker.com/magazine/2000/11/20.</a:t>
            </a:r>
            <a:endParaRPr lang="en-US" sz="1100" dirty="0">
              <a:effectLst/>
              <a:latin typeface="Arial" panose="020B0604020202020204" pitchFamily="34" charset="0"/>
              <a:ea typeface="Arial"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pic>
        <p:nvPicPr>
          <p:cNvPr id="4" name="image1.jpg">
            <a:extLst>
              <a:ext uri="{FF2B5EF4-FFF2-40B4-BE49-F238E27FC236}">
                <a16:creationId xmlns:a16="http://schemas.microsoft.com/office/drawing/2014/main" id="{43567F74-07A3-9133-B908-340AF7E79747}"/>
              </a:ext>
            </a:extLst>
          </p:cNvPr>
          <p:cNvPicPr/>
          <p:nvPr/>
        </p:nvPicPr>
        <p:blipFill>
          <a:blip r:embed="rId3"/>
          <a:srcRect/>
          <a:stretch>
            <a:fillRect/>
          </a:stretch>
        </p:blipFill>
        <p:spPr>
          <a:xfrm>
            <a:off x="4400256" y="1308639"/>
            <a:ext cx="3391487" cy="4627360"/>
          </a:xfrm>
          <a:prstGeom prst="rect">
            <a:avLst/>
          </a:prstGeom>
          <a:ln/>
        </p:spPr>
      </p:pic>
    </p:spTree>
    <p:extLst>
      <p:ext uri="{BB962C8B-B14F-4D97-AF65-F5344CB8AC3E}">
        <p14:creationId xmlns:p14="http://schemas.microsoft.com/office/powerpoint/2010/main" val="110568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1377A3-697B-46DB-B007-E2C470CA0101}"/>
</file>

<file path=customXml/itemProps2.xml><?xml version="1.0" encoding="utf-8"?>
<ds:datastoreItem xmlns:ds="http://schemas.openxmlformats.org/officeDocument/2006/customXml" ds:itemID="{A60631BF-F039-4A32-B4F5-487FCF04624B}"/>
</file>

<file path=customXml/itemProps3.xml><?xml version="1.0" encoding="utf-8"?>
<ds:datastoreItem xmlns:ds="http://schemas.openxmlformats.org/officeDocument/2006/customXml" ds:itemID="{0855BA72-6F5F-4638-A17B-BFFFB4B5754A}"/>
</file>

<file path=docProps/app.xml><?xml version="1.0" encoding="utf-8"?>
<Properties xmlns="http://schemas.openxmlformats.org/officeDocument/2006/extended-properties" xmlns:vt="http://schemas.openxmlformats.org/officeDocument/2006/docPropsVTypes">
  <TotalTime>78</TotalTime>
  <Words>270</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vt:lpstr>
      <vt:lpstr>Montserrat</vt:lpstr>
      <vt:lpstr>Office Theme</vt:lpstr>
      <vt:lpstr>Election of 2000: The Supreme Court and the Presidency</vt:lpstr>
      <vt:lpstr>Essential Question</vt:lpstr>
      <vt:lpstr>Key Ideas</vt:lpstr>
      <vt:lpstr>Candidates and Outcome</vt:lpstr>
      <vt:lpstr>Warm-Up</vt:lpstr>
      <vt:lpstr>Cover Image Peter de Sève, The New Yorker November 20, 2000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17</cp:revision>
  <dcterms:created xsi:type="dcterms:W3CDTF">2023-03-13T01:01:07Z</dcterms:created>
  <dcterms:modified xsi:type="dcterms:W3CDTF">2023-05-16T13:00:20Z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