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313850"/>
  <p:embeddedFontLst>
    <p:embeddedFont>
      <p:font typeface="Geo"/>
      <p:regular r:id="rId38"/>
      <p: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Geo-italic.fntdata"/><Relationship Id="rId16" Type="http://schemas.openxmlformats.org/officeDocument/2006/relationships/slide" Target="slides/slide12.xml"/><Relationship Id="rId38" Type="http://schemas.openxmlformats.org/officeDocument/2006/relationships/font" Target="fonts/Ge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67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67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7138"/>
            <a:ext cx="2971800" cy="4667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47138"/>
            <a:ext cx="2971800" cy="4667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1: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1:notes"/>
          <p:cNvSpPr txBox="1"/>
          <p:nvPr>
            <p:ph idx="12" type="sldNum"/>
          </p:nvPr>
        </p:nvSpPr>
        <p:spPr>
          <a:xfrm>
            <a:off x="3884613" y="8847138"/>
            <a:ext cx="2971800"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4: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7: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7:notes"/>
          <p:cNvSpPr txBox="1"/>
          <p:nvPr>
            <p:ph idx="12" type="sldNum"/>
          </p:nvPr>
        </p:nvSpPr>
        <p:spPr>
          <a:xfrm>
            <a:off x="3884613" y="8847138"/>
            <a:ext cx="2971800"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8: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1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2:notes"/>
          <p:cNvSpPr txBox="1"/>
          <p:nvPr>
            <p:ph idx="12" type="sldNum"/>
          </p:nvPr>
        </p:nvSpPr>
        <p:spPr>
          <a:xfrm>
            <a:off x="3884613" y="8847138"/>
            <a:ext cx="2971800"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2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1: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2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2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4: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4: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5: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2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6: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8: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28:notes"/>
          <p:cNvSpPr txBox="1"/>
          <p:nvPr>
            <p:ph idx="12" type="sldNum"/>
          </p:nvPr>
        </p:nvSpPr>
        <p:spPr>
          <a:xfrm>
            <a:off x="3884613" y="8847138"/>
            <a:ext cx="2971800"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9: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2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0: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3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1: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3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2: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32: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33: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33:notes"/>
          <p:cNvSpPr txBox="1"/>
          <p:nvPr>
            <p:ph idx="12" type="sldNum"/>
          </p:nvPr>
        </p:nvSpPr>
        <p:spPr>
          <a:xfrm>
            <a:off x="3884613" y="8847138"/>
            <a:ext cx="2971800"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4: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9270263" y="761999"/>
            <a:ext cx="2925318" cy="5334001"/>
          </a:xfrm>
          <a:prstGeom prst="rect">
            <a:avLst/>
          </a:prstGeom>
          <a:solidFill>
            <a:srgbClr val="C8C8C8">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ambria"/>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DEA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2" name="Google Shape;22;p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1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ambria"/>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p:nvPr>
            <p:ph idx="2" type="pic"/>
          </p:nvPr>
        </p:nvSpPr>
        <p:spPr>
          <a:xfrm>
            <a:off x="3570644" y="767419"/>
            <a:ext cx="8115230" cy="5330952"/>
          </a:xfrm>
          <a:prstGeom prst="rect">
            <a:avLst/>
          </a:prstGeom>
          <a:solidFill>
            <a:srgbClr val="AEABAB"/>
          </a:solidFill>
          <a:ln>
            <a:noFill/>
          </a:ln>
        </p:spPr>
      </p:sp>
      <p:sp>
        <p:nvSpPr>
          <p:cNvPr id="81" name="Google Shape;81;p11"/>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2" name="Google Shape;82;p1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1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8" name="Google Shape;88;p1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13"/>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4" name="Google Shape;94;p1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8" name="Google Shape;28;p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36" name="Shape 36"/>
        <p:cNvGrpSpPr/>
        <p:nvPr/>
      </p:nvGrpSpPr>
      <p:grpSpPr>
        <a:xfrm>
          <a:off x="0" y="0"/>
          <a:ext cx="0" cy="0"/>
          <a:chOff x="0" y="0"/>
          <a:chExt cx="0" cy="0"/>
        </a:xfrm>
      </p:grpSpPr>
      <p:sp>
        <p:nvSpPr>
          <p:cNvPr id="37" name="Google Shape;37;p5"/>
          <p:cNvSpPr txBox="1"/>
          <p:nvPr>
            <p:ph type="title"/>
          </p:nvPr>
        </p:nvSpPr>
        <p:spPr>
          <a:xfrm>
            <a:off x="1828800" y="533400"/>
            <a:ext cx="103632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1828800" y="1981200"/>
            <a:ext cx="5080000" cy="19812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9" name="Google Shape;39;p5"/>
          <p:cNvSpPr txBox="1"/>
          <p:nvPr>
            <p:ph idx="2" type="body"/>
          </p:nvPr>
        </p:nvSpPr>
        <p:spPr>
          <a:xfrm>
            <a:off x="7112000" y="1981200"/>
            <a:ext cx="5080000" cy="19812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40" name="Google Shape;40;p5"/>
          <p:cNvSpPr txBox="1"/>
          <p:nvPr>
            <p:ph idx="3" type="body"/>
          </p:nvPr>
        </p:nvSpPr>
        <p:spPr>
          <a:xfrm>
            <a:off x="1828800" y="4114800"/>
            <a:ext cx="5080000" cy="19812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41" name="Google Shape;41;p5"/>
          <p:cNvSpPr txBox="1"/>
          <p:nvPr>
            <p:ph idx="4" type="body"/>
          </p:nvPr>
        </p:nvSpPr>
        <p:spPr>
          <a:xfrm>
            <a:off x="7112000" y="4114800"/>
            <a:ext cx="5080000" cy="19812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42" name="Google Shape;42;p5"/>
          <p:cNvSpPr txBox="1"/>
          <p:nvPr>
            <p:ph idx="10" type="dt"/>
          </p:nvPr>
        </p:nvSpPr>
        <p:spPr>
          <a:xfrm>
            <a:off x="914400" y="6248400"/>
            <a:ext cx="25400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1" type="ftr"/>
          </p:nvPr>
        </p:nvSpPr>
        <p:spPr>
          <a:xfrm>
            <a:off x="4165600" y="6248400"/>
            <a:ext cx="38608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2" type="sldNum"/>
          </p:nvPr>
        </p:nvSpPr>
        <p:spPr>
          <a:xfrm>
            <a:off x="8737600" y="6248400"/>
            <a:ext cx="2540000" cy="45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6"/>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23F4F"/>
              </a:buClr>
              <a:buSzPts val="5900"/>
              <a:buFont typeface="Cambria"/>
              <a:buNone/>
              <a:defRPr b="0" sz="5900">
                <a:solidFill>
                  <a:srgbClr val="323F4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chemeClr val="dk2"/>
                </a:solidFill>
              </a:defRPr>
            </a:lvl1pPr>
            <a:lvl2pPr indent="-228600" lvl="1" marL="914400" algn="l">
              <a:lnSpc>
                <a:spcPct val="90000"/>
              </a:lnSpc>
              <a:spcBef>
                <a:spcPts val="250"/>
              </a:spcBef>
              <a:spcAft>
                <a:spcPts val="0"/>
              </a:spcAft>
              <a:buSzPts val="1800"/>
              <a:buNone/>
              <a:defRPr sz="1800">
                <a:solidFill>
                  <a:srgbClr val="8995A7"/>
                </a:solidFill>
              </a:defRPr>
            </a:lvl2pPr>
            <a:lvl3pPr indent="-228600" lvl="2" marL="1371600" algn="l">
              <a:lnSpc>
                <a:spcPct val="90000"/>
              </a:lnSpc>
              <a:spcBef>
                <a:spcPts val="250"/>
              </a:spcBef>
              <a:spcAft>
                <a:spcPts val="0"/>
              </a:spcAft>
              <a:buSzPts val="1600"/>
              <a:buNone/>
              <a:defRPr sz="1600">
                <a:solidFill>
                  <a:srgbClr val="8995A7"/>
                </a:solidFill>
              </a:defRPr>
            </a:lvl3pPr>
            <a:lvl4pPr indent="-228600" lvl="3" marL="1828800" algn="l">
              <a:lnSpc>
                <a:spcPct val="90000"/>
              </a:lnSpc>
              <a:spcBef>
                <a:spcPts val="250"/>
              </a:spcBef>
              <a:spcAft>
                <a:spcPts val="0"/>
              </a:spcAft>
              <a:buSzPts val="1400"/>
              <a:buNone/>
              <a:defRPr sz="1400">
                <a:solidFill>
                  <a:srgbClr val="8995A7"/>
                </a:solidFill>
              </a:defRPr>
            </a:lvl4pPr>
            <a:lvl5pPr indent="-228600" lvl="4" marL="2286000" algn="l">
              <a:lnSpc>
                <a:spcPct val="90000"/>
              </a:lnSpc>
              <a:spcBef>
                <a:spcPts val="250"/>
              </a:spcBef>
              <a:spcAft>
                <a:spcPts val="0"/>
              </a:spcAft>
              <a:buSzPts val="1400"/>
              <a:buNone/>
              <a:defRPr sz="1400">
                <a:solidFill>
                  <a:srgbClr val="8995A7"/>
                </a:solidFill>
              </a:defRPr>
            </a:lvl5pPr>
            <a:lvl6pPr indent="-228600" lvl="5" marL="2743200" algn="l">
              <a:lnSpc>
                <a:spcPct val="90000"/>
              </a:lnSpc>
              <a:spcBef>
                <a:spcPts val="250"/>
              </a:spcBef>
              <a:spcAft>
                <a:spcPts val="0"/>
              </a:spcAft>
              <a:buSzPts val="1400"/>
              <a:buNone/>
              <a:defRPr sz="1400">
                <a:solidFill>
                  <a:srgbClr val="8995A7"/>
                </a:solidFill>
              </a:defRPr>
            </a:lvl6pPr>
            <a:lvl7pPr indent="-228600" lvl="6" marL="3200400" algn="l">
              <a:lnSpc>
                <a:spcPct val="90000"/>
              </a:lnSpc>
              <a:spcBef>
                <a:spcPts val="250"/>
              </a:spcBef>
              <a:spcAft>
                <a:spcPts val="0"/>
              </a:spcAft>
              <a:buSzPts val="1400"/>
              <a:buNone/>
              <a:defRPr sz="1400">
                <a:solidFill>
                  <a:srgbClr val="8995A7"/>
                </a:solidFill>
              </a:defRPr>
            </a:lvl7pPr>
            <a:lvl8pPr indent="-228600" lvl="7" marL="3657600" algn="l">
              <a:lnSpc>
                <a:spcPct val="90000"/>
              </a:lnSpc>
              <a:spcBef>
                <a:spcPts val="250"/>
              </a:spcBef>
              <a:spcAft>
                <a:spcPts val="0"/>
              </a:spcAft>
              <a:buSzPts val="1400"/>
              <a:buNone/>
              <a:defRPr sz="1400">
                <a:solidFill>
                  <a:srgbClr val="8995A7"/>
                </a:solidFill>
              </a:defRPr>
            </a:lvl8pPr>
            <a:lvl9pPr indent="-228600" lvl="8" marL="4114800" algn="l">
              <a:lnSpc>
                <a:spcPct val="90000"/>
              </a:lnSpc>
              <a:spcBef>
                <a:spcPts val="250"/>
              </a:spcBef>
              <a:spcAft>
                <a:spcPts val="250"/>
              </a:spcAft>
              <a:buSzPts val="1400"/>
              <a:buNone/>
              <a:defRPr sz="1400">
                <a:solidFill>
                  <a:srgbClr val="8995A7"/>
                </a:solidFill>
              </a:defRPr>
            </a:lvl9pPr>
          </a:lstStyle>
          <a:p/>
        </p:txBody>
      </p:sp>
      <p:sp>
        <p:nvSpPr>
          <p:cNvPr id="48" name="Google Shape;48;p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4" name="Google Shape;54;p7"/>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5" name="Google Shape;55;p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428DD1"/>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61" name="Google Shape;61;p8"/>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2" name="Google Shape;62;p8"/>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428DD1"/>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63" name="Google Shape;63;p8"/>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4" name="Google Shape;64;p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7" name="Shape 67"/>
        <p:cNvGrpSpPr/>
        <p:nvPr/>
      </p:nvGrpSpPr>
      <p:grpSpPr>
        <a:xfrm>
          <a:off x="0" y="0"/>
          <a:ext cx="0" cy="0"/>
          <a:chOff x="0" y="0"/>
          <a:chExt cx="0" cy="0"/>
        </a:xfrm>
      </p:grpSpPr>
      <p:sp>
        <p:nvSpPr>
          <p:cNvPr id="68" name="Google Shape;68;p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ambria"/>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4" name="Google Shape;74;p10"/>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5" name="Google Shape;75;p1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ambria"/>
              <a:buNone/>
              <a:defRPr b="0" i="0" sz="3600" u="none" cap="none" strike="noStrike">
                <a:solidFill>
                  <a:srgbClr val="FFFFFF"/>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p:nvPr/>
        </p:nvSpPr>
        <p:spPr>
          <a:xfrm>
            <a:off x="11815864" y="758952"/>
            <a:ext cx="384048" cy="5330952"/>
          </a:xfrm>
          <a:prstGeom prst="rect">
            <a:avLst/>
          </a:prstGeom>
          <a:solidFill>
            <a:srgbClr val="C8C8C8">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2F7CC0"/>
                </a:solidFill>
                <a:latin typeface="Cambria"/>
                <a:ea typeface="Cambria"/>
                <a:cs typeface="Cambria"/>
                <a:sym typeface="Cambria"/>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2F7CC0"/>
                </a:solidFill>
                <a:latin typeface="Cambria"/>
                <a:ea typeface="Cambria"/>
                <a:cs typeface="Cambria"/>
                <a:sym typeface="Cambria"/>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2F7CC0"/>
                </a:solidFill>
                <a:latin typeface="Cambria"/>
                <a:ea typeface="Cambria"/>
                <a:cs typeface="Cambria"/>
                <a:sym typeface="Cambria"/>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2F7CC0"/>
                </a:solidFill>
                <a:latin typeface="Cambria"/>
                <a:ea typeface="Cambria"/>
                <a:cs typeface="Cambria"/>
                <a:sym typeface="Cambria"/>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2F7CC0"/>
                </a:solidFill>
                <a:latin typeface="Cambria"/>
                <a:ea typeface="Cambria"/>
                <a:cs typeface="Cambria"/>
                <a:sym typeface="Cambria"/>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2F7CC0"/>
                </a:solidFill>
                <a:latin typeface="Cambria"/>
                <a:ea typeface="Cambria"/>
                <a:cs typeface="Cambria"/>
                <a:sym typeface="Cambria"/>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2F7CC0"/>
                </a:solidFill>
                <a:latin typeface="Cambria"/>
                <a:ea typeface="Cambria"/>
                <a:cs typeface="Cambria"/>
                <a:sym typeface="Cambria"/>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2F7CC0"/>
                </a:solidFill>
                <a:latin typeface="Cambria"/>
                <a:ea typeface="Cambria"/>
                <a:cs typeface="Cambria"/>
                <a:sym typeface="Cambria"/>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2F7CC0"/>
                </a:solidFill>
                <a:latin typeface="Cambria"/>
                <a:ea typeface="Cambria"/>
                <a:cs typeface="Cambria"/>
                <a:sym typeface="Cambria"/>
              </a:defRPr>
            </a:lvl9pPr>
          </a:lstStyle>
          <a:p/>
        </p:txBody>
      </p:sp>
      <p:sp>
        <p:nvSpPr>
          <p:cNvPr id="14" name="Google Shape;14;p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6EA6DB"/>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5" name="Google Shape;15;p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6EA6DB"/>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6" name="Google Shape;16;p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youtu.be/LNswdCzGgTw" TargetMode="External"/><Relationship Id="rId4" Type="http://schemas.openxmlformats.org/officeDocument/2006/relationships/image" Target="../media/image6.jpg"/><Relationship Id="rId5" Type="http://schemas.openxmlformats.org/officeDocument/2006/relationships/image" Target="../media/image13.jpg"/><Relationship Id="rId6"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jpg"/><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texashistoryday.com/" TargetMode="External"/><Relationship Id="rId4" Type="http://schemas.openxmlformats.org/officeDocument/2006/relationships/hyperlink" Target="mailto:Lisa.Berg@tshaonline.org" TargetMode="External"/><Relationship Id="rId5" Type="http://schemas.openxmlformats.org/officeDocument/2006/relationships/hyperlink" Target="mailto:THD@tshaonline.org" TargetMode="External"/><Relationship Id="rId6"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nhd.org/" TargetMode="External"/><Relationship Id="rId4" Type="http://schemas.openxmlformats.org/officeDocument/2006/relationships/image" Target="../media/image18.jp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txBox="1"/>
          <p:nvPr>
            <p:ph type="ctrTitle"/>
          </p:nvPr>
        </p:nvSpPr>
        <p:spPr>
          <a:xfrm>
            <a:off x="158922" y="844628"/>
            <a:ext cx="8795657" cy="135331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EFEFE"/>
              </a:buClr>
              <a:buSzPts val="4000"/>
              <a:buFont typeface="Geo"/>
              <a:buNone/>
            </a:pPr>
            <a:r>
              <a:rPr b="1" lang="en-US" sz="4000">
                <a:solidFill>
                  <a:srgbClr val="FEFEFE"/>
                </a:solidFill>
                <a:latin typeface="Georgia"/>
                <a:ea typeface="Georgia"/>
                <a:cs typeface="Georgia"/>
                <a:sym typeface="Georgia"/>
              </a:rPr>
              <a:t>TEACH. PREPARE. INSPIRE.</a:t>
            </a:r>
            <a:endParaRPr>
              <a:latin typeface="Georgia"/>
              <a:ea typeface="Georgia"/>
              <a:cs typeface="Georgia"/>
              <a:sym typeface="Georgia"/>
            </a:endParaRPr>
          </a:p>
        </p:txBody>
      </p:sp>
      <p:sp>
        <p:nvSpPr>
          <p:cNvPr id="102" name="Google Shape;102;p14"/>
          <p:cNvSpPr txBox="1"/>
          <p:nvPr>
            <p:ph idx="1" type="subTitle"/>
          </p:nvPr>
        </p:nvSpPr>
        <p:spPr>
          <a:xfrm>
            <a:off x="824788" y="2197939"/>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solidFill>
                  <a:schemeClr val="dk1"/>
                </a:solidFill>
              </a:rPr>
              <a:t>           A National History Day Workshop</a:t>
            </a:r>
            <a:endParaRPr/>
          </a:p>
        </p:txBody>
      </p:sp>
      <p:pic>
        <p:nvPicPr>
          <p:cNvPr id="103" name="Google Shape;103;p14"/>
          <p:cNvPicPr preferRelativeResize="0"/>
          <p:nvPr/>
        </p:nvPicPr>
        <p:blipFill rotWithShape="1">
          <a:blip r:embed="rId3">
            <a:alphaModFix/>
          </a:blip>
          <a:srcRect b="0" l="0" r="0" t="0"/>
          <a:stretch/>
        </p:blipFill>
        <p:spPr>
          <a:xfrm>
            <a:off x="9977648" y="1268978"/>
            <a:ext cx="1190042" cy="1049220"/>
          </a:xfrm>
          <a:prstGeom prst="rect">
            <a:avLst/>
          </a:prstGeom>
          <a:noFill/>
          <a:ln>
            <a:noFill/>
          </a:ln>
        </p:spPr>
      </p:pic>
      <p:pic>
        <p:nvPicPr>
          <p:cNvPr id="104" name="Google Shape;104;p14"/>
          <p:cNvPicPr preferRelativeResize="0"/>
          <p:nvPr/>
        </p:nvPicPr>
        <p:blipFill rotWithShape="1">
          <a:blip r:embed="rId4">
            <a:alphaModFix/>
          </a:blip>
          <a:srcRect b="0" l="0" r="0" t="0"/>
          <a:stretch/>
        </p:blipFill>
        <p:spPr>
          <a:xfrm>
            <a:off x="9452335" y="2824555"/>
            <a:ext cx="2462696" cy="1000470"/>
          </a:xfrm>
          <a:prstGeom prst="rect">
            <a:avLst/>
          </a:prstGeom>
          <a:noFill/>
          <a:ln>
            <a:noFill/>
          </a:ln>
        </p:spPr>
      </p:pic>
      <p:pic>
        <p:nvPicPr>
          <p:cNvPr id="105" name="Google Shape;105;p14"/>
          <p:cNvPicPr preferRelativeResize="0"/>
          <p:nvPr/>
        </p:nvPicPr>
        <p:blipFill rotWithShape="1">
          <a:blip r:embed="rId5">
            <a:alphaModFix/>
          </a:blip>
          <a:srcRect b="0" l="0" r="0" t="0"/>
          <a:stretch/>
        </p:blipFill>
        <p:spPr>
          <a:xfrm>
            <a:off x="9881647" y="4331382"/>
            <a:ext cx="1600981" cy="1083527"/>
          </a:xfrm>
          <a:prstGeom prst="rect">
            <a:avLst/>
          </a:prstGeom>
          <a:noFill/>
          <a:ln>
            <a:noFill/>
          </a:ln>
        </p:spPr>
      </p:pic>
      <p:pic>
        <p:nvPicPr>
          <p:cNvPr id="106" name="Google Shape;106;p14"/>
          <p:cNvPicPr preferRelativeResize="0"/>
          <p:nvPr/>
        </p:nvPicPr>
        <p:blipFill rotWithShape="1">
          <a:blip r:embed="rId6">
            <a:alphaModFix/>
          </a:blip>
          <a:srcRect b="0" l="0" r="0" t="0"/>
          <a:stretch/>
        </p:blipFill>
        <p:spPr>
          <a:xfrm>
            <a:off x="233284" y="3112339"/>
            <a:ext cx="8646932" cy="2088821"/>
          </a:xfrm>
          <a:prstGeom prst="rect">
            <a:avLst/>
          </a:prstGeom>
          <a:noFill/>
          <a:ln>
            <a:noFill/>
          </a:ln>
        </p:spPr>
      </p:pic>
      <p:sp>
        <p:nvSpPr>
          <p:cNvPr id="107" name="Google Shape;107;p14"/>
          <p:cNvSpPr txBox="1"/>
          <p:nvPr/>
        </p:nvSpPr>
        <p:spPr>
          <a:xfrm>
            <a:off x="1915886" y="5414909"/>
            <a:ext cx="55275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mbria"/>
                <a:ea typeface="Cambria"/>
                <a:cs typeface="Cambria"/>
                <a:sym typeface="Cambria"/>
              </a:rPr>
              <a:t>“It’s not just a day, it’s an experience!”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THEME</a:t>
            </a:r>
            <a:endParaRPr>
              <a:latin typeface="Georgia"/>
              <a:ea typeface="Georgia"/>
              <a:cs typeface="Georgia"/>
              <a:sym typeface="Georgia"/>
            </a:endParaRPr>
          </a:p>
        </p:txBody>
      </p:sp>
      <p:sp>
        <p:nvSpPr>
          <p:cNvPr id="189" name="Google Shape;189;p23"/>
          <p:cNvSpPr txBox="1"/>
          <p:nvPr/>
        </p:nvSpPr>
        <p:spPr>
          <a:xfrm>
            <a:off x="3991058" y="1150297"/>
            <a:ext cx="711213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mbria"/>
                <a:ea typeface="Cambria"/>
                <a:cs typeface="Cambria"/>
                <a:sym typeface="Cambria"/>
              </a:rPr>
              <a:t>WEAVE THEME THROUGHOUT THE PROJECT</a:t>
            </a:r>
            <a:endParaRPr b="0" i="0" sz="1400" u="none" cap="none" strike="noStrike">
              <a:solidFill>
                <a:srgbClr val="000000"/>
              </a:solidFill>
              <a:latin typeface="Arial"/>
              <a:ea typeface="Arial"/>
              <a:cs typeface="Arial"/>
              <a:sym typeface="Arial"/>
            </a:endParaRPr>
          </a:p>
        </p:txBody>
      </p:sp>
      <p:sp>
        <p:nvSpPr>
          <p:cNvPr id="190" name="Google Shape;190;p23"/>
          <p:cNvSpPr txBox="1"/>
          <p:nvPr/>
        </p:nvSpPr>
        <p:spPr>
          <a:xfrm>
            <a:off x="4180687" y="1832071"/>
            <a:ext cx="2183363" cy="4093428"/>
          </a:xfrm>
          <a:prstGeom prst="rect">
            <a:avLst/>
          </a:prstGeom>
          <a:solidFill>
            <a:srgbClr val="C55A1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BEFORE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mbria"/>
                <a:ea typeface="Cambria"/>
                <a:cs typeface="Cambria"/>
                <a:sym typeface="Cambria"/>
              </a:rPr>
              <a:t>HOW WAS IT DIFFERENT BEFORE THE EVENT?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dk1"/>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          </a:t>
            </a:r>
            <a:r>
              <a:rPr b="1" i="0" lang="en-US" sz="800" u="none" cap="none" strike="noStrike">
                <a:solidFill>
                  <a:schemeClr val="dk1"/>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WHAT IMPACT DID THE EVENT HAVE?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p:txBody>
      </p:sp>
      <p:sp>
        <p:nvSpPr>
          <p:cNvPr id="191" name="Google Shape;191;p23"/>
          <p:cNvSpPr txBox="1"/>
          <p:nvPr/>
        </p:nvSpPr>
        <p:spPr>
          <a:xfrm>
            <a:off x="6455441" y="1832070"/>
            <a:ext cx="2183363" cy="4062651"/>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DURING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mbria"/>
                <a:ea typeface="Cambria"/>
                <a:cs typeface="Cambria"/>
                <a:sym typeface="Cambria"/>
              </a:rPr>
              <a:t>WHAT HAPPENED?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THE BASICS: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WHO? WHAT?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WHERE? WHEN?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WHY?</a:t>
            </a:r>
            <a:endParaRPr b="0" i="0" sz="1400" u="none" cap="none" strike="noStrike">
              <a:solidFill>
                <a:srgbClr val="000000"/>
              </a:solidFill>
              <a:latin typeface="Arial"/>
              <a:ea typeface="Arial"/>
              <a:cs typeface="Arial"/>
              <a:sym typeface="Arial"/>
            </a:endParaRPr>
          </a:p>
        </p:txBody>
      </p:sp>
      <p:sp>
        <p:nvSpPr>
          <p:cNvPr id="192" name="Google Shape;192;p23"/>
          <p:cNvSpPr txBox="1"/>
          <p:nvPr/>
        </p:nvSpPr>
        <p:spPr>
          <a:xfrm>
            <a:off x="8730293" y="1832071"/>
            <a:ext cx="2183363" cy="4062651"/>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AFTER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mbria"/>
                <a:ea typeface="Cambria"/>
                <a:cs typeface="Cambria"/>
                <a:sym typeface="Cambria"/>
              </a:rPr>
              <a:t>HOW DID IT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mbria"/>
                <a:ea typeface="Cambria"/>
                <a:cs typeface="Cambria"/>
                <a:sym typeface="Cambria"/>
              </a:rPr>
              <a:t>CHANGE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mbria"/>
                <a:ea typeface="Cambria"/>
                <a:cs typeface="Cambria"/>
                <a:sym typeface="Cambria"/>
              </a:rPr>
              <a:t>HISTORY?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SHORT TERM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AND LONG TERM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CHANGE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CHOOSING             A  TOPIC</a:t>
            </a:r>
            <a:endParaRPr>
              <a:latin typeface="Georgia"/>
              <a:ea typeface="Georgia"/>
              <a:cs typeface="Georgia"/>
              <a:sym typeface="Georgia"/>
            </a:endParaRPr>
          </a:p>
        </p:txBody>
      </p:sp>
      <p:sp>
        <p:nvSpPr>
          <p:cNvPr id="199" name="Google Shape;199;p24"/>
          <p:cNvSpPr txBox="1"/>
          <p:nvPr/>
        </p:nvSpPr>
        <p:spPr>
          <a:xfrm>
            <a:off x="4984596" y="662172"/>
            <a:ext cx="544179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eorgia"/>
                <a:ea typeface="Georgia"/>
                <a:cs typeface="Georgia"/>
                <a:sym typeface="Georgia"/>
              </a:rPr>
              <a:t>TOPIC TIPS FOR STUDENTS</a:t>
            </a:r>
            <a:endParaRPr b="0" i="0" sz="1400" u="none" cap="none" strike="noStrike">
              <a:solidFill>
                <a:srgbClr val="000000"/>
              </a:solidFill>
              <a:latin typeface="Georgia"/>
              <a:ea typeface="Georgia"/>
              <a:cs typeface="Georgia"/>
              <a:sym typeface="Georgia"/>
            </a:endParaRPr>
          </a:p>
        </p:txBody>
      </p:sp>
      <p:sp>
        <p:nvSpPr>
          <p:cNvPr id="200" name="Google Shape;200;p24"/>
          <p:cNvSpPr txBox="1"/>
          <p:nvPr/>
        </p:nvSpPr>
        <p:spPr>
          <a:xfrm>
            <a:off x="3853543" y="1317122"/>
            <a:ext cx="7081024" cy="52322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Georgia"/>
                <a:ea typeface="Georgia"/>
                <a:cs typeface="Georgia"/>
                <a:sym typeface="Georgia"/>
              </a:rPr>
              <a:t>Is the topic interesting to you?</a:t>
            </a:r>
            <a:endParaRPr b="0" i="0" sz="1400" u="none" cap="none" strike="noStrike">
              <a:solidFill>
                <a:srgbClr val="000000"/>
              </a:solidFill>
              <a:latin typeface="Georgia"/>
              <a:ea typeface="Georgia"/>
              <a:cs typeface="Georgia"/>
              <a:sym typeface="Georgia"/>
            </a:endParaRPr>
          </a:p>
        </p:txBody>
      </p:sp>
      <p:sp>
        <p:nvSpPr>
          <p:cNvPr id="201" name="Google Shape;201;p24"/>
          <p:cNvSpPr txBox="1"/>
          <p:nvPr/>
        </p:nvSpPr>
        <p:spPr>
          <a:xfrm>
            <a:off x="3853543" y="3042252"/>
            <a:ext cx="7081024" cy="523220"/>
          </a:xfrm>
          <a:prstGeom prst="rect">
            <a:avLst/>
          </a:prstGeom>
          <a:solidFill>
            <a:srgbClr val="8296B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Are research materials available?</a:t>
            </a:r>
            <a:endParaRPr b="0" i="0" sz="1400" u="none" cap="none" strike="noStrike">
              <a:solidFill>
                <a:srgbClr val="000000"/>
              </a:solidFill>
              <a:latin typeface="Georgia"/>
              <a:ea typeface="Georgia"/>
              <a:cs typeface="Georgia"/>
              <a:sym typeface="Georgia"/>
            </a:endParaRPr>
          </a:p>
        </p:txBody>
      </p:sp>
      <p:sp>
        <p:nvSpPr>
          <p:cNvPr id="202" name="Google Shape;202;p24"/>
          <p:cNvSpPr txBox="1"/>
          <p:nvPr/>
        </p:nvSpPr>
        <p:spPr>
          <a:xfrm>
            <a:off x="3853543" y="4702629"/>
            <a:ext cx="7106194" cy="52322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Georgia"/>
                <a:ea typeface="Georgia"/>
                <a:cs typeface="Georgia"/>
                <a:sym typeface="Georgia"/>
              </a:rPr>
              <a:t>Is the topic the right size?</a:t>
            </a:r>
            <a:endParaRPr b="0" i="0" sz="1400" u="none" cap="none" strike="noStrike">
              <a:solidFill>
                <a:srgbClr val="000000"/>
              </a:solidFill>
              <a:latin typeface="Georgia"/>
              <a:ea typeface="Georgia"/>
              <a:cs typeface="Georgia"/>
              <a:sym typeface="Georgia"/>
            </a:endParaRPr>
          </a:p>
        </p:txBody>
      </p:sp>
      <p:sp>
        <p:nvSpPr>
          <p:cNvPr id="203" name="Google Shape;203;p24"/>
          <p:cNvSpPr txBox="1"/>
          <p:nvPr/>
        </p:nvSpPr>
        <p:spPr>
          <a:xfrm>
            <a:off x="4284617" y="2033627"/>
            <a:ext cx="560396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You want the time spent researching and creating your project to be interesting and enjoyable.</a:t>
            </a:r>
            <a:endParaRPr b="0" i="0" sz="1400" u="none" cap="none" strike="noStrike">
              <a:solidFill>
                <a:srgbClr val="000000"/>
              </a:solidFill>
              <a:latin typeface="Arial"/>
              <a:ea typeface="Arial"/>
              <a:cs typeface="Arial"/>
              <a:sym typeface="Arial"/>
            </a:endParaRPr>
          </a:p>
        </p:txBody>
      </p:sp>
      <p:sp>
        <p:nvSpPr>
          <p:cNvPr id="204" name="Google Shape;204;p24"/>
          <p:cNvSpPr txBox="1"/>
          <p:nvPr/>
        </p:nvSpPr>
        <p:spPr>
          <a:xfrm>
            <a:off x="4376057" y="3741477"/>
            <a:ext cx="551252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You need both primary and secondary sources to have balanced research.</a:t>
            </a:r>
            <a:endParaRPr b="0" i="0" sz="1400" u="none" cap="none" strike="noStrike">
              <a:solidFill>
                <a:srgbClr val="000000"/>
              </a:solidFill>
              <a:latin typeface="Arial"/>
              <a:ea typeface="Arial"/>
              <a:cs typeface="Arial"/>
              <a:sym typeface="Arial"/>
            </a:endParaRPr>
          </a:p>
        </p:txBody>
      </p:sp>
      <p:sp>
        <p:nvSpPr>
          <p:cNvPr id="205" name="Google Shape;205;p24"/>
          <p:cNvSpPr txBox="1"/>
          <p:nvPr/>
        </p:nvSpPr>
        <p:spPr>
          <a:xfrm>
            <a:off x="4376057" y="5401854"/>
            <a:ext cx="605033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Topics that are too narrow may lack historical importance.  Broad topics may be too complex for NHD.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rgia"/>
              <a:buNone/>
            </a:pPr>
            <a:r>
              <a:rPr b="1" lang="en-US" sz="2400">
                <a:latin typeface="Georgia"/>
                <a:ea typeface="Georgia"/>
                <a:cs typeface="Georgia"/>
                <a:sym typeface="Georgia"/>
              </a:rPr>
              <a:t>NARROW</a:t>
            </a:r>
            <a:br>
              <a:rPr b="1" lang="en-US" sz="2400">
                <a:latin typeface="Georgia"/>
                <a:ea typeface="Georgia"/>
                <a:cs typeface="Georgia"/>
                <a:sym typeface="Georgia"/>
              </a:rPr>
            </a:br>
            <a:r>
              <a:rPr b="1" lang="en-US" sz="2400">
                <a:latin typeface="Georgia"/>
                <a:ea typeface="Georgia"/>
                <a:cs typeface="Georgia"/>
                <a:sym typeface="Georgia"/>
              </a:rPr>
              <a:t>THE</a:t>
            </a:r>
            <a:br>
              <a:rPr b="1" lang="en-US" sz="2400">
                <a:latin typeface="Georgia"/>
                <a:ea typeface="Georgia"/>
                <a:cs typeface="Georgia"/>
                <a:sym typeface="Georgia"/>
              </a:rPr>
            </a:br>
            <a:r>
              <a:rPr b="1" lang="en-US" sz="2400">
                <a:latin typeface="Georgia"/>
                <a:ea typeface="Georgia"/>
                <a:cs typeface="Georgia"/>
                <a:sym typeface="Georgia"/>
              </a:rPr>
              <a:t>TOPIC</a:t>
            </a:r>
            <a:endParaRPr/>
          </a:p>
        </p:txBody>
      </p:sp>
      <p:pic>
        <p:nvPicPr>
          <p:cNvPr id="211" name="Google Shape;211;p25"/>
          <p:cNvPicPr preferRelativeResize="0"/>
          <p:nvPr/>
        </p:nvPicPr>
        <p:blipFill rotWithShape="1">
          <a:blip r:embed="rId3">
            <a:alphaModFix/>
          </a:blip>
          <a:srcRect b="0" l="0" r="0" t="0"/>
          <a:stretch/>
        </p:blipFill>
        <p:spPr>
          <a:xfrm>
            <a:off x="3941198" y="180012"/>
            <a:ext cx="6974428" cy="58709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Geo"/>
              <a:buNone/>
            </a:pPr>
            <a:r>
              <a:rPr b="1" lang="en-US" sz="2400">
                <a:latin typeface="Georgia"/>
                <a:ea typeface="Georgia"/>
                <a:cs typeface="Georgia"/>
                <a:sym typeface="Georgia"/>
              </a:rPr>
              <a:t>STEP </a:t>
            </a:r>
            <a:br>
              <a:rPr b="1" lang="en-US" sz="2400">
                <a:latin typeface="Georgia"/>
                <a:ea typeface="Georgia"/>
                <a:cs typeface="Georgia"/>
                <a:sym typeface="Georgia"/>
              </a:rPr>
            </a:br>
            <a:r>
              <a:rPr b="1" lang="en-US" sz="2400">
                <a:latin typeface="Georgia"/>
                <a:ea typeface="Georgia"/>
                <a:cs typeface="Georgia"/>
                <a:sym typeface="Georgia"/>
              </a:rPr>
              <a:t>    2</a:t>
            </a:r>
            <a:endParaRPr sz="2800">
              <a:latin typeface="Georgia"/>
              <a:ea typeface="Georgia"/>
              <a:cs typeface="Georgia"/>
              <a:sym typeface="Georgia"/>
            </a:endParaRPr>
          </a:p>
        </p:txBody>
      </p:sp>
      <p:sp>
        <p:nvSpPr>
          <p:cNvPr id="217" name="Google Shape;217;p2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6000"/>
              <a:buNone/>
            </a:pPr>
            <a:r>
              <a:rPr b="1" lang="en-US" sz="6000">
                <a:latin typeface="Georgia"/>
                <a:ea typeface="Georgia"/>
                <a:cs typeface="Georgia"/>
                <a:sym typeface="Georgia"/>
              </a:rPr>
              <a:t>RESEARCHING THE TOPIC</a:t>
            </a:r>
            <a:endParaRPr>
              <a:latin typeface="Georgia"/>
              <a:ea typeface="Georgia"/>
              <a:cs typeface="Georgia"/>
              <a:sym typeface="Georgia"/>
            </a:endParaRPr>
          </a:p>
        </p:txBody>
      </p:sp>
      <p:pic>
        <p:nvPicPr>
          <p:cNvPr id="218" name="Google Shape;218;p26"/>
          <p:cNvPicPr preferRelativeResize="0"/>
          <p:nvPr/>
        </p:nvPicPr>
        <p:blipFill rotWithShape="1">
          <a:blip r:embed="rId3">
            <a:alphaModFix/>
          </a:blip>
          <a:srcRect b="0" l="0" r="0" t="0"/>
          <a:stretch/>
        </p:blipFill>
        <p:spPr>
          <a:xfrm>
            <a:off x="1613925" y="1982182"/>
            <a:ext cx="1442247" cy="28844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RESEARCH</a:t>
            </a:r>
            <a:endParaRPr>
              <a:latin typeface="Georgia"/>
              <a:ea typeface="Georgia"/>
              <a:cs typeface="Georgia"/>
              <a:sym typeface="Georgia"/>
            </a:endParaRPr>
          </a:p>
        </p:txBody>
      </p:sp>
      <p:sp>
        <p:nvSpPr>
          <p:cNvPr id="224" name="Google Shape;224;p27"/>
          <p:cNvSpPr txBox="1"/>
          <p:nvPr/>
        </p:nvSpPr>
        <p:spPr>
          <a:xfrm>
            <a:off x="3918857" y="1212980"/>
            <a:ext cx="6643396" cy="3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mbria"/>
                <a:ea typeface="Cambria"/>
                <a:cs typeface="Cambria"/>
                <a:sym typeface="Cambria"/>
              </a:rPr>
              <a:t> SECONDARY 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mbria"/>
                <a:ea typeface="Cambria"/>
                <a:cs typeface="Cambria"/>
                <a:sym typeface="Cambria"/>
              </a:rPr>
              <a:t>           </a:t>
            </a:r>
            <a:r>
              <a:rPr b="0" i="0" lang="en-US" sz="2000" u="none" cap="none" strike="noStrike">
                <a:solidFill>
                  <a:schemeClr val="dk1"/>
                </a:solidFill>
                <a:latin typeface="Cambria"/>
                <a:ea typeface="Cambria"/>
                <a:cs typeface="Cambria"/>
                <a:sym typeface="Cambria"/>
              </a:rPr>
              <a:t>You should start with secondary sources to get a </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mbria"/>
                <a:ea typeface="Cambria"/>
                <a:cs typeface="Cambria"/>
                <a:sym typeface="Cambria"/>
              </a:rPr>
              <a:t>        basic</a:t>
            </a:r>
            <a:r>
              <a:rPr b="0" i="0" lang="en-US" sz="1400" u="none" cap="none" strike="noStrike">
                <a:solidFill>
                  <a:srgbClr val="000000"/>
                </a:solidFill>
                <a:latin typeface="Arial"/>
                <a:ea typeface="Arial"/>
                <a:cs typeface="Arial"/>
                <a:sym typeface="Arial"/>
              </a:rPr>
              <a:t> </a:t>
            </a:r>
            <a:r>
              <a:rPr b="0" i="0" lang="en-US" sz="2000" u="none" cap="none" strike="noStrike">
                <a:solidFill>
                  <a:schemeClr val="dk1"/>
                </a:solidFill>
                <a:latin typeface="Cambria"/>
                <a:ea typeface="Cambria"/>
                <a:cs typeface="Cambria"/>
                <a:sym typeface="Cambria"/>
              </a:rPr>
              <a:t>understanding of your topic.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mbria"/>
              <a:ea typeface="Cambria"/>
              <a:cs typeface="Cambria"/>
              <a:sym typeface="Cambria"/>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Reference Books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Biographies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History textbooks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Magazine and newspaper articles written </a:t>
            </a:r>
            <a:r>
              <a:rPr b="1" i="0" lang="en-US" sz="2400" u="sng" cap="none" strike="noStrike">
                <a:solidFill>
                  <a:schemeClr val="dk1"/>
                </a:solidFill>
                <a:latin typeface="Cambria"/>
                <a:ea typeface="Cambria"/>
                <a:cs typeface="Cambria"/>
                <a:sym typeface="Cambria"/>
              </a:rPr>
              <a:t>after the event</a:t>
            </a:r>
            <a:endParaRPr b="1" i="0" sz="2400" u="none" cap="none" strike="noStrike">
              <a:solidFill>
                <a:schemeClr val="dk1"/>
              </a:solidFill>
              <a:latin typeface="Cambria"/>
              <a:ea typeface="Cambria"/>
              <a:cs typeface="Cambria"/>
              <a:sym typeface="Cambria"/>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Websites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HISTORICAL</a:t>
            </a:r>
            <a:br>
              <a:rPr b="1" lang="en-US" sz="2400">
                <a:latin typeface="Georgia"/>
                <a:ea typeface="Georgia"/>
                <a:cs typeface="Georgia"/>
                <a:sym typeface="Georgia"/>
              </a:rPr>
            </a:br>
            <a:r>
              <a:rPr b="1" lang="en-US" sz="2400">
                <a:latin typeface="Georgia"/>
                <a:ea typeface="Georgia"/>
                <a:cs typeface="Georgia"/>
                <a:sym typeface="Georgia"/>
              </a:rPr>
              <a:t>ARGUMENT</a:t>
            </a:r>
            <a:endParaRPr>
              <a:latin typeface="Georgia"/>
              <a:ea typeface="Georgia"/>
              <a:cs typeface="Georgia"/>
              <a:sym typeface="Georgia"/>
            </a:endParaRPr>
          </a:p>
        </p:txBody>
      </p:sp>
      <p:sp>
        <p:nvSpPr>
          <p:cNvPr id="230" name="Google Shape;230;p28"/>
          <p:cNvSpPr txBox="1"/>
          <p:nvPr/>
        </p:nvSpPr>
        <p:spPr>
          <a:xfrm>
            <a:off x="3749839" y="729773"/>
            <a:ext cx="7308900" cy="252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eorgia"/>
                <a:ea typeface="Georgia"/>
                <a:cs typeface="Georgia"/>
                <a:sym typeface="Georgia"/>
              </a:rPr>
              <a:t> WRITING A THESIS </a:t>
            </a:r>
            <a:r>
              <a:rPr b="1" i="0" lang="en-US" sz="2000" u="none" cap="none" strike="noStrike">
                <a:solidFill>
                  <a:schemeClr val="dk1"/>
                </a:solidFill>
                <a:latin typeface="Georgia"/>
                <a:ea typeface="Georgia"/>
                <a:cs typeface="Georgia"/>
                <a:sym typeface="Georgia"/>
              </a:rPr>
              <a:t>(Historical Argument)</a:t>
            </a:r>
            <a:endParaRPr b="0" i="0" sz="10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eo"/>
              <a:ea typeface="Geo"/>
              <a:cs typeface="Geo"/>
              <a:sym typeface="Geo"/>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Creating a well-written thesis is critical to a successful National History Day project.  A thesis statement is a central thought that holds the project together.   It should be written after doing preliminary research and then revised as the process continues.</a:t>
            </a:r>
            <a:endParaRPr b="0" i="0" sz="1400" u="none" cap="none" strike="noStrike">
              <a:solidFill>
                <a:srgbClr val="000000"/>
              </a:solidFill>
              <a:latin typeface="Arial"/>
              <a:ea typeface="Arial"/>
              <a:cs typeface="Arial"/>
              <a:sym typeface="Arial"/>
            </a:endParaRPr>
          </a:p>
        </p:txBody>
      </p:sp>
      <p:sp>
        <p:nvSpPr>
          <p:cNvPr id="231" name="Google Shape;231;p28"/>
          <p:cNvSpPr/>
          <p:nvPr/>
        </p:nvSpPr>
        <p:spPr>
          <a:xfrm>
            <a:off x="3749838" y="3714418"/>
            <a:ext cx="7308980" cy="1692771"/>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Georgia"/>
                <a:ea typeface="Georgia"/>
                <a:cs typeface="Georgia"/>
                <a:sym typeface="Georgia"/>
              </a:rPr>
              <a:t>A well-written thesis statement will: </a:t>
            </a:r>
            <a:endParaRPr b="0" i="0" sz="14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Georgia"/>
                <a:ea typeface="Georgia"/>
                <a:cs typeface="Georgia"/>
                <a:sym typeface="Georgia"/>
              </a:rPr>
              <a:t>                   </a:t>
            </a:r>
            <a:endParaRPr b="0" i="0" sz="1400" u="none" cap="none" strike="noStrike">
              <a:solidFill>
                <a:srgbClr val="000000"/>
              </a:solidFill>
              <a:latin typeface="Georgia"/>
              <a:ea typeface="Georgia"/>
              <a:cs typeface="Georgia"/>
              <a:sym typeface="Georgia"/>
            </a:endParaRPr>
          </a:p>
          <a:p>
            <a:pPr indent="-457200" lvl="1" marL="914400" marR="0" rtl="0" algn="l">
              <a:lnSpc>
                <a:spcPct val="100000"/>
              </a:lnSpc>
              <a:spcBef>
                <a:spcPts val="0"/>
              </a:spcBef>
              <a:spcAft>
                <a:spcPts val="0"/>
              </a:spcAft>
              <a:buClr>
                <a:schemeClr val="lt1"/>
              </a:buClr>
              <a:buSzPts val="2400"/>
              <a:buFont typeface="Georgia"/>
              <a:buChar char="•"/>
            </a:pPr>
            <a:r>
              <a:rPr b="1" i="0" lang="en-US" sz="2400" u="none" cap="none" strike="noStrike">
                <a:solidFill>
                  <a:schemeClr val="lt1"/>
                </a:solidFill>
                <a:latin typeface="Georgia"/>
                <a:ea typeface="Georgia"/>
                <a:cs typeface="Georgia"/>
                <a:sym typeface="Georgia"/>
              </a:rPr>
              <a:t>address the topic </a:t>
            </a:r>
            <a:endParaRPr b="0" i="0" sz="1400" u="none" cap="none" strike="noStrike">
              <a:solidFill>
                <a:srgbClr val="000000"/>
              </a:solidFill>
              <a:latin typeface="Georgia"/>
              <a:ea typeface="Georgia"/>
              <a:cs typeface="Georgia"/>
              <a:sym typeface="Georgia"/>
            </a:endParaRPr>
          </a:p>
          <a:p>
            <a:pPr indent="-457200" lvl="1" marL="914400" marR="0" rtl="0" algn="l">
              <a:lnSpc>
                <a:spcPct val="100000"/>
              </a:lnSpc>
              <a:spcBef>
                <a:spcPts val="0"/>
              </a:spcBef>
              <a:spcAft>
                <a:spcPts val="0"/>
              </a:spcAft>
              <a:buClr>
                <a:schemeClr val="lt1"/>
              </a:buClr>
              <a:buSzPts val="2400"/>
              <a:buFont typeface="Georgia"/>
              <a:buChar char="•"/>
            </a:pPr>
            <a:r>
              <a:rPr b="1" i="0" lang="en-US" sz="2400" u="none" cap="none" strike="noStrike">
                <a:solidFill>
                  <a:schemeClr val="lt1"/>
                </a:solidFill>
                <a:latin typeface="Georgia"/>
                <a:ea typeface="Georgia"/>
                <a:cs typeface="Georgia"/>
                <a:sym typeface="Georgia"/>
              </a:rPr>
              <a:t>relate to the theme </a:t>
            </a:r>
            <a:endParaRPr b="0" i="0" sz="1400" u="none" cap="none" strike="noStrike">
              <a:solidFill>
                <a:srgbClr val="000000"/>
              </a:solidFill>
              <a:latin typeface="Georgia"/>
              <a:ea typeface="Georgia"/>
              <a:cs typeface="Georgia"/>
              <a:sym typeface="Georgia"/>
            </a:endParaRPr>
          </a:p>
          <a:p>
            <a:pPr indent="-457200" lvl="1" marL="914400" marR="0" rtl="0" algn="l">
              <a:lnSpc>
                <a:spcPct val="100000"/>
              </a:lnSpc>
              <a:spcBef>
                <a:spcPts val="0"/>
              </a:spcBef>
              <a:spcAft>
                <a:spcPts val="0"/>
              </a:spcAft>
              <a:buClr>
                <a:schemeClr val="lt1"/>
              </a:buClr>
              <a:buSzPts val="2400"/>
              <a:buFont typeface="Georgia"/>
              <a:buChar char="•"/>
            </a:pPr>
            <a:r>
              <a:rPr b="1" i="0" lang="en-US" sz="2400" u="none" cap="none" strike="noStrike">
                <a:solidFill>
                  <a:schemeClr val="lt1"/>
                </a:solidFill>
                <a:latin typeface="Georgia"/>
                <a:ea typeface="Georgia"/>
                <a:cs typeface="Georgia"/>
                <a:sym typeface="Georgia"/>
              </a:rPr>
              <a:t>explain the impact of the topic</a:t>
            </a:r>
            <a:endParaRPr b="0" i="0" sz="1400" u="none" cap="none" strike="noStrike">
              <a:solidFill>
                <a:srgbClr val="000000"/>
              </a:solidFill>
              <a:latin typeface="Georgia"/>
              <a:ea typeface="Georgia"/>
              <a:cs typeface="Georgia"/>
              <a:sym typeface="Georgia"/>
            </a:endParaRPr>
          </a:p>
        </p:txBody>
      </p:sp>
      <p:sp>
        <p:nvSpPr>
          <p:cNvPr id="232" name="Google Shape;232;p28"/>
          <p:cNvSpPr/>
          <p:nvPr/>
        </p:nvSpPr>
        <p:spPr>
          <a:xfrm>
            <a:off x="4664347" y="5482606"/>
            <a:ext cx="5479962"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Thesis = Topic + Theme + Impact.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RESEARCH</a:t>
            </a:r>
            <a:endParaRPr>
              <a:latin typeface="Georgia"/>
              <a:ea typeface="Georgia"/>
              <a:cs typeface="Georgia"/>
              <a:sym typeface="Georgia"/>
            </a:endParaRPr>
          </a:p>
        </p:txBody>
      </p:sp>
      <p:sp>
        <p:nvSpPr>
          <p:cNvPr id="238" name="Google Shape;238;p29"/>
          <p:cNvSpPr txBox="1"/>
          <p:nvPr/>
        </p:nvSpPr>
        <p:spPr>
          <a:xfrm>
            <a:off x="3891562" y="885434"/>
            <a:ext cx="6643396" cy="46166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mbria"/>
                <a:ea typeface="Cambria"/>
                <a:cs typeface="Cambria"/>
                <a:sym typeface="Cambria"/>
              </a:rPr>
              <a:t>  </a:t>
            </a:r>
            <a:r>
              <a:rPr b="1" i="0" lang="en-US" sz="2800" u="none" cap="none" strike="noStrike">
                <a:solidFill>
                  <a:schemeClr val="dk1"/>
                </a:solidFill>
                <a:latin typeface="Cambria"/>
                <a:ea typeface="Cambria"/>
                <a:cs typeface="Cambria"/>
                <a:sym typeface="Cambria"/>
              </a:rPr>
              <a:t>PRIMARY 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mbria"/>
                <a:ea typeface="Cambria"/>
                <a:cs typeface="Cambria"/>
                <a:sym typeface="Cambria"/>
              </a:rPr>
              <a:t>            </a:t>
            </a:r>
            <a:r>
              <a:rPr b="0" i="0" lang="en-US" sz="2000" u="none" cap="none" strike="noStrike">
                <a:solidFill>
                  <a:schemeClr val="dk1"/>
                </a:solidFill>
                <a:latin typeface="Cambria"/>
                <a:ea typeface="Cambria"/>
                <a:cs typeface="Cambria"/>
                <a:sym typeface="Cambria"/>
              </a:rPr>
              <a:t>You should next gather, read, and analyze primary sources 	that will help you prove your thesis statement </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mbria"/>
                <a:ea typeface="Cambria"/>
                <a:cs typeface="Cambria"/>
                <a:sym typeface="Cambria"/>
              </a:rPr>
              <a:t>and explain the impact of your topic in history.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mbria"/>
              <a:ea typeface="Cambria"/>
              <a:cs typeface="Cambria"/>
              <a:sym typeface="Cambria"/>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Interviews (with people involved)</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Journals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Letters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Documents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1" i="0" lang="en-US" sz="2400" u="none" cap="none" strike="noStrike">
                <a:solidFill>
                  <a:schemeClr val="dk1"/>
                </a:solidFill>
                <a:latin typeface="Cambria"/>
                <a:ea typeface="Cambria"/>
                <a:cs typeface="Cambria"/>
                <a:sym typeface="Cambria"/>
              </a:rPr>
              <a:t>Magazine and newspaper articles written </a:t>
            </a:r>
            <a:r>
              <a:rPr b="1" i="0" lang="en-US" sz="2400" u="sng" cap="none" strike="noStrike">
                <a:solidFill>
                  <a:schemeClr val="dk1"/>
                </a:solidFill>
                <a:latin typeface="Cambria"/>
                <a:ea typeface="Cambria"/>
                <a:cs typeface="Cambria"/>
                <a:sym typeface="Cambria"/>
              </a:rPr>
              <a:t>at the time of the event</a:t>
            </a:r>
            <a:endParaRPr b="1" i="0" sz="24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eo"/>
              <a:ea typeface="Geo"/>
              <a:cs typeface="Geo"/>
              <a:sym typeface="Ge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CREDIT SOURCES</a:t>
            </a:r>
            <a:endParaRPr>
              <a:latin typeface="Georgia"/>
              <a:ea typeface="Georgia"/>
              <a:cs typeface="Georgia"/>
              <a:sym typeface="Georgia"/>
            </a:endParaRPr>
          </a:p>
        </p:txBody>
      </p:sp>
      <p:pic>
        <p:nvPicPr>
          <p:cNvPr id="245" name="Google Shape;245;p30"/>
          <p:cNvPicPr preferRelativeResize="0"/>
          <p:nvPr/>
        </p:nvPicPr>
        <p:blipFill rotWithShape="1">
          <a:blip r:embed="rId3">
            <a:alphaModFix/>
          </a:blip>
          <a:srcRect b="0" l="0" r="0" t="0"/>
          <a:stretch/>
        </p:blipFill>
        <p:spPr>
          <a:xfrm>
            <a:off x="8312987" y="1338833"/>
            <a:ext cx="3036620" cy="1693595"/>
          </a:xfrm>
          <a:prstGeom prst="rect">
            <a:avLst/>
          </a:prstGeom>
          <a:noFill/>
          <a:ln>
            <a:noFill/>
          </a:ln>
        </p:spPr>
      </p:pic>
      <p:sp>
        <p:nvSpPr>
          <p:cNvPr id="246" name="Google Shape;246;p30"/>
          <p:cNvSpPr txBox="1"/>
          <p:nvPr/>
        </p:nvSpPr>
        <p:spPr>
          <a:xfrm>
            <a:off x="4509090" y="749482"/>
            <a:ext cx="620973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ANNOTATED BIBLIOGRAPHY</a:t>
            </a:r>
            <a:endParaRPr b="0" i="0" sz="1400" u="none" cap="none" strike="noStrike">
              <a:solidFill>
                <a:srgbClr val="000000"/>
              </a:solidFill>
              <a:latin typeface="Arial"/>
              <a:ea typeface="Arial"/>
              <a:cs typeface="Arial"/>
              <a:sym typeface="Arial"/>
            </a:endParaRPr>
          </a:p>
        </p:txBody>
      </p:sp>
      <p:sp>
        <p:nvSpPr>
          <p:cNvPr id="247" name="Google Shape;247;p30"/>
          <p:cNvSpPr txBox="1"/>
          <p:nvPr/>
        </p:nvSpPr>
        <p:spPr>
          <a:xfrm>
            <a:off x="3878304" y="1448557"/>
            <a:ext cx="4037788"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mbria"/>
                <a:ea typeface="Cambria"/>
                <a:cs typeface="Cambria"/>
                <a:sym typeface="Cambria"/>
              </a:rPr>
              <a:t>Entry must include an annotated bibliography using one of these style guides: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1" lang="en-US" sz="2000" u="none" cap="none" strike="noStrike">
                <a:solidFill>
                  <a:schemeClr val="dk1"/>
                </a:solidFill>
                <a:latin typeface="Cambria"/>
                <a:ea typeface="Cambria"/>
                <a:cs typeface="Cambria"/>
                <a:sym typeface="Cambria"/>
              </a:rPr>
              <a:t>Chicago Manual of Style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1" lang="en-US" sz="2000" u="none" cap="none" strike="noStrike">
                <a:solidFill>
                  <a:schemeClr val="dk1"/>
                </a:solidFill>
                <a:latin typeface="Cambria"/>
                <a:ea typeface="Cambria"/>
                <a:cs typeface="Cambria"/>
                <a:sym typeface="Cambria"/>
              </a:rPr>
              <a:t>or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1" lang="en-US" sz="2000" u="none" cap="none" strike="noStrike">
                <a:solidFill>
                  <a:schemeClr val="dk1"/>
                </a:solidFill>
                <a:latin typeface="Cambria"/>
                <a:ea typeface="Cambria"/>
                <a:cs typeface="Cambria"/>
                <a:sym typeface="Cambria"/>
              </a:rPr>
              <a:t>MLA Handbook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
                <a:ea typeface="Geo"/>
                <a:cs typeface="Geo"/>
                <a:sym typeface="Geo"/>
              </a:rPr>
              <a:t> </a:t>
            </a:r>
            <a:endParaRPr b="0" i="0" sz="1400" u="none" cap="none" strike="noStrike">
              <a:solidFill>
                <a:srgbClr val="000000"/>
              </a:solidFill>
              <a:latin typeface="Arial"/>
              <a:ea typeface="Arial"/>
              <a:cs typeface="Arial"/>
              <a:sym typeface="Arial"/>
            </a:endParaRPr>
          </a:p>
        </p:txBody>
      </p:sp>
      <p:sp>
        <p:nvSpPr>
          <p:cNvPr id="248" name="Google Shape;248;p30"/>
          <p:cNvSpPr txBox="1"/>
          <p:nvPr/>
        </p:nvSpPr>
        <p:spPr>
          <a:xfrm>
            <a:off x="4195097" y="4148180"/>
            <a:ext cx="6837713" cy="12618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0000"/>
                </a:solidFill>
                <a:latin typeface="Cambria"/>
                <a:ea typeface="Cambria"/>
                <a:cs typeface="Cambria"/>
                <a:sym typeface="Cambria"/>
              </a:rPr>
              <a:t>The annotation explains how the student used each source and must not be any longer than three sentences.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
              <a:ea typeface="Geo"/>
              <a:cs typeface="Geo"/>
              <a:sym typeface="Ge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mbria"/>
              <a:ea typeface="Cambria"/>
              <a:cs typeface="Cambria"/>
              <a:sym typeface="Cambria"/>
            </a:endParaRPr>
          </a:p>
        </p:txBody>
      </p:sp>
      <p:sp>
        <p:nvSpPr>
          <p:cNvPr id="249" name="Google Shape;249;p30"/>
          <p:cNvSpPr txBox="1"/>
          <p:nvPr/>
        </p:nvSpPr>
        <p:spPr>
          <a:xfrm>
            <a:off x="4802515" y="5307880"/>
            <a:ext cx="5622878" cy="830997"/>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mbria"/>
                <a:ea typeface="Cambria"/>
                <a:cs typeface="Cambria"/>
                <a:sym typeface="Cambria"/>
              </a:rPr>
              <a:t>Primary and secondary sources are listed separately in the bibliography.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Geo"/>
              <a:buNone/>
            </a:pPr>
            <a:r>
              <a:rPr b="1" lang="en-US" sz="2400">
                <a:latin typeface="Georgia"/>
                <a:ea typeface="Georgia"/>
                <a:cs typeface="Georgia"/>
                <a:sym typeface="Georgia"/>
              </a:rPr>
              <a:t>STEP </a:t>
            </a:r>
            <a:br>
              <a:rPr b="1" lang="en-US" sz="2400">
                <a:latin typeface="Georgia"/>
                <a:ea typeface="Georgia"/>
                <a:cs typeface="Georgia"/>
                <a:sym typeface="Georgia"/>
              </a:rPr>
            </a:br>
            <a:r>
              <a:rPr b="1" lang="en-US" sz="2400">
                <a:latin typeface="Georgia"/>
                <a:ea typeface="Georgia"/>
                <a:cs typeface="Georgia"/>
                <a:sym typeface="Georgia"/>
              </a:rPr>
              <a:t>    3</a:t>
            </a:r>
            <a:endParaRPr sz="2800">
              <a:latin typeface="Georgia"/>
              <a:ea typeface="Georgia"/>
              <a:cs typeface="Georgia"/>
              <a:sym typeface="Georgia"/>
            </a:endParaRPr>
          </a:p>
        </p:txBody>
      </p:sp>
      <p:sp>
        <p:nvSpPr>
          <p:cNvPr id="255" name="Google Shape;255;p3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6000"/>
              <a:buNone/>
            </a:pPr>
            <a:r>
              <a:rPr b="1" lang="en-US" sz="6000">
                <a:latin typeface="Georgia"/>
                <a:ea typeface="Georgia"/>
                <a:cs typeface="Georgia"/>
                <a:sym typeface="Georgia"/>
              </a:rPr>
              <a:t>CREATING </a:t>
            </a:r>
            <a:endParaRPr>
              <a:latin typeface="Georgia"/>
              <a:ea typeface="Georgia"/>
              <a:cs typeface="Georgia"/>
              <a:sym typeface="Georgia"/>
            </a:endParaRPr>
          </a:p>
          <a:p>
            <a:pPr indent="0" lvl="0" marL="0" rtl="0" algn="ctr">
              <a:lnSpc>
                <a:spcPct val="90000"/>
              </a:lnSpc>
              <a:spcBef>
                <a:spcPts val="1200"/>
              </a:spcBef>
              <a:spcAft>
                <a:spcPts val="0"/>
              </a:spcAft>
              <a:buSzPts val="6000"/>
              <a:buNone/>
            </a:pPr>
            <a:r>
              <a:rPr b="1" lang="en-US" sz="6000">
                <a:latin typeface="Georgia"/>
                <a:ea typeface="Georgia"/>
                <a:cs typeface="Georgia"/>
                <a:sym typeface="Georgia"/>
              </a:rPr>
              <a:t>THE  PROJECT</a:t>
            </a:r>
            <a:endParaRPr>
              <a:latin typeface="Georgia"/>
              <a:ea typeface="Georgia"/>
              <a:cs typeface="Georgia"/>
              <a:sym typeface="Georgia"/>
            </a:endParaRPr>
          </a:p>
        </p:txBody>
      </p:sp>
      <p:pic>
        <p:nvPicPr>
          <p:cNvPr id="256" name="Google Shape;256;p31"/>
          <p:cNvPicPr preferRelativeResize="0"/>
          <p:nvPr/>
        </p:nvPicPr>
        <p:blipFill rotWithShape="1">
          <a:blip r:embed="rId3">
            <a:alphaModFix/>
          </a:blip>
          <a:srcRect b="0" l="0" r="0" t="0"/>
          <a:stretch/>
        </p:blipFill>
        <p:spPr>
          <a:xfrm>
            <a:off x="1613925" y="1982182"/>
            <a:ext cx="1442247" cy="28844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2"/>
          <p:cNvSpPr txBox="1"/>
          <p:nvPr>
            <p:ph type="title"/>
          </p:nvPr>
        </p:nvSpPr>
        <p:spPr>
          <a:xfrm>
            <a:off x="167424" y="1123837"/>
            <a:ext cx="3142445"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PROJECT</a:t>
            </a:r>
            <a:br>
              <a:rPr b="1" lang="en-US" sz="2400">
                <a:latin typeface="Georgia"/>
                <a:ea typeface="Georgia"/>
                <a:cs typeface="Georgia"/>
                <a:sym typeface="Georgia"/>
              </a:rPr>
            </a:br>
            <a:r>
              <a:rPr b="1" lang="en-US" sz="2400">
                <a:latin typeface="Georgia"/>
                <a:ea typeface="Georgia"/>
                <a:cs typeface="Georgia"/>
                <a:sym typeface="Georgia"/>
              </a:rPr>
              <a:t>CATEGORIES</a:t>
            </a:r>
            <a:endParaRPr>
              <a:latin typeface="Georgia"/>
              <a:ea typeface="Georgia"/>
              <a:cs typeface="Georgia"/>
              <a:sym typeface="Georgia"/>
            </a:endParaRPr>
          </a:p>
        </p:txBody>
      </p:sp>
      <p:sp>
        <p:nvSpPr>
          <p:cNvPr id="262" name="Google Shape;262;p32"/>
          <p:cNvSpPr txBox="1"/>
          <p:nvPr>
            <p:ph idx="1" type="body"/>
          </p:nvPr>
        </p:nvSpPr>
        <p:spPr>
          <a:xfrm>
            <a:off x="3654141" y="539349"/>
            <a:ext cx="7315200" cy="57701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a:t>Students develop a project in one of the following categories:</a:t>
            </a:r>
            <a:endParaRPr/>
          </a:p>
          <a:p>
            <a:pPr indent="-30480" lvl="1" marL="685800" rtl="0" algn="l">
              <a:lnSpc>
                <a:spcPct val="90000"/>
              </a:lnSpc>
              <a:spcBef>
                <a:spcPts val="250"/>
              </a:spcBef>
              <a:spcAft>
                <a:spcPts val="0"/>
              </a:spcAft>
              <a:buSzPts val="2400"/>
              <a:buNone/>
            </a:pPr>
            <a:r>
              <a:t/>
            </a:r>
            <a:endParaRPr b="1" sz="2400"/>
          </a:p>
          <a:p>
            <a:pPr indent="-182880" lvl="1" marL="685800" rtl="0" algn="l">
              <a:lnSpc>
                <a:spcPct val="90000"/>
              </a:lnSpc>
              <a:spcBef>
                <a:spcPts val="500"/>
              </a:spcBef>
              <a:spcAft>
                <a:spcPts val="0"/>
              </a:spcAft>
              <a:buSzPts val="2400"/>
              <a:buChar char="●"/>
            </a:pPr>
            <a:r>
              <a:rPr b="1" lang="en-US" sz="2400"/>
              <a:t>HISTORICAL PAPER</a:t>
            </a:r>
            <a:endParaRPr/>
          </a:p>
          <a:p>
            <a:pPr indent="-182880" lvl="1" marL="685800" rtl="0" algn="l">
              <a:lnSpc>
                <a:spcPct val="90000"/>
              </a:lnSpc>
              <a:spcBef>
                <a:spcPts val="500"/>
              </a:spcBef>
              <a:spcAft>
                <a:spcPts val="0"/>
              </a:spcAft>
              <a:buSzPts val="2400"/>
              <a:buChar char="●"/>
            </a:pPr>
            <a:r>
              <a:rPr b="1" lang="en-US" sz="2400"/>
              <a:t>EXHIBIT</a:t>
            </a:r>
            <a:endParaRPr/>
          </a:p>
          <a:p>
            <a:pPr indent="-182880" lvl="1" marL="685800" rtl="0" algn="l">
              <a:lnSpc>
                <a:spcPct val="90000"/>
              </a:lnSpc>
              <a:spcBef>
                <a:spcPts val="500"/>
              </a:spcBef>
              <a:spcAft>
                <a:spcPts val="0"/>
              </a:spcAft>
              <a:buSzPts val="2400"/>
              <a:buChar char="●"/>
            </a:pPr>
            <a:r>
              <a:rPr b="1" lang="en-US" sz="2400"/>
              <a:t>DOCUMENTARY</a:t>
            </a:r>
            <a:endParaRPr/>
          </a:p>
          <a:p>
            <a:pPr indent="-182880" lvl="1" marL="685800" rtl="0" algn="l">
              <a:lnSpc>
                <a:spcPct val="90000"/>
              </a:lnSpc>
              <a:spcBef>
                <a:spcPts val="500"/>
              </a:spcBef>
              <a:spcAft>
                <a:spcPts val="0"/>
              </a:spcAft>
              <a:buSzPts val="2400"/>
              <a:buChar char="●"/>
            </a:pPr>
            <a:r>
              <a:rPr b="1" lang="en-US" sz="2400"/>
              <a:t>PERFORMANCE</a:t>
            </a:r>
            <a:endParaRPr/>
          </a:p>
          <a:p>
            <a:pPr indent="-182880" lvl="1" marL="685800" rtl="0" algn="l">
              <a:lnSpc>
                <a:spcPct val="90000"/>
              </a:lnSpc>
              <a:spcBef>
                <a:spcPts val="500"/>
              </a:spcBef>
              <a:spcAft>
                <a:spcPts val="0"/>
              </a:spcAft>
              <a:buSzPts val="2400"/>
              <a:buChar char="●"/>
            </a:pPr>
            <a:r>
              <a:rPr b="1" lang="en-US" sz="2400"/>
              <a:t>WEBSITE</a:t>
            </a:r>
            <a:endParaRPr/>
          </a:p>
          <a:p>
            <a:pPr indent="0" lvl="1" marL="502919" rtl="0" algn="l">
              <a:lnSpc>
                <a:spcPct val="90000"/>
              </a:lnSpc>
              <a:spcBef>
                <a:spcPts val="500"/>
              </a:spcBef>
              <a:spcAft>
                <a:spcPts val="0"/>
              </a:spcAft>
              <a:buSzPts val="2400"/>
              <a:buNone/>
            </a:pPr>
            <a:r>
              <a:t/>
            </a:r>
            <a:endParaRPr b="1" sz="2400"/>
          </a:p>
          <a:p>
            <a:pPr indent="0" lvl="1" marL="502919" rtl="0" algn="l">
              <a:lnSpc>
                <a:spcPct val="90000"/>
              </a:lnSpc>
              <a:spcBef>
                <a:spcPts val="500"/>
              </a:spcBef>
              <a:spcAft>
                <a:spcPts val="0"/>
              </a:spcAft>
              <a:buSzPts val="2400"/>
              <a:buNone/>
            </a:pPr>
            <a:r>
              <a:rPr b="1" lang="en-US" sz="2400"/>
              <a:t>            </a:t>
            </a:r>
            <a:endParaRPr/>
          </a:p>
          <a:p>
            <a:pPr indent="0" lvl="0" marL="0" rtl="0" algn="l">
              <a:lnSpc>
                <a:spcPct val="90000"/>
              </a:lnSpc>
              <a:spcBef>
                <a:spcPts val="1450"/>
              </a:spcBef>
              <a:spcAft>
                <a:spcPts val="0"/>
              </a:spcAft>
              <a:buSzPts val="2400"/>
              <a:buNone/>
            </a:pPr>
            <a:r>
              <a:rPr b="1" lang="en-US" sz="2400"/>
              <a:t>Completed as an individual or in a group of 2-5, except for papers</a:t>
            </a:r>
            <a:endParaRPr/>
          </a:p>
        </p:txBody>
      </p:sp>
      <p:pic>
        <p:nvPicPr>
          <p:cNvPr id="263" name="Google Shape;263;p32"/>
          <p:cNvPicPr preferRelativeResize="0"/>
          <p:nvPr/>
        </p:nvPicPr>
        <p:blipFill rotWithShape="1">
          <a:blip r:embed="rId3">
            <a:alphaModFix/>
          </a:blip>
          <a:srcRect b="0" l="0" r="0" t="0"/>
          <a:stretch/>
        </p:blipFill>
        <p:spPr>
          <a:xfrm rot="5400000">
            <a:off x="8583152" y="2022218"/>
            <a:ext cx="3120527" cy="23403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Geo"/>
              <a:buNone/>
            </a:pPr>
            <a:r>
              <a:rPr b="1" lang="en-US" sz="2400">
                <a:solidFill>
                  <a:schemeClr val="lt1"/>
                </a:solidFill>
                <a:latin typeface="Georgia"/>
                <a:ea typeface="Georgia"/>
                <a:cs typeface="Georgia"/>
                <a:sym typeface="Georgia"/>
              </a:rPr>
              <a:t>NATIONAL HISTORY </a:t>
            </a:r>
            <a:br>
              <a:rPr b="1" lang="en-US" sz="2400">
                <a:solidFill>
                  <a:schemeClr val="lt1"/>
                </a:solidFill>
                <a:latin typeface="Georgia"/>
                <a:ea typeface="Georgia"/>
                <a:cs typeface="Georgia"/>
                <a:sym typeface="Georgia"/>
              </a:rPr>
            </a:br>
            <a:r>
              <a:rPr b="1" lang="en-US" sz="2400">
                <a:solidFill>
                  <a:schemeClr val="lt1"/>
                </a:solidFill>
                <a:latin typeface="Georgia"/>
                <a:ea typeface="Georgia"/>
                <a:cs typeface="Georgia"/>
                <a:sym typeface="Georgia"/>
              </a:rPr>
              <a:t>DAY</a:t>
            </a:r>
            <a:br>
              <a:rPr b="1" lang="en-US">
                <a:solidFill>
                  <a:schemeClr val="dk1"/>
                </a:solidFill>
                <a:latin typeface="Geo"/>
                <a:ea typeface="Geo"/>
                <a:cs typeface="Geo"/>
                <a:sym typeface="Geo"/>
              </a:rPr>
            </a:br>
            <a:endParaRPr b="1">
              <a:solidFill>
                <a:schemeClr val="dk1"/>
              </a:solidFill>
              <a:latin typeface="Geo"/>
              <a:ea typeface="Geo"/>
              <a:cs typeface="Geo"/>
              <a:sym typeface="Geo"/>
            </a:endParaRPr>
          </a:p>
        </p:txBody>
      </p:sp>
      <p:sp>
        <p:nvSpPr>
          <p:cNvPr id="114" name="Google Shape;114;p15"/>
          <p:cNvSpPr txBox="1"/>
          <p:nvPr>
            <p:ph idx="1" type="body"/>
          </p:nvPr>
        </p:nvSpPr>
        <p:spPr>
          <a:xfrm>
            <a:off x="3897884" y="694910"/>
            <a:ext cx="7616700" cy="27342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0"/>
              </a:spcBef>
              <a:spcAft>
                <a:spcPts val="0"/>
              </a:spcAft>
              <a:buSzPct val="100000"/>
              <a:buNone/>
            </a:pPr>
            <a:r>
              <a:rPr b="1" lang="en-US" sz="2800" u="sng">
                <a:solidFill>
                  <a:schemeClr val="hlink"/>
                </a:solidFill>
                <a:hlinkClick r:id="rId3"/>
              </a:rPr>
              <a:t>National History Day </a:t>
            </a:r>
            <a:r>
              <a:rPr b="1" lang="en-US" sz="2800"/>
              <a:t>is an exciting academic program that focuses on historical research, analysis, interpretation, and creative expression.  </a:t>
            </a:r>
            <a:endParaRPr/>
          </a:p>
          <a:p>
            <a:pPr indent="0" lvl="0" marL="0" rtl="0" algn="l">
              <a:lnSpc>
                <a:spcPct val="90000"/>
              </a:lnSpc>
              <a:spcBef>
                <a:spcPts val="1200"/>
              </a:spcBef>
              <a:spcAft>
                <a:spcPts val="0"/>
              </a:spcAft>
              <a:buSzPct val="100000"/>
              <a:buNone/>
            </a:pPr>
            <a:r>
              <a:t/>
            </a:r>
            <a:endParaRPr sz="2800">
              <a:latin typeface="Geo"/>
              <a:ea typeface="Geo"/>
              <a:cs typeface="Geo"/>
              <a:sym typeface="Geo"/>
            </a:endParaRPr>
          </a:p>
          <a:p>
            <a:pPr indent="0" lvl="0" marL="0" rtl="0" algn="l">
              <a:lnSpc>
                <a:spcPct val="90000"/>
              </a:lnSpc>
              <a:spcBef>
                <a:spcPts val="1200"/>
              </a:spcBef>
              <a:spcAft>
                <a:spcPts val="0"/>
              </a:spcAft>
              <a:buSzPct val="100000"/>
              <a:buNone/>
            </a:pPr>
            <a:r>
              <a:t/>
            </a:r>
            <a:endParaRPr sz="2800">
              <a:latin typeface="Geo"/>
              <a:ea typeface="Geo"/>
              <a:cs typeface="Geo"/>
              <a:sym typeface="Geo"/>
            </a:endParaRPr>
          </a:p>
          <a:p>
            <a:pPr indent="0" lvl="0" marL="0" rtl="0" algn="l">
              <a:lnSpc>
                <a:spcPct val="90000"/>
              </a:lnSpc>
              <a:spcBef>
                <a:spcPts val="1200"/>
              </a:spcBef>
              <a:spcAft>
                <a:spcPts val="0"/>
              </a:spcAft>
              <a:buSzPct val="100000"/>
              <a:buNone/>
            </a:pPr>
            <a:r>
              <a:rPr lang="en-US" sz="2800">
                <a:latin typeface="Geo"/>
                <a:ea typeface="Geo"/>
                <a:cs typeface="Geo"/>
                <a:sym typeface="Geo"/>
              </a:rPr>
              <a:t>  </a:t>
            </a:r>
            <a:endParaRPr/>
          </a:p>
        </p:txBody>
      </p:sp>
      <p:pic>
        <p:nvPicPr>
          <p:cNvPr descr="A person standing next to a person in a suit&#10;&#10;Description automatically generated" id="115" name="Google Shape;115;p15"/>
          <p:cNvPicPr preferRelativeResize="0"/>
          <p:nvPr/>
        </p:nvPicPr>
        <p:blipFill rotWithShape="1">
          <a:blip r:embed="rId4">
            <a:alphaModFix/>
          </a:blip>
          <a:srcRect b="0" l="0" r="0" t="0"/>
          <a:stretch/>
        </p:blipFill>
        <p:spPr>
          <a:xfrm>
            <a:off x="6433875" y="2793600"/>
            <a:ext cx="3451548" cy="3451548"/>
          </a:xfrm>
          <a:prstGeom prst="rect">
            <a:avLst/>
          </a:prstGeom>
          <a:noFill/>
          <a:ln>
            <a:noFill/>
          </a:ln>
        </p:spPr>
      </p:pic>
      <p:pic>
        <p:nvPicPr>
          <p:cNvPr descr="Two men wearing medals posing for a photo&#10;&#10;Description automatically generated" id="116" name="Google Shape;116;p15"/>
          <p:cNvPicPr preferRelativeResize="0"/>
          <p:nvPr/>
        </p:nvPicPr>
        <p:blipFill rotWithShape="1">
          <a:blip r:embed="rId5">
            <a:alphaModFix/>
          </a:blip>
          <a:srcRect b="0" l="0" r="0" t="0"/>
          <a:stretch/>
        </p:blipFill>
        <p:spPr>
          <a:xfrm>
            <a:off x="4025484" y="2012443"/>
            <a:ext cx="2709460" cy="3712581"/>
          </a:xfrm>
          <a:prstGeom prst="rect">
            <a:avLst/>
          </a:prstGeom>
          <a:noFill/>
          <a:ln>
            <a:noFill/>
          </a:ln>
        </p:spPr>
      </p:pic>
      <p:pic>
        <p:nvPicPr>
          <p:cNvPr descr="A person holding a flag&#10;&#10;Description automatically generated" id="117" name="Google Shape;117;p15"/>
          <p:cNvPicPr preferRelativeResize="0"/>
          <p:nvPr/>
        </p:nvPicPr>
        <p:blipFill rotWithShape="1">
          <a:blip r:embed="rId6">
            <a:alphaModFix/>
          </a:blip>
          <a:srcRect b="0" l="0" r="0" t="0"/>
          <a:stretch/>
        </p:blipFill>
        <p:spPr>
          <a:xfrm>
            <a:off x="9521072" y="2012442"/>
            <a:ext cx="1745063" cy="44798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CATEGORY</a:t>
            </a:r>
            <a:br>
              <a:rPr b="1" lang="en-US" sz="2400">
                <a:latin typeface="Georgia"/>
                <a:ea typeface="Georgia"/>
                <a:cs typeface="Georgia"/>
                <a:sym typeface="Georgia"/>
              </a:rPr>
            </a:br>
            <a:r>
              <a:rPr b="1" lang="en-US" sz="2400">
                <a:latin typeface="Georgia"/>
                <a:ea typeface="Georgia"/>
                <a:cs typeface="Georgia"/>
                <a:sym typeface="Georgia"/>
              </a:rPr>
              <a:t>RULES</a:t>
            </a:r>
            <a:endParaRPr>
              <a:latin typeface="Georgia"/>
              <a:ea typeface="Georgia"/>
              <a:cs typeface="Georgia"/>
              <a:sym typeface="Georgia"/>
            </a:endParaRPr>
          </a:p>
        </p:txBody>
      </p:sp>
      <p:sp>
        <p:nvSpPr>
          <p:cNvPr id="269" name="Google Shape;269;p33"/>
          <p:cNvSpPr txBox="1"/>
          <p:nvPr/>
        </p:nvSpPr>
        <p:spPr>
          <a:xfrm>
            <a:off x="3985739" y="3294783"/>
            <a:ext cx="3619607" cy="1200329"/>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mbria"/>
                <a:ea typeface="Cambria"/>
                <a:cs typeface="Cambria"/>
                <a:sym typeface="Cambria"/>
              </a:rPr>
              <a:t>Students, teachers and parents are encouraged to read the rules carefully.</a:t>
            </a:r>
            <a:endParaRPr b="0" i="0" sz="1400" u="none" cap="none" strike="noStrike">
              <a:solidFill>
                <a:srgbClr val="000000"/>
              </a:solidFill>
              <a:latin typeface="Arial"/>
              <a:ea typeface="Arial"/>
              <a:cs typeface="Arial"/>
              <a:sym typeface="Arial"/>
            </a:endParaRPr>
          </a:p>
        </p:txBody>
      </p:sp>
      <p:sp>
        <p:nvSpPr>
          <p:cNvPr id="270" name="Google Shape;270;p33"/>
          <p:cNvSpPr txBox="1"/>
          <p:nvPr/>
        </p:nvSpPr>
        <p:spPr>
          <a:xfrm>
            <a:off x="4105275" y="942975"/>
            <a:ext cx="6396037"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mbria"/>
                <a:ea typeface="Cambria"/>
                <a:cs typeface="Cambria"/>
                <a:sym typeface="Cambria"/>
              </a:rPr>
              <a:t>Each of the categories has specific rules concerning word count, size of exhibit, length of documentary or performance, etc.  </a:t>
            </a:r>
            <a:endParaRPr b="0" i="0" sz="1400" u="none" cap="none" strike="noStrike">
              <a:solidFill>
                <a:srgbClr val="000000"/>
              </a:solidFill>
              <a:latin typeface="Arial"/>
              <a:ea typeface="Arial"/>
              <a:cs typeface="Arial"/>
              <a:sym typeface="Arial"/>
            </a:endParaRPr>
          </a:p>
        </p:txBody>
      </p:sp>
      <p:sp>
        <p:nvSpPr>
          <p:cNvPr id="271" name="Google Shape;271;p33"/>
          <p:cNvSpPr txBox="1"/>
          <p:nvPr/>
        </p:nvSpPr>
        <p:spPr>
          <a:xfrm rot="-5400000">
            <a:off x="10079446" y="4387390"/>
            <a:ext cx="2314575"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Cambria"/>
                <a:ea typeface="Cambria"/>
                <a:cs typeface="Cambria"/>
                <a:sym typeface="Cambria"/>
              </a:rPr>
              <a:t>Rule book NHD.org</a:t>
            </a:r>
            <a:endParaRPr b="0" i="0" sz="1400" u="none" cap="none" strike="noStrike">
              <a:solidFill>
                <a:srgbClr val="000000"/>
              </a:solidFill>
              <a:latin typeface="Arial"/>
              <a:ea typeface="Arial"/>
              <a:cs typeface="Arial"/>
              <a:sym typeface="Arial"/>
            </a:endParaRPr>
          </a:p>
        </p:txBody>
      </p:sp>
      <p:pic>
        <p:nvPicPr>
          <p:cNvPr id="272" name="Google Shape;272;p33"/>
          <p:cNvPicPr preferRelativeResize="0"/>
          <p:nvPr/>
        </p:nvPicPr>
        <p:blipFill rotWithShape="1">
          <a:blip r:embed="rId3">
            <a:alphaModFix/>
          </a:blip>
          <a:srcRect b="0" l="0" r="0" t="0"/>
          <a:stretch/>
        </p:blipFill>
        <p:spPr>
          <a:xfrm>
            <a:off x="8045548" y="2475677"/>
            <a:ext cx="3083463" cy="34774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HISTORICAL</a:t>
            </a:r>
            <a:br>
              <a:rPr b="1" lang="en-US" sz="2400">
                <a:latin typeface="Georgia"/>
                <a:ea typeface="Georgia"/>
                <a:cs typeface="Georgia"/>
                <a:sym typeface="Georgia"/>
              </a:rPr>
            </a:br>
            <a:r>
              <a:rPr b="1" lang="en-US" sz="2400">
                <a:latin typeface="Georgia"/>
                <a:ea typeface="Georgia"/>
                <a:cs typeface="Georgia"/>
                <a:sym typeface="Georgia"/>
              </a:rPr>
              <a:t>PAPER</a:t>
            </a:r>
            <a:endParaRPr>
              <a:latin typeface="Georgia"/>
              <a:ea typeface="Georgia"/>
              <a:cs typeface="Georgia"/>
              <a:sym typeface="Georgia"/>
            </a:endParaRPr>
          </a:p>
        </p:txBody>
      </p:sp>
      <p:sp>
        <p:nvSpPr>
          <p:cNvPr id="278" name="Google Shape;278;p34"/>
          <p:cNvSpPr txBox="1"/>
          <p:nvPr/>
        </p:nvSpPr>
        <p:spPr>
          <a:xfrm>
            <a:off x="4552140" y="658652"/>
            <a:ext cx="599178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mbria"/>
                <a:ea typeface="Cambria"/>
                <a:cs typeface="Cambria"/>
                <a:sym typeface="Cambria"/>
              </a:rPr>
              <a:t>Historical Papers are 1,500 – 2,500 words in length and include footnotes or endnotes (no internal citations).</a:t>
            </a:r>
            <a:endParaRPr b="0" i="0" sz="1400" u="none" cap="none" strike="noStrike">
              <a:solidFill>
                <a:srgbClr val="000000"/>
              </a:solidFill>
              <a:latin typeface="Arial"/>
              <a:ea typeface="Arial"/>
              <a:cs typeface="Arial"/>
              <a:sym typeface="Arial"/>
            </a:endParaRPr>
          </a:p>
        </p:txBody>
      </p:sp>
      <p:sp>
        <p:nvSpPr>
          <p:cNvPr id="279" name="Google Shape;279;p34"/>
          <p:cNvSpPr txBox="1"/>
          <p:nvPr/>
        </p:nvSpPr>
        <p:spPr>
          <a:xfrm>
            <a:off x="3727549" y="1960182"/>
            <a:ext cx="7184572" cy="1261844"/>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FF0000"/>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Cambria"/>
                <a:ea typeface="Cambria"/>
                <a:cs typeface="Cambria"/>
                <a:sym typeface="Cambria"/>
              </a:rPr>
              <a:t>Papers must have a process paper like the other categories.</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2000" u="none" cap="none" strike="noStrike">
                <a:solidFill>
                  <a:schemeClr val="dk1"/>
                </a:solidFill>
                <a:latin typeface="Cambria"/>
                <a:ea typeface="Cambria"/>
                <a:cs typeface="Cambria"/>
                <a:sym typeface="Cambria"/>
              </a:rPr>
              <a:t>Explanations in the footnotes, picture captions and appendices are included as part of the word count</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p:txBody>
      </p:sp>
      <p:pic>
        <p:nvPicPr>
          <p:cNvPr descr="A piece of paper pinned to a wall&#10;&#10;Description automatically generated" id="280" name="Google Shape;280;p34"/>
          <p:cNvPicPr preferRelativeResize="0"/>
          <p:nvPr/>
        </p:nvPicPr>
        <p:blipFill rotWithShape="1">
          <a:blip r:embed="rId3">
            <a:alphaModFix/>
          </a:blip>
          <a:srcRect b="0" l="0" r="0" t="0"/>
          <a:stretch/>
        </p:blipFill>
        <p:spPr>
          <a:xfrm>
            <a:off x="5929188" y="3424428"/>
            <a:ext cx="2781294" cy="32652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5"/>
          <p:cNvSpPr txBox="1"/>
          <p:nvPr>
            <p:ph type="title"/>
          </p:nvPr>
        </p:nvSpPr>
        <p:spPr>
          <a:xfrm>
            <a:off x="167424" y="1123837"/>
            <a:ext cx="3142445"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EXHIBIT</a:t>
            </a:r>
            <a:endParaRPr>
              <a:latin typeface="Georgia"/>
              <a:ea typeface="Georgia"/>
              <a:cs typeface="Georgia"/>
              <a:sym typeface="Georgia"/>
            </a:endParaRPr>
          </a:p>
        </p:txBody>
      </p:sp>
      <p:sp>
        <p:nvSpPr>
          <p:cNvPr id="286" name="Google Shape;286;p35"/>
          <p:cNvSpPr txBox="1"/>
          <p:nvPr/>
        </p:nvSpPr>
        <p:spPr>
          <a:xfrm>
            <a:off x="9239534" y="941696"/>
            <a:ext cx="2388359"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Exhibits have size limits and a limit of 500 student composed words.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Visuals must be credited on the exhibit.</a:t>
            </a:r>
            <a:endParaRPr b="0" i="0" sz="1400" u="none" cap="none" strike="noStrike">
              <a:solidFill>
                <a:srgbClr val="000000"/>
              </a:solidFill>
              <a:latin typeface="Arial"/>
              <a:ea typeface="Arial"/>
              <a:cs typeface="Arial"/>
              <a:sym typeface="Arial"/>
            </a:endParaRPr>
          </a:p>
        </p:txBody>
      </p:sp>
      <p:pic>
        <p:nvPicPr>
          <p:cNvPr descr="A display board with pictures and text&#10;&#10;Description automatically generated" id="287" name="Google Shape;287;p35"/>
          <p:cNvPicPr preferRelativeResize="0"/>
          <p:nvPr>
            <p:ph idx="1" type="body"/>
          </p:nvPr>
        </p:nvPicPr>
        <p:blipFill rotWithShape="1">
          <a:blip r:embed="rId3">
            <a:alphaModFix/>
          </a:blip>
          <a:srcRect b="0" l="0" r="0" t="0"/>
          <a:stretch/>
        </p:blipFill>
        <p:spPr>
          <a:xfrm>
            <a:off x="4226313" y="154142"/>
            <a:ext cx="3900114" cy="654971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DOCUMENTARY</a:t>
            </a:r>
            <a:endParaRPr>
              <a:latin typeface="Georgia"/>
              <a:ea typeface="Georgia"/>
              <a:cs typeface="Georgia"/>
              <a:sym typeface="Georgia"/>
            </a:endParaRPr>
          </a:p>
        </p:txBody>
      </p:sp>
      <p:sp>
        <p:nvSpPr>
          <p:cNvPr id="293" name="Google Shape;293;p36"/>
          <p:cNvSpPr txBox="1"/>
          <p:nvPr/>
        </p:nvSpPr>
        <p:spPr>
          <a:xfrm>
            <a:off x="4046238" y="4155360"/>
            <a:ext cx="5536488"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Students use video editing software to combine still pictures, video clips, and their narration to produce a 10 minute documentary.</a:t>
            </a:r>
            <a:endParaRPr b="0" i="0" sz="1400" u="none" cap="none" strike="noStrike">
              <a:solidFill>
                <a:srgbClr val="000000"/>
              </a:solidFill>
              <a:latin typeface="Arial"/>
              <a:ea typeface="Arial"/>
              <a:cs typeface="Arial"/>
              <a:sym typeface="Arial"/>
            </a:endParaRPr>
          </a:p>
        </p:txBody>
      </p:sp>
      <p:pic>
        <p:nvPicPr>
          <p:cNvPr descr="A group of people standing in front of a brick wall&#10;&#10;Description automatically generated" id="294" name="Google Shape;294;p36"/>
          <p:cNvPicPr preferRelativeResize="0"/>
          <p:nvPr/>
        </p:nvPicPr>
        <p:blipFill rotWithShape="1">
          <a:blip r:embed="rId3">
            <a:alphaModFix/>
          </a:blip>
          <a:srcRect b="0" l="0" r="0" t="0"/>
          <a:stretch/>
        </p:blipFill>
        <p:spPr>
          <a:xfrm>
            <a:off x="7382106" y="854438"/>
            <a:ext cx="4151351" cy="3113513"/>
          </a:xfrm>
          <a:prstGeom prst="rect">
            <a:avLst/>
          </a:prstGeom>
          <a:noFill/>
          <a:ln>
            <a:noFill/>
          </a:ln>
        </p:spPr>
      </p:pic>
      <p:pic>
        <p:nvPicPr>
          <p:cNvPr descr="A group of people standing in front of a projection screen&#10;&#10;Description automatically generated" id="295" name="Google Shape;295;p36"/>
          <p:cNvPicPr preferRelativeResize="0"/>
          <p:nvPr/>
        </p:nvPicPr>
        <p:blipFill rotWithShape="1">
          <a:blip r:embed="rId4">
            <a:alphaModFix/>
          </a:blip>
          <a:srcRect b="0" l="0" r="0" t="0"/>
          <a:stretch/>
        </p:blipFill>
        <p:spPr>
          <a:xfrm>
            <a:off x="3537690" y="557560"/>
            <a:ext cx="3926210" cy="246630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PERFORMANCE</a:t>
            </a:r>
            <a:r>
              <a:rPr lang="en-US" sz="2400">
                <a:latin typeface="Geo"/>
                <a:ea typeface="Geo"/>
                <a:cs typeface="Geo"/>
                <a:sym typeface="Geo"/>
              </a:rPr>
              <a:t> </a:t>
            </a:r>
            <a:endParaRPr/>
          </a:p>
        </p:txBody>
      </p:sp>
      <p:pic>
        <p:nvPicPr>
          <p:cNvPr id="301" name="Google Shape;301;p37"/>
          <p:cNvPicPr preferRelativeResize="0"/>
          <p:nvPr/>
        </p:nvPicPr>
        <p:blipFill rotWithShape="1">
          <a:blip r:embed="rId3">
            <a:alphaModFix/>
          </a:blip>
          <a:srcRect b="0" l="0" r="0" t="0"/>
          <a:stretch/>
        </p:blipFill>
        <p:spPr>
          <a:xfrm>
            <a:off x="3904910" y="1011871"/>
            <a:ext cx="4417995" cy="3318004"/>
          </a:xfrm>
          <a:prstGeom prst="rect">
            <a:avLst/>
          </a:prstGeom>
          <a:noFill/>
          <a:ln>
            <a:noFill/>
          </a:ln>
        </p:spPr>
      </p:pic>
      <p:sp>
        <p:nvSpPr>
          <p:cNvPr id="302" name="Google Shape;302;p37"/>
          <p:cNvSpPr txBox="1"/>
          <p:nvPr/>
        </p:nvSpPr>
        <p:spPr>
          <a:xfrm>
            <a:off x="5841242" y="4545319"/>
            <a:ext cx="555463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Students research and write their own script to perform live at the contest.  Performances are limited to 10 minutes.</a:t>
            </a:r>
            <a:endParaRPr b="0" i="0" sz="1400" u="none" cap="none" strike="noStrike">
              <a:solidFill>
                <a:srgbClr val="000000"/>
              </a:solidFill>
              <a:latin typeface="Arial"/>
              <a:ea typeface="Arial"/>
              <a:cs typeface="Arial"/>
              <a:sym typeface="Arial"/>
            </a:endParaRPr>
          </a:p>
        </p:txBody>
      </p:sp>
      <p:sp>
        <p:nvSpPr>
          <p:cNvPr id="303" name="Google Shape;303;p37"/>
          <p:cNvSpPr txBox="1"/>
          <p:nvPr/>
        </p:nvSpPr>
        <p:spPr>
          <a:xfrm>
            <a:off x="3904910" y="4329875"/>
            <a:ext cx="210758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Cambria"/>
                <a:ea typeface="Cambria"/>
                <a:cs typeface="Cambria"/>
                <a:sym typeface="Cambria"/>
              </a:rPr>
              <a:t>NHD Performance NHD.org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8"/>
          <p:cNvSpPr txBox="1"/>
          <p:nvPr>
            <p:ph type="title"/>
          </p:nvPr>
        </p:nvSpPr>
        <p:spPr>
          <a:xfrm>
            <a:off x="167424" y="1123837"/>
            <a:ext cx="3142445"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WEBSITE</a:t>
            </a:r>
            <a:endParaRPr>
              <a:latin typeface="Georgia"/>
              <a:ea typeface="Georgia"/>
              <a:cs typeface="Georgia"/>
              <a:sym typeface="Georgia"/>
            </a:endParaRPr>
          </a:p>
        </p:txBody>
      </p:sp>
      <p:sp>
        <p:nvSpPr>
          <p:cNvPr id="309" name="Google Shape;309;p38"/>
          <p:cNvSpPr txBox="1"/>
          <p:nvPr/>
        </p:nvSpPr>
        <p:spPr>
          <a:xfrm>
            <a:off x="4530261" y="859809"/>
            <a:ext cx="610054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Websites have a word count limit (1200) 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multi-media clips time limit (3 minutes).</a:t>
            </a:r>
            <a:endParaRPr b="0" i="0" sz="1400" u="none" cap="none" strike="noStrike">
              <a:solidFill>
                <a:srgbClr val="000000"/>
              </a:solidFill>
              <a:latin typeface="Arial"/>
              <a:ea typeface="Arial"/>
              <a:cs typeface="Arial"/>
              <a:sym typeface="Arial"/>
            </a:endParaRPr>
          </a:p>
        </p:txBody>
      </p:sp>
      <p:sp>
        <p:nvSpPr>
          <p:cNvPr id="310" name="Google Shape;310;p38"/>
          <p:cNvSpPr txBox="1"/>
          <p:nvPr/>
        </p:nvSpPr>
        <p:spPr>
          <a:xfrm>
            <a:off x="4696977" y="2013854"/>
            <a:ext cx="5422384" cy="646331"/>
          </a:xfrm>
          <a:prstGeom prst="rect">
            <a:avLst/>
          </a:prstGeom>
          <a:noFill/>
          <a:ln cap="flat" cmpd="sng" w="222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mbria"/>
                <a:ea typeface="Cambria"/>
                <a:cs typeface="Cambria"/>
                <a:sym typeface="Cambria"/>
              </a:rPr>
              <a:t>Students are required to use the NHDWebCentral platform to create their website.</a:t>
            </a:r>
            <a:endParaRPr b="0" i="0" sz="1400" u="none" cap="none" strike="noStrike">
              <a:solidFill>
                <a:srgbClr val="000000"/>
              </a:solidFill>
              <a:latin typeface="Arial"/>
              <a:ea typeface="Arial"/>
              <a:cs typeface="Arial"/>
              <a:sym typeface="Arial"/>
            </a:endParaRPr>
          </a:p>
        </p:txBody>
      </p:sp>
      <p:pic>
        <p:nvPicPr>
          <p:cNvPr id="311" name="Google Shape;311;p38"/>
          <p:cNvPicPr preferRelativeResize="0"/>
          <p:nvPr/>
        </p:nvPicPr>
        <p:blipFill rotWithShape="1">
          <a:blip r:embed="rId3">
            <a:alphaModFix/>
          </a:blip>
          <a:srcRect b="0" l="0" r="0" t="0"/>
          <a:stretch/>
        </p:blipFill>
        <p:spPr>
          <a:xfrm>
            <a:off x="4541401" y="2983233"/>
            <a:ext cx="5733535" cy="29013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THE  </a:t>
            </a:r>
            <a:br>
              <a:rPr b="1" lang="en-US" sz="2400">
                <a:latin typeface="Georgia"/>
                <a:ea typeface="Georgia"/>
                <a:cs typeface="Georgia"/>
                <a:sym typeface="Georgia"/>
              </a:rPr>
            </a:br>
            <a:r>
              <a:rPr b="1" lang="en-US" sz="2400">
                <a:latin typeface="Georgia"/>
                <a:ea typeface="Georgia"/>
                <a:cs typeface="Georgia"/>
                <a:sym typeface="Georgia"/>
              </a:rPr>
              <a:t>“SO WHAT”</a:t>
            </a:r>
            <a:br>
              <a:rPr b="1" lang="en-US" sz="2400">
                <a:latin typeface="Georgia"/>
                <a:ea typeface="Georgia"/>
                <a:cs typeface="Georgia"/>
                <a:sym typeface="Georgia"/>
              </a:rPr>
            </a:br>
            <a:r>
              <a:rPr b="1" lang="en-US" sz="2400">
                <a:latin typeface="Georgia"/>
                <a:ea typeface="Georgia"/>
                <a:cs typeface="Georgia"/>
                <a:sym typeface="Georgia"/>
              </a:rPr>
              <a:t>FACTOR</a:t>
            </a:r>
            <a:endParaRPr>
              <a:latin typeface="Georgia"/>
              <a:ea typeface="Georgia"/>
              <a:cs typeface="Georgia"/>
              <a:sym typeface="Georgia"/>
            </a:endParaRPr>
          </a:p>
        </p:txBody>
      </p:sp>
      <p:pic>
        <p:nvPicPr>
          <p:cNvPr id="317" name="Google Shape;317;p39"/>
          <p:cNvPicPr preferRelativeResize="0"/>
          <p:nvPr/>
        </p:nvPicPr>
        <p:blipFill rotWithShape="1">
          <a:blip r:embed="rId3">
            <a:alphaModFix/>
          </a:blip>
          <a:srcRect b="0" l="0" r="0" t="0"/>
          <a:stretch/>
        </p:blipFill>
        <p:spPr>
          <a:xfrm>
            <a:off x="4276725" y="2218638"/>
            <a:ext cx="2143125" cy="2143125"/>
          </a:xfrm>
          <a:prstGeom prst="rect">
            <a:avLst/>
          </a:prstGeom>
          <a:noFill/>
          <a:ln>
            <a:noFill/>
          </a:ln>
        </p:spPr>
      </p:pic>
      <p:sp>
        <p:nvSpPr>
          <p:cNvPr id="318" name="Google Shape;318;p39"/>
          <p:cNvSpPr txBox="1"/>
          <p:nvPr/>
        </p:nvSpPr>
        <p:spPr>
          <a:xfrm>
            <a:off x="4391025" y="768383"/>
            <a:ext cx="594033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In their presentation students should consider time and place, cause and effect, change over time, impact, and significance.  </a:t>
            </a:r>
            <a:endParaRPr b="0" i="0" sz="1400" u="none" cap="none" strike="noStrike">
              <a:solidFill>
                <a:srgbClr val="000000"/>
              </a:solidFill>
              <a:latin typeface="Arial"/>
              <a:ea typeface="Arial"/>
              <a:cs typeface="Arial"/>
              <a:sym typeface="Arial"/>
            </a:endParaRPr>
          </a:p>
        </p:txBody>
      </p:sp>
      <p:sp>
        <p:nvSpPr>
          <p:cNvPr id="319" name="Google Shape;319;p39"/>
          <p:cNvSpPr txBox="1"/>
          <p:nvPr/>
        </p:nvSpPr>
        <p:spPr>
          <a:xfrm>
            <a:off x="6838950" y="2529571"/>
            <a:ext cx="324802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They should do </a:t>
            </a:r>
            <a:r>
              <a:rPr b="1" i="0" lang="en-US" sz="2400" u="sng" cap="none" strike="noStrike">
                <a:solidFill>
                  <a:schemeClr val="dk1"/>
                </a:solidFill>
                <a:latin typeface="Times New Roman"/>
                <a:ea typeface="Times New Roman"/>
                <a:cs typeface="Times New Roman"/>
                <a:sym typeface="Times New Roman"/>
              </a:rPr>
              <a:t>more</a:t>
            </a:r>
            <a:r>
              <a:rPr b="1" i="0" lang="en-US" sz="2400" u="none" cap="none" strike="noStrike">
                <a:solidFill>
                  <a:schemeClr val="dk1"/>
                </a:solidFill>
                <a:latin typeface="Times New Roman"/>
                <a:ea typeface="Times New Roman"/>
                <a:cs typeface="Times New Roman"/>
                <a:sym typeface="Times New Roman"/>
              </a:rPr>
              <a:t> than just tell a story.  </a:t>
            </a:r>
            <a:endParaRPr b="0" i="0" sz="1400" u="none" cap="none" strike="noStrike">
              <a:solidFill>
                <a:srgbClr val="000000"/>
              </a:solidFill>
              <a:latin typeface="Arial"/>
              <a:ea typeface="Arial"/>
              <a:cs typeface="Arial"/>
              <a:sym typeface="Arial"/>
            </a:endParaRPr>
          </a:p>
        </p:txBody>
      </p:sp>
      <p:sp>
        <p:nvSpPr>
          <p:cNvPr id="320" name="Google Shape;320;p39"/>
          <p:cNvSpPr txBox="1"/>
          <p:nvPr/>
        </p:nvSpPr>
        <p:spPr>
          <a:xfrm>
            <a:off x="4276725" y="4424362"/>
            <a:ext cx="592455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Students should draw conclusions and present their analysis of the impact of the topic in history.</a:t>
            </a:r>
            <a:endParaRPr b="0" i="0" sz="1400" u="none" cap="none" strike="noStrike">
              <a:solidFill>
                <a:srgbClr val="000000"/>
              </a:solidFill>
              <a:latin typeface="Arial"/>
              <a:ea typeface="Arial"/>
              <a:cs typeface="Arial"/>
              <a:sym typeface="Arial"/>
            </a:endParaRPr>
          </a:p>
        </p:txBody>
      </p:sp>
      <p:sp>
        <p:nvSpPr>
          <p:cNvPr id="321" name="Google Shape;321;p39"/>
          <p:cNvSpPr txBox="1"/>
          <p:nvPr/>
        </p:nvSpPr>
        <p:spPr>
          <a:xfrm rot="-5400000">
            <a:off x="3319463" y="3353430"/>
            <a:ext cx="1914525"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Cambria"/>
                <a:ea typeface="Cambria"/>
                <a:cs typeface="Cambria"/>
                <a:sym typeface="Cambria"/>
              </a:rPr>
              <a:t>So What facebook.com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FINAL PAPERWORK</a:t>
            </a:r>
            <a:endParaRPr>
              <a:latin typeface="Georgia"/>
              <a:ea typeface="Georgia"/>
              <a:cs typeface="Georgia"/>
              <a:sym typeface="Georgia"/>
            </a:endParaRPr>
          </a:p>
        </p:txBody>
      </p:sp>
      <p:sp>
        <p:nvSpPr>
          <p:cNvPr id="327" name="Google Shape;327;p40"/>
          <p:cNvSpPr txBox="1"/>
          <p:nvPr/>
        </p:nvSpPr>
        <p:spPr>
          <a:xfrm>
            <a:off x="4064414" y="585426"/>
            <a:ext cx="72906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Georgia"/>
                <a:ea typeface="Georgia"/>
                <a:cs typeface="Georgia"/>
                <a:sym typeface="Georgia"/>
              </a:rPr>
              <a:t>PROCESS PAPER</a:t>
            </a:r>
            <a:endParaRPr b="0" i="0" sz="14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Geo"/>
                <a:ea typeface="Geo"/>
                <a:cs typeface="Geo"/>
                <a:sym typeface="Geo"/>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All entries require a process paper that is limited to 500 words.  It should include the following: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28" name="Google Shape;328;p40"/>
          <p:cNvSpPr txBox="1"/>
          <p:nvPr/>
        </p:nvSpPr>
        <p:spPr>
          <a:xfrm>
            <a:off x="4256002" y="4505091"/>
            <a:ext cx="6456784" cy="175432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imes New Roman"/>
                <a:ea typeface="Times New Roman"/>
                <a:cs typeface="Times New Roman"/>
                <a:sym typeface="Times New Roman"/>
              </a:rPr>
              <a:t>Paperwork   (these should be stapled together)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imes New Roman"/>
                <a:ea typeface="Times New Roman"/>
                <a:cs typeface="Times New Roman"/>
                <a:sym typeface="Times New Roman"/>
              </a:rPr>
              <a:t>At least four copies should be brought to contest.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000"/>
              <a:buFont typeface="Times New Roman"/>
              <a:buAutoNum type="arabicPeriod"/>
            </a:pPr>
            <a:r>
              <a:rPr b="1" i="0" lang="en-US" sz="2000" u="none" cap="none" strike="noStrike">
                <a:solidFill>
                  <a:schemeClr val="lt1"/>
                </a:solidFill>
                <a:latin typeface="Times New Roman"/>
                <a:ea typeface="Times New Roman"/>
                <a:cs typeface="Times New Roman"/>
                <a:sym typeface="Times New Roman"/>
              </a:rPr>
              <a:t>Title Page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000"/>
              <a:buFont typeface="Times New Roman"/>
              <a:buAutoNum type="arabicPeriod"/>
            </a:pPr>
            <a:r>
              <a:rPr b="1" i="0" lang="en-US" sz="2000" u="none" cap="none" strike="noStrike">
                <a:solidFill>
                  <a:schemeClr val="lt1"/>
                </a:solidFill>
                <a:latin typeface="Times New Roman"/>
                <a:ea typeface="Times New Roman"/>
                <a:cs typeface="Times New Roman"/>
                <a:sym typeface="Times New Roman"/>
              </a:rPr>
              <a:t>Process Paper</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lt1"/>
              </a:buClr>
              <a:buSzPts val="2000"/>
              <a:buFont typeface="Times New Roman"/>
              <a:buAutoNum type="arabicPeriod"/>
            </a:pPr>
            <a:r>
              <a:rPr b="1" i="0" lang="en-US" sz="2000" u="none" cap="none" strike="noStrike">
                <a:solidFill>
                  <a:schemeClr val="lt1"/>
                </a:solidFill>
                <a:latin typeface="Times New Roman"/>
                <a:ea typeface="Times New Roman"/>
                <a:cs typeface="Times New Roman"/>
                <a:sym typeface="Times New Roman"/>
              </a:rPr>
              <a:t>Annotated Bibliography</a:t>
            </a:r>
            <a:endParaRPr b="0" i="0" sz="1400" u="none" cap="none" strike="noStrike">
              <a:solidFill>
                <a:srgbClr val="000000"/>
              </a:solidFill>
              <a:latin typeface="Arial"/>
              <a:ea typeface="Arial"/>
              <a:cs typeface="Arial"/>
              <a:sym typeface="Arial"/>
            </a:endParaRPr>
          </a:p>
        </p:txBody>
      </p:sp>
      <p:sp>
        <p:nvSpPr>
          <p:cNvPr id="329" name="Google Shape;329;p40"/>
          <p:cNvSpPr txBox="1"/>
          <p:nvPr/>
        </p:nvSpPr>
        <p:spPr>
          <a:xfrm>
            <a:off x="4493104" y="2007574"/>
            <a:ext cx="6688702" cy="193899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Arial"/>
              <a:buChar char="•"/>
            </a:pPr>
            <a:r>
              <a:rPr b="1" i="0" lang="en-US" sz="2000" u="none" cap="none" strike="noStrike">
                <a:solidFill>
                  <a:schemeClr val="dk1"/>
                </a:solidFill>
                <a:latin typeface="Times New Roman"/>
                <a:ea typeface="Times New Roman"/>
                <a:cs typeface="Times New Roman"/>
                <a:sym typeface="Times New Roman"/>
              </a:rPr>
              <a:t>How did you choose your topic and how does it relate to the theme?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1" i="0" lang="en-US" sz="2000" u="none" cap="none" strike="noStrike">
                <a:solidFill>
                  <a:schemeClr val="dk1"/>
                </a:solidFill>
                <a:latin typeface="Times New Roman"/>
                <a:ea typeface="Times New Roman"/>
                <a:cs typeface="Times New Roman"/>
                <a:sym typeface="Times New Roman"/>
              </a:rPr>
              <a:t>How did you conduct your research?</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1" i="0" lang="en-US" sz="2000" u="none" cap="none" strike="noStrike">
                <a:solidFill>
                  <a:schemeClr val="dk1"/>
                </a:solidFill>
                <a:latin typeface="Times New Roman"/>
                <a:ea typeface="Times New Roman"/>
                <a:cs typeface="Times New Roman"/>
                <a:sym typeface="Times New Roman"/>
              </a:rPr>
              <a:t>How did you create your entry?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1" i="0" lang="en-US" sz="2000" u="none" cap="none" strike="noStrike">
                <a:solidFill>
                  <a:schemeClr val="dk1"/>
                </a:solidFill>
                <a:latin typeface="Times New Roman"/>
                <a:ea typeface="Times New Roman"/>
                <a:cs typeface="Times New Roman"/>
                <a:sym typeface="Times New Roman"/>
              </a:rPr>
              <a:t>What is your historical argument?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1" i="0" lang="en-US" sz="2000" u="none" cap="none" strike="noStrike">
                <a:solidFill>
                  <a:schemeClr val="dk1"/>
                </a:solidFill>
                <a:latin typeface="Times New Roman"/>
                <a:ea typeface="Times New Roman"/>
                <a:cs typeface="Times New Roman"/>
                <a:sym typeface="Times New Roman"/>
              </a:rPr>
              <a:t>In what ways is your topic significant in history?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1"/>
          <p:cNvSpPr txBox="1"/>
          <p:nvPr>
            <p:ph type="title"/>
          </p:nvPr>
        </p:nvSpPr>
        <p:spPr>
          <a:xfrm>
            <a:off x="4854146" y="119923"/>
            <a:ext cx="3482546"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600"/>
              <a:buFont typeface="Cambria"/>
              <a:buNone/>
            </a:pPr>
            <a:r>
              <a:rPr b="1" lang="en-US">
                <a:solidFill>
                  <a:srgbClr val="FF0000"/>
                </a:solidFill>
              </a:rPr>
              <a:t>NHD Contests</a:t>
            </a:r>
            <a:endParaRPr/>
          </a:p>
        </p:txBody>
      </p:sp>
      <p:sp>
        <p:nvSpPr>
          <p:cNvPr id="336" name="Google Shape;336;p41"/>
          <p:cNvSpPr txBox="1"/>
          <p:nvPr>
            <p:ph idx="1" type="body"/>
          </p:nvPr>
        </p:nvSpPr>
        <p:spPr>
          <a:xfrm>
            <a:off x="4142234" y="1431633"/>
            <a:ext cx="5627842" cy="4448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400"/>
              <a:buNone/>
            </a:pPr>
            <a:r>
              <a:rPr b="1" lang="en-US" sz="2400">
                <a:solidFill>
                  <a:schemeClr val="accent1"/>
                </a:solidFill>
              </a:rPr>
              <a:t>Regional  -  February or March 2024</a:t>
            </a:r>
            <a:endParaRPr b="1" sz="1400">
              <a:solidFill>
                <a:schemeClr val="accent1"/>
              </a:solidFill>
            </a:endParaRPr>
          </a:p>
          <a:p>
            <a:pPr indent="0" lvl="0" marL="0" rtl="0" algn="l">
              <a:lnSpc>
                <a:spcPct val="90000"/>
              </a:lnSpc>
              <a:spcBef>
                <a:spcPts val="1200"/>
              </a:spcBef>
              <a:spcAft>
                <a:spcPts val="0"/>
              </a:spcAft>
              <a:buSzPts val="2400"/>
              <a:buNone/>
            </a:pPr>
            <a:r>
              <a:rPr b="1" lang="en-US" sz="2400">
                <a:solidFill>
                  <a:srgbClr val="FF0000"/>
                </a:solidFill>
              </a:rPr>
              <a:t>                                                                                                                                                                                             </a:t>
            </a:r>
            <a:endParaRPr/>
          </a:p>
        </p:txBody>
      </p:sp>
      <p:sp>
        <p:nvSpPr>
          <p:cNvPr id="337" name="Google Shape;337;p41"/>
          <p:cNvSpPr txBox="1"/>
          <p:nvPr>
            <p:ph idx="2" type="body"/>
          </p:nvPr>
        </p:nvSpPr>
        <p:spPr>
          <a:xfrm>
            <a:off x="4191004" y="2613841"/>
            <a:ext cx="3810000" cy="705300"/>
          </a:xfrm>
          <a:prstGeom prst="rect">
            <a:avLst/>
          </a:prstGeom>
          <a:noFill/>
          <a:ln>
            <a:noFill/>
          </a:ln>
        </p:spPr>
        <p:txBody>
          <a:bodyPr anchorCtr="0" anchor="ctr" bIns="45700" lIns="91425" spcFirstLastPara="1" rIns="91425" wrap="square" tIns="45700">
            <a:normAutofit fontScale="47500" lnSpcReduction="20000"/>
          </a:bodyPr>
          <a:lstStyle/>
          <a:p>
            <a:pPr indent="0" lvl="0" marL="0" rtl="0" algn="r">
              <a:lnSpc>
                <a:spcPct val="90000"/>
              </a:lnSpc>
              <a:spcBef>
                <a:spcPts val="0"/>
              </a:spcBef>
              <a:spcAft>
                <a:spcPts val="0"/>
              </a:spcAft>
              <a:buSzPct val="100000"/>
              <a:buNone/>
            </a:pPr>
            <a:r>
              <a:t/>
            </a:r>
            <a:endParaRPr sz="3600"/>
          </a:p>
          <a:p>
            <a:pPr indent="0" lvl="0" marL="0" rtl="0" algn="l">
              <a:lnSpc>
                <a:spcPct val="90000"/>
              </a:lnSpc>
              <a:spcBef>
                <a:spcPts val="1200"/>
              </a:spcBef>
              <a:spcAft>
                <a:spcPts val="0"/>
              </a:spcAft>
              <a:buSzPct val="100000"/>
              <a:buNone/>
            </a:pPr>
            <a:r>
              <a:rPr b="1" lang="en-US" sz="5100">
                <a:solidFill>
                  <a:schemeClr val="accent1"/>
                </a:solidFill>
              </a:rPr>
              <a:t>State  -  April 20, 2024</a:t>
            </a:r>
            <a:endParaRPr/>
          </a:p>
        </p:txBody>
      </p:sp>
      <p:sp>
        <p:nvSpPr>
          <p:cNvPr id="338" name="Google Shape;338;p41"/>
          <p:cNvSpPr txBox="1"/>
          <p:nvPr>
            <p:ph idx="3" type="body"/>
          </p:nvPr>
        </p:nvSpPr>
        <p:spPr>
          <a:xfrm>
            <a:off x="3846354" y="4199002"/>
            <a:ext cx="4663500" cy="1981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a:solidFill>
                  <a:schemeClr val="accent1"/>
                </a:solidFill>
              </a:rPr>
              <a:t>     National  -  June 9-13, 2024</a:t>
            </a:r>
            <a:endParaRPr/>
          </a:p>
          <a:p>
            <a:pPr indent="0" lvl="0" marL="0" rtl="0" algn="l">
              <a:lnSpc>
                <a:spcPct val="90000"/>
              </a:lnSpc>
              <a:spcBef>
                <a:spcPts val="1200"/>
              </a:spcBef>
              <a:spcAft>
                <a:spcPts val="0"/>
              </a:spcAft>
              <a:buSzPts val="2400"/>
              <a:buNone/>
            </a:pPr>
            <a:r>
              <a:rPr b="1" lang="en-US" sz="2400">
                <a:solidFill>
                  <a:schemeClr val="accent1"/>
                </a:solidFill>
              </a:rPr>
              <a:t>            </a:t>
            </a:r>
            <a:endParaRPr b="1" sz="2400">
              <a:solidFill>
                <a:schemeClr val="accent1"/>
              </a:solidFill>
            </a:endParaRPr>
          </a:p>
        </p:txBody>
      </p:sp>
      <p:pic>
        <p:nvPicPr>
          <p:cNvPr id="339" name="Google Shape;339;p41"/>
          <p:cNvPicPr preferRelativeResize="0"/>
          <p:nvPr/>
        </p:nvPicPr>
        <p:blipFill rotWithShape="1">
          <a:blip r:embed="rId3">
            <a:alphaModFix/>
          </a:blip>
          <a:srcRect b="0" l="0" r="0" t="0"/>
          <a:stretch/>
        </p:blipFill>
        <p:spPr>
          <a:xfrm>
            <a:off x="7817405" y="2812943"/>
            <a:ext cx="1910367" cy="1292916"/>
          </a:xfrm>
          <a:prstGeom prst="rect">
            <a:avLst/>
          </a:prstGeom>
          <a:noFill/>
          <a:ln>
            <a:noFill/>
          </a:ln>
        </p:spPr>
      </p:pic>
      <p:pic>
        <p:nvPicPr>
          <p:cNvPr id="340" name="Google Shape;340;p41"/>
          <p:cNvPicPr preferRelativeResize="0"/>
          <p:nvPr/>
        </p:nvPicPr>
        <p:blipFill rotWithShape="1">
          <a:blip r:embed="rId4">
            <a:alphaModFix/>
          </a:blip>
          <a:srcRect b="0" l="0" r="0" t="0"/>
          <a:stretch/>
        </p:blipFill>
        <p:spPr>
          <a:xfrm>
            <a:off x="8841260" y="4758558"/>
            <a:ext cx="1467668" cy="1298925"/>
          </a:xfrm>
          <a:prstGeom prst="rect">
            <a:avLst/>
          </a:prstGeom>
          <a:noFill/>
          <a:ln>
            <a:noFill/>
          </a:ln>
        </p:spPr>
      </p:pic>
      <p:sp>
        <p:nvSpPr>
          <p:cNvPr id="341" name="Google Shape;341;p41"/>
          <p:cNvSpPr txBox="1"/>
          <p:nvPr/>
        </p:nvSpPr>
        <p:spPr>
          <a:xfrm>
            <a:off x="3772282" y="3400096"/>
            <a:ext cx="3505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mbria"/>
                <a:ea typeface="Cambria"/>
                <a:cs typeface="Cambria"/>
                <a:sym typeface="Cambria"/>
              </a:rPr>
              <a:t>Bullock Museum and on the University of Texas campus</a:t>
            </a:r>
            <a:endParaRPr b="0" i="0" sz="1400" u="none" cap="none" strike="noStrike">
              <a:solidFill>
                <a:srgbClr val="000000"/>
              </a:solidFill>
              <a:latin typeface="Arial"/>
              <a:ea typeface="Arial"/>
              <a:cs typeface="Arial"/>
              <a:sym typeface="Arial"/>
            </a:endParaRPr>
          </a:p>
        </p:txBody>
      </p:sp>
      <p:sp>
        <p:nvSpPr>
          <p:cNvPr id="342" name="Google Shape;342;p41"/>
          <p:cNvSpPr txBox="1"/>
          <p:nvPr/>
        </p:nvSpPr>
        <p:spPr>
          <a:xfrm>
            <a:off x="3772267" y="5228152"/>
            <a:ext cx="3505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mbria"/>
                <a:ea typeface="Cambria"/>
                <a:cs typeface="Cambria"/>
                <a:sym typeface="Cambria"/>
              </a:rPr>
              <a:t>University of Maryland campus near Washington, D.C.</a:t>
            </a:r>
            <a:endParaRPr b="0" i="0" sz="1400" u="none" cap="none" strike="noStrike">
              <a:solidFill>
                <a:srgbClr val="000000"/>
              </a:solidFill>
              <a:latin typeface="Arial"/>
              <a:ea typeface="Arial"/>
              <a:cs typeface="Arial"/>
              <a:sym typeface="Arial"/>
            </a:endParaRPr>
          </a:p>
        </p:txBody>
      </p:sp>
      <p:sp>
        <p:nvSpPr>
          <p:cNvPr id="343" name="Google Shape;343;p41"/>
          <p:cNvSpPr/>
          <p:nvPr/>
        </p:nvSpPr>
        <p:spPr>
          <a:xfrm>
            <a:off x="310875" y="3198150"/>
            <a:ext cx="2126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Georgia"/>
                <a:ea typeface="Georgia"/>
                <a:cs typeface="Georgia"/>
                <a:sym typeface="Georgia"/>
              </a:rPr>
              <a:t>CONTESTS</a:t>
            </a:r>
            <a:endParaRPr b="0" i="0" sz="2400" u="none" cap="none" strike="noStrike">
              <a:solidFill>
                <a:schemeClr val="dk1"/>
              </a:solidFill>
              <a:latin typeface="Georgia"/>
              <a:ea typeface="Georgia"/>
              <a:cs typeface="Georgia"/>
              <a:sym typeface="Georgia"/>
            </a:endParaRPr>
          </a:p>
        </p:txBody>
      </p:sp>
      <p:sp>
        <p:nvSpPr>
          <p:cNvPr id="344" name="Google Shape;344;p41"/>
          <p:cNvSpPr txBox="1"/>
          <p:nvPr/>
        </p:nvSpPr>
        <p:spPr>
          <a:xfrm>
            <a:off x="3718529" y="1697694"/>
            <a:ext cx="6475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mbria"/>
                <a:ea typeface="Cambria"/>
                <a:cs typeface="Cambria"/>
                <a:sym typeface="Cambria"/>
              </a:rPr>
              <a:t>Registration Deadline  - Check with Regional Coordinator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1E4E79"/>
                </a:solidFill>
                <a:latin typeface="Cambria"/>
                <a:ea typeface="Cambria"/>
                <a:cs typeface="Cambria"/>
                <a:sym typeface="Cambria"/>
              </a:rPr>
              <a:t>Check to see what categories are due when, sometimes the deadline varies.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rgia"/>
              <a:buNone/>
            </a:pPr>
            <a:r>
              <a:rPr b="1" lang="en-US" sz="2400">
                <a:latin typeface="Georgia"/>
                <a:ea typeface="Georgia"/>
                <a:cs typeface="Georgia"/>
                <a:sym typeface="Georgia"/>
              </a:rPr>
              <a:t>CONTESTS</a:t>
            </a:r>
            <a:endParaRPr/>
          </a:p>
        </p:txBody>
      </p:sp>
      <p:sp>
        <p:nvSpPr>
          <p:cNvPr id="350" name="Google Shape;350;p42"/>
          <p:cNvSpPr txBox="1"/>
          <p:nvPr/>
        </p:nvSpPr>
        <p:spPr>
          <a:xfrm>
            <a:off x="3884022" y="831449"/>
            <a:ext cx="7019109" cy="58477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How are the entries judged at the contest?</a:t>
            </a:r>
            <a:endParaRPr b="0" i="0" sz="1400" u="none" cap="none" strike="noStrike">
              <a:solidFill>
                <a:srgbClr val="000000"/>
              </a:solidFill>
              <a:latin typeface="Arial"/>
              <a:ea typeface="Arial"/>
              <a:cs typeface="Arial"/>
              <a:sym typeface="Arial"/>
            </a:endParaRPr>
          </a:p>
        </p:txBody>
      </p:sp>
      <p:sp>
        <p:nvSpPr>
          <p:cNvPr id="351" name="Google Shape;351;p42"/>
          <p:cNvSpPr txBox="1"/>
          <p:nvPr/>
        </p:nvSpPr>
        <p:spPr>
          <a:xfrm>
            <a:off x="3884023" y="1706880"/>
            <a:ext cx="749808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Entries are judged by a team of three judges who use the NHD rubric to reach a consensus based on the following criteria: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52" name="Google Shape;352;p42"/>
          <p:cNvSpPr txBox="1"/>
          <p:nvPr/>
        </p:nvSpPr>
        <p:spPr>
          <a:xfrm>
            <a:off x="4123507" y="3896096"/>
            <a:ext cx="6540137" cy="163121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Times New Roman"/>
                <a:ea typeface="Times New Roman"/>
                <a:cs typeface="Times New Roman"/>
                <a:sym typeface="Times New Roman"/>
              </a:rPr>
              <a:t>During the judging process, students are interviewed by the team of judges who ask general questions such as “Why did you choose this topic?” or “What was your best primary source?”  Judges may also ask specific questions related to the topic of the entry.</a:t>
            </a:r>
            <a:endParaRPr b="0" i="0" sz="1400" u="none" cap="none" strike="noStrike">
              <a:solidFill>
                <a:srgbClr val="000000"/>
              </a:solidFill>
              <a:latin typeface="Arial"/>
              <a:ea typeface="Arial"/>
              <a:cs typeface="Arial"/>
              <a:sym typeface="Arial"/>
            </a:endParaRPr>
          </a:p>
        </p:txBody>
      </p:sp>
      <p:sp>
        <p:nvSpPr>
          <p:cNvPr id="353" name="Google Shape;353;p42"/>
          <p:cNvSpPr txBox="1"/>
          <p:nvPr/>
        </p:nvSpPr>
        <p:spPr>
          <a:xfrm>
            <a:off x="5137586" y="2316835"/>
            <a:ext cx="5947954"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b="1" i="0" lang="en-US" sz="2400" u="none" cap="none" strike="noStrike">
                <a:solidFill>
                  <a:schemeClr val="dk1"/>
                </a:solidFill>
                <a:latin typeface="Times New Roman"/>
                <a:ea typeface="Times New Roman"/>
                <a:cs typeface="Times New Roman"/>
                <a:sym typeface="Times New Roman"/>
              </a:rPr>
              <a:t>Historical Quality  (80%)</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400"/>
              <a:buFont typeface="Arial"/>
              <a:buChar char="•"/>
            </a:pPr>
            <a:r>
              <a:rPr b="1" i="0" lang="en-US" sz="2400" u="none" cap="none" strike="noStrike">
                <a:solidFill>
                  <a:schemeClr val="dk1"/>
                </a:solidFill>
                <a:latin typeface="Times New Roman"/>
                <a:ea typeface="Times New Roman"/>
                <a:cs typeface="Times New Roman"/>
                <a:sym typeface="Times New Roman"/>
              </a:rPr>
              <a:t>Clarity of Presentation (20%)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Geo"/>
              <a:buNone/>
            </a:pPr>
            <a:r>
              <a:rPr b="1" lang="en-US" sz="2400">
                <a:solidFill>
                  <a:schemeClr val="lt1"/>
                </a:solidFill>
                <a:latin typeface="Georgia"/>
                <a:ea typeface="Georgia"/>
                <a:cs typeface="Georgia"/>
                <a:sym typeface="Georgia"/>
              </a:rPr>
              <a:t>NATIONAL HISTORY </a:t>
            </a:r>
            <a:br>
              <a:rPr b="1" lang="en-US" sz="2400">
                <a:solidFill>
                  <a:schemeClr val="lt1"/>
                </a:solidFill>
                <a:latin typeface="Georgia"/>
                <a:ea typeface="Georgia"/>
                <a:cs typeface="Georgia"/>
                <a:sym typeface="Georgia"/>
              </a:rPr>
            </a:br>
            <a:r>
              <a:rPr b="1" lang="en-US" sz="2400">
                <a:solidFill>
                  <a:schemeClr val="lt1"/>
                </a:solidFill>
                <a:latin typeface="Georgia"/>
                <a:ea typeface="Georgia"/>
                <a:cs typeface="Georgia"/>
                <a:sym typeface="Georgia"/>
              </a:rPr>
              <a:t>DAY</a:t>
            </a:r>
            <a:br>
              <a:rPr b="1" lang="en-US">
                <a:solidFill>
                  <a:schemeClr val="dk1"/>
                </a:solidFill>
                <a:latin typeface="Geo"/>
                <a:ea typeface="Geo"/>
                <a:cs typeface="Geo"/>
                <a:sym typeface="Geo"/>
              </a:rPr>
            </a:br>
            <a:endParaRPr b="1">
              <a:solidFill>
                <a:schemeClr val="dk1"/>
              </a:solidFill>
              <a:latin typeface="Geo"/>
              <a:ea typeface="Geo"/>
              <a:cs typeface="Geo"/>
              <a:sym typeface="Geo"/>
            </a:endParaRPr>
          </a:p>
        </p:txBody>
      </p:sp>
      <p:sp>
        <p:nvSpPr>
          <p:cNvPr id="123" name="Google Shape;123;p16"/>
          <p:cNvSpPr txBox="1"/>
          <p:nvPr>
            <p:ph idx="1" type="body"/>
          </p:nvPr>
        </p:nvSpPr>
        <p:spPr>
          <a:xfrm>
            <a:off x="3878893" y="604333"/>
            <a:ext cx="7315200" cy="5120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200"/>
              <a:buNone/>
            </a:pPr>
            <a:r>
              <a:rPr b="1" lang="en-US" sz="3200"/>
              <a:t>National History Day is:</a:t>
            </a:r>
            <a:endParaRPr/>
          </a:p>
          <a:p>
            <a:pPr indent="0" lvl="0" marL="0" rtl="0" algn="ctr">
              <a:lnSpc>
                <a:spcPct val="90000"/>
              </a:lnSpc>
              <a:spcBef>
                <a:spcPts val="1200"/>
              </a:spcBef>
              <a:spcAft>
                <a:spcPts val="0"/>
              </a:spcAft>
              <a:buSzPts val="800"/>
              <a:buNone/>
            </a:pPr>
            <a:r>
              <a:rPr b="1" lang="en-US" sz="800"/>
              <a:t>           </a:t>
            </a:r>
            <a:endParaRPr/>
          </a:p>
          <a:p>
            <a:pPr indent="-182880" lvl="0" marL="182880" rtl="0" algn="l">
              <a:lnSpc>
                <a:spcPct val="90000"/>
              </a:lnSpc>
              <a:spcBef>
                <a:spcPts val="1200"/>
              </a:spcBef>
              <a:spcAft>
                <a:spcPts val="0"/>
              </a:spcAft>
              <a:buSzPts val="3200"/>
              <a:buChar char="●"/>
            </a:pPr>
            <a:r>
              <a:rPr b="1" lang="en-US" sz="3200"/>
              <a:t>Project-Based Learning</a:t>
            </a:r>
            <a:endParaRPr/>
          </a:p>
          <a:p>
            <a:pPr indent="-182880" lvl="0" marL="182880" rtl="0" algn="l">
              <a:lnSpc>
                <a:spcPct val="90000"/>
              </a:lnSpc>
              <a:spcBef>
                <a:spcPts val="1200"/>
              </a:spcBef>
              <a:spcAft>
                <a:spcPts val="0"/>
              </a:spcAft>
              <a:buSzPts val="3200"/>
              <a:buChar char="●"/>
            </a:pPr>
            <a:r>
              <a:rPr b="1" lang="en-US" sz="3200"/>
              <a:t>Personalized Learning</a:t>
            </a:r>
            <a:endParaRPr/>
          </a:p>
          <a:p>
            <a:pPr indent="-182880" lvl="0" marL="182880" rtl="0" algn="l">
              <a:lnSpc>
                <a:spcPct val="90000"/>
              </a:lnSpc>
              <a:spcBef>
                <a:spcPts val="1200"/>
              </a:spcBef>
              <a:spcAft>
                <a:spcPts val="0"/>
              </a:spcAft>
              <a:buSzPts val="3200"/>
              <a:buChar char="●"/>
            </a:pPr>
            <a:r>
              <a:rPr b="1" lang="en-US" sz="3200"/>
              <a:t>Authentic Learning</a:t>
            </a:r>
            <a:endParaRPr/>
          </a:p>
          <a:p>
            <a:pPr indent="-5078" lvl="0" marL="182880" rtl="0" algn="l">
              <a:lnSpc>
                <a:spcPct val="90000"/>
              </a:lnSpc>
              <a:spcBef>
                <a:spcPts val="1200"/>
              </a:spcBef>
              <a:spcAft>
                <a:spcPts val="0"/>
              </a:spcAft>
              <a:buSzPts val="2800"/>
              <a:buNone/>
            </a:pPr>
            <a:r>
              <a:t/>
            </a:r>
            <a:endParaRPr sz="2800">
              <a:latin typeface="Geo"/>
              <a:ea typeface="Geo"/>
              <a:cs typeface="Geo"/>
              <a:sym typeface="Geo"/>
            </a:endParaRPr>
          </a:p>
          <a:p>
            <a:pPr indent="0" lvl="0" marL="0" rtl="0" algn="l">
              <a:lnSpc>
                <a:spcPct val="90000"/>
              </a:lnSpc>
              <a:spcBef>
                <a:spcPts val="1200"/>
              </a:spcBef>
              <a:spcAft>
                <a:spcPts val="0"/>
              </a:spcAft>
              <a:buSzPts val="2800"/>
              <a:buNone/>
            </a:pPr>
            <a:r>
              <a:t/>
            </a:r>
            <a:endParaRPr sz="2800">
              <a:latin typeface="Geo"/>
              <a:ea typeface="Geo"/>
              <a:cs typeface="Geo"/>
              <a:sym typeface="Geo"/>
            </a:endParaRPr>
          </a:p>
          <a:p>
            <a:pPr indent="0" lvl="0" marL="0" rtl="0" algn="l">
              <a:lnSpc>
                <a:spcPct val="90000"/>
              </a:lnSpc>
              <a:spcBef>
                <a:spcPts val="1200"/>
              </a:spcBef>
              <a:spcAft>
                <a:spcPts val="0"/>
              </a:spcAft>
              <a:buSzPts val="2800"/>
              <a:buNone/>
            </a:pPr>
            <a:r>
              <a:t/>
            </a:r>
            <a:endParaRPr sz="2800">
              <a:latin typeface="Geo"/>
              <a:ea typeface="Geo"/>
              <a:cs typeface="Geo"/>
              <a:sym typeface="Geo"/>
            </a:endParaRPr>
          </a:p>
          <a:p>
            <a:pPr indent="0" lvl="0" marL="0" rtl="0" algn="l">
              <a:lnSpc>
                <a:spcPct val="90000"/>
              </a:lnSpc>
              <a:spcBef>
                <a:spcPts val="1200"/>
              </a:spcBef>
              <a:spcAft>
                <a:spcPts val="0"/>
              </a:spcAft>
              <a:buSzPts val="2800"/>
              <a:buNone/>
            </a:pPr>
            <a:r>
              <a:rPr lang="en-US" sz="2800">
                <a:latin typeface="Geo"/>
                <a:ea typeface="Geo"/>
                <a:cs typeface="Geo"/>
                <a:sym typeface="Geo"/>
              </a:rPr>
              <a:t>  </a:t>
            </a:r>
            <a:endParaRPr/>
          </a:p>
        </p:txBody>
      </p:sp>
      <p:pic>
        <p:nvPicPr>
          <p:cNvPr id="124" name="Google Shape;124;p16"/>
          <p:cNvPicPr preferRelativeResize="0"/>
          <p:nvPr/>
        </p:nvPicPr>
        <p:blipFill rotWithShape="1">
          <a:blip r:embed="rId3">
            <a:alphaModFix/>
          </a:blip>
          <a:srcRect b="0" l="0" r="0" t="0"/>
          <a:stretch/>
        </p:blipFill>
        <p:spPr>
          <a:xfrm>
            <a:off x="4468108" y="3656256"/>
            <a:ext cx="3486243" cy="2616641"/>
          </a:xfrm>
          <a:prstGeom prst="rect">
            <a:avLst/>
          </a:prstGeom>
          <a:noFill/>
          <a:ln>
            <a:noFill/>
          </a:ln>
        </p:spPr>
      </p:pic>
      <p:sp>
        <p:nvSpPr>
          <p:cNvPr id="125" name="Google Shape;125;p16"/>
          <p:cNvSpPr txBox="1"/>
          <p:nvPr/>
        </p:nvSpPr>
        <p:spPr>
          <a:xfrm>
            <a:off x="6110867" y="6272897"/>
            <a:ext cx="210758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Cambria"/>
                <a:ea typeface="Cambria"/>
                <a:cs typeface="Cambria"/>
                <a:sym typeface="Cambria"/>
              </a:rPr>
              <a:t>NHD Performance NHD.org </a:t>
            </a:r>
            <a:endParaRPr b="0" i="0" sz="1400" u="none" cap="none" strike="noStrike">
              <a:solidFill>
                <a:srgbClr val="000000"/>
              </a:solidFill>
              <a:latin typeface="Arial"/>
              <a:ea typeface="Arial"/>
              <a:cs typeface="Arial"/>
              <a:sym typeface="Arial"/>
            </a:endParaRPr>
          </a:p>
        </p:txBody>
      </p:sp>
      <p:pic>
        <p:nvPicPr>
          <p:cNvPr descr="A person in a suit standing in front of a display&#10;&#10;Description automatically generated" id="126" name="Google Shape;126;p16"/>
          <p:cNvPicPr preferRelativeResize="0"/>
          <p:nvPr/>
        </p:nvPicPr>
        <p:blipFill rotWithShape="1">
          <a:blip r:embed="rId4">
            <a:alphaModFix/>
          </a:blip>
          <a:srcRect b="0" l="0" r="0" t="0"/>
          <a:stretch/>
        </p:blipFill>
        <p:spPr>
          <a:xfrm>
            <a:off x="8843036" y="1815651"/>
            <a:ext cx="2454987" cy="46726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RESOURCES</a:t>
            </a:r>
            <a:endParaRPr>
              <a:latin typeface="Georgia"/>
              <a:ea typeface="Georgia"/>
              <a:cs typeface="Georgia"/>
              <a:sym typeface="Georgia"/>
            </a:endParaRPr>
          </a:p>
        </p:txBody>
      </p:sp>
      <p:pic>
        <p:nvPicPr>
          <p:cNvPr id="359" name="Google Shape;359;p43"/>
          <p:cNvPicPr preferRelativeResize="0"/>
          <p:nvPr/>
        </p:nvPicPr>
        <p:blipFill rotWithShape="1">
          <a:blip r:embed="rId3">
            <a:alphaModFix/>
          </a:blip>
          <a:srcRect b="0" l="0" r="0" t="0"/>
          <a:stretch/>
        </p:blipFill>
        <p:spPr>
          <a:xfrm>
            <a:off x="4085129" y="1920745"/>
            <a:ext cx="3110352" cy="3804275"/>
          </a:xfrm>
          <a:prstGeom prst="rect">
            <a:avLst/>
          </a:prstGeom>
          <a:noFill/>
          <a:ln>
            <a:noFill/>
          </a:ln>
        </p:spPr>
      </p:pic>
      <p:sp>
        <p:nvSpPr>
          <p:cNvPr id="360" name="Google Shape;360;p43"/>
          <p:cNvSpPr txBox="1"/>
          <p:nvPr/>
        </p:nvSpPr>
        <p:spPr>
          <a:xfrm>
            <a:off x="4226010" y="675503"/>
            <a:ext cx="34598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National History Day website</a:t>
            </a:r>
            <a:endParaRPr b="0" i="0" sz="1400" u="none" cap="none" strike="noStrike">
              <a:solidFill>
                <a:srgbClr val="000000"/>
              </a:solidFill>
              <a:latin typeface="Arial"/>
              <a:ea typeface="Arial"/>
              <a:cs typeface="Arial"/>
              <a:sym typeface="Arial"/>
            </a:endParaRPr>
          </a:p>
        </p:txBody>
      </p:sp>
      <p:sp>
        <p:nvSpPr>
          <p:cNvPr id="361" name="Google Shape;361;p43"/>
          <p:cNvSpPr txBox="1"/>
          <p:nvPr/>
        </p:nvSpPr>
        <p:spPr>
          <a:xfrm>
            <a:off x="3730602" y="1298124"/>
            <a:ext cx="38264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mbria"/>
                <a:ea typeface="Cambria"/>
                <a:cs typeface="Cambria"/>
                <a:sym typeface="Cambria"/>
              </a:rPr>
              <a:t>https://nhd.org/en/contest/theme/</a:t>
            </a:r>
            <a:endParaRPr b="0" i="0" sz="1400" u="none" cap="none" strike="noStrike">
              <a:solidFill>
                <a:srgbClr val="000000"/>
              </a:solidFill>
              <a:latin typeface="Arial"/>
              <a:ea typeface="Arial"/>
              <a:cs typeface="Arial"/>
              <a:sym typeface="Arial"/>
            </a:endParaRPr>
          </a:p>
        </p:txBody>
      </p:sp>
      <p:sp>
        <p:nvSpPr>
          <p:cNvPr id="362" name="Google Shape;362;p43"/>
          <p:cNvSpPr/>
          <p:nvPr/>
        </p:nvSpPr>
        <p:spPr>
          <a:xfrm>
            <a:off x="7318797" y="5125028"/>
            <a:ext cx="4244175"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mbria"/>
                <a:ea typeface="Cambria"/>
                <a:cs typeface="Cambria"/>
                <a:sym typeface="Cambria"/>
              </a:rPr>
              <a:t>https://nhd.org/en/contest/get-started/</a:t>
            </a:r>
            <a:endParaRPr b="0" i="0" sz="1400" u="none" cap="none" strike="noStrike">
              <a:solidFill>
                <a:srgbClr val="000000"/>
              </a:solidFill>
              <a:latin typeface="Arial"/>
              <a:ea typeface="Arial"/>
              <a:cs typeface="Arial"/>
              <a:sym typeface="Arial"/>
            </a:endParaRPr>
          </a:p>
        </p:txBody>
      </p:sp>
      <p:pic>
        <p:nvPicPr>
          <p:cNvPr id="363" name="Google Shape;363;p43"/>
          <p:cNvPicPr preferRelativeResize="0"/>
          <p:nvPr/>
        </p:nvPicPr>
        <p:blipFill rotWithShape="1">
          <a:blip r:embed="rId4">
            <a:alphaModFix/>
          </a:blip>
          <a:srcRect b="0" l="0" r="0" t="0"/>
          <a:stretch/>
        </p:blipFill>
        <p:spPr>
          <a:xfrm>
            <a:off x="7932535" y="799070"/>
            <a:ext cx="3016701" cy="41848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RESOURCES</a:t>
            </a:r>
            <a:endParaRPr>
              <a:latin typeface="Georgia"/>
              <a:ea typeface="Georgia"/>
              <a:cs typeface="Georgia"/>
              <a:sym typeface="Georgia"/>
            </a:endParaRPr>
          </a:p>
        </p:txBody>
      </p:sp>
      <p:sp>
        <p:nvSpPr>
          <p:cNvPr id="369" name="Google Shape;369;p44"/>
          <p:cNvSpPr txBox="1"/>
          <p:nvPr/>
        </p:nvSpPr>
        <p:spPr>
          <a:xfrm>
            <a:off x="4226010" y="675503"/>
            <a:ext cx="345989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Texas History Day website</a:t>
            </a:r>
            <a:endParaRPr b="0" i="0" sz="1400" u="none" cap="none" strike="noStrike">
              <a:solidFill>
                <a:srgbClr val="000000"/>
              </a:solidFill>
              <a:latin typeface="Arial"/>
              <a:ea typeface="Arial"/>
              <a:cs typeface="Arial"/>
              <a:sym typeface="Arial"/>
            </a:endParaRPr>
          </a:p>
        </p:txBody>
      </p:sp>
      <p:pic>
        <p:nvPicPr>
          <p:cNvPr id="370" name="Google Shape;370;p44"/>
          <p:cNvPicPr preferRelativeResize="0"/>
          <p:nvPr/>
        </p:nvPicPr>
        <p:blipFill rotWithShape="1">
          <a:blip r:embed="rId3">
            <a:alphaModFix/>
          </a:blip>
          <a:srcRect b="0" l="0" r="0" t="0"/>
          <a:stretch/>
        </p:blipFill>
        <p:spPr>
          <a:xfrm>
            <a:off x="4226010" y="1771134"/>
            <a:ext cx="6523471" cy="4308389"/>
          </a:xfrm>
          <a:prstGeom prst="rect">
            <a:avLst/>
          </a:prstGeom>
          <a:noFill/>
          <a:ln>
            <a:noFill/>
          </a:ln>
        </p:spPr>
      </p:pic>
      <p:sp>
        <p:nvSpPr>
          <p:cNvPr id="371" name="Google Shape;371;p44"/>
          <p:cNvSpPr/>
          <p:nvPr/>
        </p:nvSpPr>
        <p:spPr>
          <a:xfrm>
            <a:off x="5122993" y="1123837"/>
            <a:ext cx="3709921" cy="3692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mbria"/>
                <a:ea typeface="Cambria"/>
                <a:cs typeface="Cambria"/>
                <a:sym typeface="Cambria"/>
              </a:rPr>
              <a:t>https://texashistoryday.com/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WHERE  DO </a:t>
            </a:r>
            <a:br>
              <a:rPr b="1" lang="en-US" sz="2400">
                <a:latin typeface="Georgia"/>
                <a:ea typeface="Georgia"/>
                <a:cs typeface="Georgia"/>
                <a:sym typeface="Georgia"/>
              </a:rPr>
            </a:br>
            <a:r>
              <a:rPr b="1" lang="en-US" sz="2400">
                <a:latin typeface="Georgia"/>
                <a:ea typeface="Georgia"/>
                <a:cs typeface="Georgia"/>
                <a:sym typeface="Georgia"/>
              </a:rPr>
              <a:t>WE  START?</a:t>
            </a:r>
            <a:endParaRPr>
              <a:latin typeface="Georgia"/>
              <a:ea typeface="Georgia"/>
              <a:cs typeface="Georgia"/>
              <a:sym typeface="Georgia"/>
            </a:endParaRPr>
          </a:p>
        </p:txBody>
      </p:sp>
      <p:sp>
        <p:nvSpPr>
          <p:cNvPr id="377" name="Google Shape;377;p45"/>
          <p:cNvSpPr txBox="1"/>
          <p:nvPr/>
        </p:nvSpPr>
        <p:spPr>
          <a:xfrm>
            <a:off x="4011826" y="1968843"/>
            <a:ext cx="7265773" cy="390177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FF0000"/>
              </a:buClr>
              <a:buSzPts val="2400"/>
              <a:buFont typeface="Cambria"/>
              <a:buAutoNum type="arabicPeriod"/>
            </a:pPr>
            <a:r>
              <a:rPr b="1" i="0" lang="en-US" sz="2400" u="none" cap="none" strike="noStrike">
                <a:solidFill>
                  <a:srgbClr val="FF0000"/>
                </a:solidFill>
                <a:latin typeface="Cambria"/>
                <a:ea typeface="Cambria"/>
                <a:cs typeface="Cambria"/>
                <a:sym typeface="Cambria"/>
              </a:rPr>
              <a:t>Teachers</a:t>
            </a:r>
            <a:r>
              <a:rPr b="0" i="0" lang="en-US" sz="2400" u="none" cap="none" strike="noStrike">
                <a:solidFill>
                  <a:schemeClr val="dk1"/>
                </a:solidFill>
                <a:latin typeface="Cambria"/>
                <a:ea typeface="Cambria"/>
                <a:cs typeface="Cambria"/>
                <a:sym typeface="Cambria"/>
              </a:rPr>
              <a:t> – Create a Game Plan – see worksheet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FF0000"/>
              </a:buClr>
              <a:buSzPts val="2400"/>
              <a:buFont typeface="Cambria"/>
              <a:buAutoNum type="arabicPeriod"/>
            </a:pPr>
            <a:r>
              <a:rPr b="1" i="0" lang="en-US" sz="2400" u="none" cap="none" strike="noStrike">
                <a:solidFill>
                  <a:srgbClr val="FF0000"/>
                </a:solidFill>
                <a:latin typeface="Cambria"/>
                <a:ea typeface="Cambria"/>
                <a:cs typeface="Cambria"/>
                <a:sym typeface="Cambria"/>
              </a:rPr>
              <a:t>Teachers</a:t>
            </a:r>
            <a:r>
              <a:rPr b="0" i="0" lang="en-US" sz="2400" u="none" cap="none" strike="noStrike">
                <a:solidFill>
                  <a:schemeClr val="dk1"/>
                </a:solidFill>
                <a:latin typeface="Cambria"/>
                <a:ea typeface="Cambria"/>
                <a:cs typeface="Cambria"/>
                <a:sym typeface="Cambria"/>
              </a:rPr>
              <a:t> – Create a Time Line</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FF0000"/>
              </a:buClr>
              <a:buSzPts val="2400"/>
              <a:buFont typeface="Cambria"/>
              <a:buAutoNum type="arabicPeriod"/>
            </a:pPr>
            <a:r>
              <a:rPr b="1" i="0" lang="en-US" sz="2400" u="none" cap="none" strike="noStrike">
                <a:solidFill>
                  <a:srgbClr val="FF0000"/>
                </a:solidFill>
                <a:latin typeface="Cambria"/>
                <a:ea typeface="Cambria"/>
                <a:cs typeface="Cambria"/>
                <a:sym typeface="Cambria"/>
              </a:rPr>
              <a:t>Teachers</a:t>
            </a:r>
            <a:r>
              <a:rPr b="0" i="0" lang="en-US" sz="2400" u="none" cap="none" strike="noStrike">
                <a:solidFill>
                  <a:schemeClr val="dk1"/>
                </a:solidFill>
                <a:latin typeface="Cambria"/>
                <a:ea typeface="Cambria"/>
                <a:cs typeface="Cambria"/>
                <a:sym typeface="Cambria"/>
              </a:rPr>
              <a:t> – Introduce the theme to students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1E4E79"/>
              </a:buClr>
              <a:buSzPts val="2400"/>
              <a:buFont typeface="Cambria"/>
              <a:buAutoNum type="arabicPeriod"/>
            </a:pPr>
            <a:r>
              <a:rPr b="1" i="0" lang="en-US" sz="2400" u="none" cap="none" strike="noStrike">
                <a:solidFill>
                  <a:srgbClr val="1E4E79"/>
                </a:solidFill>
                <a:latin typeface="Cambria"/>
                <a:ea typeface="Cambria"/>
                <a:cs typeface="Cambria"/>
                <a:sym typeface="Cambria"/>
              </a:rPr>
              <a:t>Students</a:t>
            </a:r>
            <a:r>
              <a:rPr b="0" i="0" lang="en-US" sz="2400" u="none" cap="none" strike="noStrike">
                <a:solidFill>
                  <a:schemeClr val="dk1"/>
                </a:solidFill>
                <a:latin typeface="Cambria"/>
                <a:ea typeface="Cambria"/>
                <a:cs typeface="Cambria"/>
                <a:sym typeface="Cambria"/>
              </a:rPr>
              <a:t> – Select topics to research </a:t>
            </a:r>
            <a:r>
              <a:rPr b="0" i="0" lang="en-US" sz="1400" u="none" cap="none" strike="noStrike">
                <a:solidFill>
                  <a:schemeClr val="dk1"/>
                </a:solidFill>
                <a:latin typeface="Cambria"/>
                <a:ea typeface="Cambria"/>
                <a:cs typeface="Cambria"/>
                <a:sym typeface="Cambria"/>
              </a:rPr>
              <a:t>(with </a:t>
            </a:r>
            <a:r>
              <a:rPr b="0" i="0" lang="en-US" sz="1400" u="none" cap="none" strike="noStrike">
                <a:solidFill>
                  <a:srgbClr val="FF0000"/>
                </a:solidFill>
                <a:latin typeface="Cambria"/>
                <a:ea typeface="Cambria"/>
                <a:cs typeface="Cambria"/>
                <a:sym typeface="Cambria"/>
              </a:rPr>
              <a:t>Teacher</a:t>
            </a:r>
            <a:r>
              <a:rPr b="0" i="0" lang="en-US" sz="1400" u="none" cap="none" strike="noStrike">
                <a:solidFill>
                  <a:schemeClr val="dk1"/>
                </a:solidFill>
                <a:latin typeface="Cambria"/>
                <a:ea typeface="Cambria"/>
                <a:cs typeface="Cambria"/>
                <a:sym typeface="Cambria"/>
              </a:rPr>
              <a:t> guidance)</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1E4E79"/>
              </a:buClr>
              <a:buSzPts val="2400"/>
              <a:buFont typeface="Cambria"/>
              <a:buAutoNum type="arabicPeriod"/>
            </a:pPr>
            <a:r>
              <a:rPr b="1" i="0" lang="en-US" sz="2400" u="none" cap="none" strike="noStrike">
                <a:solidFill>
                  <a:srgbClr val="1E4E79"/>
                </a:solidFill>
                <a:latin typeface="Cambria"/>
                <a:ea typeface="Cambria"/>
                <a:cs typeface="Cambria"/>
                <a:sym typeface="Cambria"/>
              </a:rPr>
              <a:t>Students</a:t>
            </a:r>
            <a:r>
              <a:rPr b="0" i="0" lang="en-US" sz="2400" u="none" cap="none" strike="noStrike">
                <a:solidFill>
                  <a:schemeClr val="dk1"/>
                </a:solidFill>
                <a:latin typeface="Cambria"/>
                <a:ea typeface="Cambria"/>
                <a:cs typeface="Cambria"/>
                <a:sym typeface="Cambria"/>
              </a:rPr>
              <a:t> – Research their topics thoroughly</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1E4E79"/>
              </a:buClr>
              <a:buSzPts val="2400"/>
              <a:buFont typeface="Cambria"/>
              <a:buAutoNum type="arabicPeriod"/>
            </a:pPr>
            <a:r>
              <a:rPr b="1" i="0" lang="en-US" sz="2400" u="none" cap="none" strike="noStrike">
                <a:solidFill>
                  <a:srgbClr val="1E4E79"/>
                </a:solidFill>
                <a:latin typeface="Cambria"/>
                <a:ea typeface="Cambria"/>
                <a:cs typeface="Cambria"/>
                <a:sym typeface="Cambria"/>
              </a:rPr>
              <a:t>Students</a:t>
            </a:r>
            <a:r>
              <a:rPr b="0" i="0" lang="en-US" sz="2400" u="none" cap="none" strike="noStrike">
                <a:solidFill>
                  <a:schemeClr val="dk1"/>
                </a:solidFill>
                <a:latin typeface="Cambria"/>
                <a:ea typeface="Cambria"/>
                <a:cs typeface="Cambria"/>
                <a:sym typeface="Cambria"/>
              </a:rPr>
              <a:t> – Create their projects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1E4E79"/>
              </a:buClr>
              <a:buSzPts val="2400"/>
              <a:buFont typeface="Cambria"/>
              <a:buAutoNum type="arabicPeriod"/>
            </a:pPr>
            <a:r>
              <a:rPr b="1" i="0" lang="en-US" sz="2400" u="none" cap="none" strike="noStrike">
                <a:solidFill>
                  <a:srgbClr val="1E4E79"/>
                </a:solidFill>
                <a:latin typeface="Cambria"/>
                <a:ea typeface="Cambria"/>
                <a:cs typeface="Cambria"/>
                <a:sym typeface="Cambria"/>
              </a:rPr>
              <a:t>Students</a:t>
            </a:r>
            <a:r>
              <a:rPr b="0" i="0" lang="en-US" sz="2400" u="none" cap="none" strike="noStrike">
                <a:solidFill>
                  <a:schemeClr val="dk1"/>
                </a:solidFill>
                <a:latin typeface="Cambria"/>
                <a:ea typeface="Cambria"/>
                <a:cs typeface="Cambria"/>
                <a:sym typeface="Cambria"/>
              </a:rPr>
              <a:t> – Prepare for Contest</a:t>
            </a:r>
            <a:endParaRPr b="0" i="0" sz="1400" u="none" cap="none" strike="noStrike">
              <a:solidFill>
                <a:srgbClr val="000000"/>
              </a:solidFill>
              <a:latin typeface="Arial"/>
              <a:ea typeface="Arial"/>
              <a:cs typeface="Arial"/>
              <a:sym typeface="Arial"/>
            </a:endParaRPr>
          </a:p>
        </p:txBody>
      </p:sp>
      <p:sp>
        <p:nvSpPr>
          <p:cNvPr id="378" name="Google Shape;378;p45"/>
          <p:cNvSpPr txBox="1"/>
          <p:nvPr/>
        </p:nvSpPr>
        <p:spPr>
          <a:xfrm>
            <a:off x="4118918" y="881449"/>
            <a:ext cx="6137189"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mbria"/>
                <a:ea typeface="Cambria"/>
                <a:cs typeface="Cambria"/>
                <a:sym typeface="Cambria"/>
              </a:rPr>
              <a:t>Make a Plan to Implement NHD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mbria"/>
                <a:ea typeface="Cambria"/>
                <a:cs typeface="Cambria"/>
                <a:sym typeface="Cambria"/>
              </a:rPr>
              <a:t>at your school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ambria"/>
              <a:ea typeface="Cambria"/>
              <a:cs typeface="Cambria"/>
              <a:sym typeface="Cambr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rgia"/>
              <a:buNone/>
            </a:pPr>
            <a:r>
              <a:rPr b="1" lang="en-US" sz="2400">
                <a:latin typeface="Georgia"/>
                <a:ea typeface="Georgia"/>
                <a:cs typeface="Georgia"/>
                <a:sym typeface="Georgia"/>
              </a:rPr>
              <a:t>CONTACT </a:t>
            </a:r>
            <a:br>
              <a:rPr b="1" lang="en-US" sz="2400">
                <a:latin typeface="Georgia"/>
                <a:ea typeface="Georgia"/>
                <a:cs typeface="Georgia"/>
                <a:sym typeface="Georgia"/>
              </a:rPr>
            </a:br>
            <a:r>
              <a:rPr b="1" lang="en-US" sz="2400">
                <a:latin typeface="Georgia"/>
                <a:ea typeface="Georgia"/>
                <a:cs typeface="Georgia"/>
                <a:sym typeface="Georgia"/>
              </a:rPr>
              <a:t>INFO</a:t>
            </a:r>
            <a:endParaRPr/>
          </a:p>
        </p:txBody>
      </p:sp>
      <p:sp>
        <p:nvSpPr>
          <p:cNvPr id="385" name="Google Shape;385;p46"/>
          <p:cNvSpPr txBox="1"/>
          <p:nvPr/>
        </p:nvSpPr>
        <p:spPr>
          <a:xfrm>
            <a:off x="4071938" y="747765"/>
            <a:ext cx="7358100" cy="1077178"/>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Do you have questions?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 			or need more information?</a:t>
            </a:r>
            <a:endParaRPr b="0" i="0" sz="1400" u="none" cap="none" strike="noStrike">
              <a:solidFill>
                <a:srgbClr val="000000"/>
              </a:solidFill>
              <a:latin typeface="Arial"/>
              <a:ea typeface="Arial"/>
              <a:cs typeface="Arial"/>
              <a:sym typeface="Arial"/>
            </a:endParaRPr>
          </a:p>
        </p:txBody>
      </p:sp>
      <p:sp>
        <p:nvSpPr>
          <p:cNvPr id="386" name="Google Shape;386;p46"/>
          <p:cNvSpPr txBox="1"/>
          <p:nvPr/>
        </p:nvSpPr>
        <p:spPr>
          <a:xfrm>
            <a:off x="4071938" y="2109180"/>
            <a:ext cx="7994700" cy="4001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CONTACT:</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Times New Roman"/>
                <a:ea typeface="Times New Roman"/>
                <a:cs typeface="Times New Roman"/>
                <a:sym typeface="Times New Roman"/>
              </a:rPr>
              <a:t>Regional Contest:</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Find the Coordinator for the Region nearest you at </a:t>
            </a:r>
            <a:r>
              <a:rPr b="1" i="0" lang="en-US" sz="1800" u="sng" cap="none" strike="noStrike">
                <a:solidFill>
                  <a:schemeClr val="hlink"/>
                </a:solidFill>
                <a:latin typeface="Times New Roman"/>
                <a:ea typeface="Times New Roman"/>
                <a:cs typeface="Times New Roman"/>
                <a:sym typeface="Times New Roman"/>
                <a:hlinkClick r:id="rId3"/>
              </a:rPr>
              <a:t>texashistoryday.com</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Times New Roman"/>
                <a:ea typeface="Times New Roman"/>
                <a:cs typeface="Times New Roman"/>
                <a:sym typeface="Times New Roman"/>
              </a:rPr>
              <a:t>State Contest:</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Lisa Berg, Director of Education Services</a:t>
            </a:r>
            <a:endParaRPr b="0" i="0" sz="1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hlink"/>
                </a:solidFill>
                <a:latin typeface="Times New Roman"/>
                <a:ea typeface="Times New Roman"/>
                <a:cs typeface="Times New Roman"/>
                <a:sym typeface="Times New Roman"/>
                <a:hlinkClick r:id="rId4"/>
              </a:rPr>
              <a:t>Lisa.Berg@tshaonline.org</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or</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Danny Corbett, THD Co-Coordinator</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hlink"/>
                </a:solidFill>
                <a:latin typeface="Times New Roman"/>
                <a:ea typeface="Times New Roman"/>
                <a:cs typeface="Times New Roman"/>
                <a:sym typeface="Times New Roman"/>
                <a:hlinkClick r:id="rId5"/>
              </a:rPr>
              <a:t>THD@tshaonline.org</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mbria"/>
              <a:ea typeface="Cambria"/>
              <a:cs typeface="Cambria"/>
              <a:sym typeface="Cambria"/>
            </a:endParaRPr>
          </a:p>
        </p:txBody>
      </p:sp>
      <p:pic>
        <p:nvPicPr>
          <p:cNvPr id="387" name="Google Shape;387;p46"/>
          <p:cNvPicPr preferRelativeResize="0"/>
          <p:nvPr/>
        </p:nvPicPr>
        <p:blipFill rotWithShape="1">
          <a:blip r:embed="rId6">
            <a:alphaModFix/>
          </a:blip>
          <a:srcRect b="0" l="0" r="0" t="0"/>
          <a:stretch/>
        </p:blipFill>
        <p:spPr>
          <a:xfrm>
            <a:off x="8510120" y="4887054"/>
            <a:ext cx="2462997" cy="9998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270294" y="929991"/>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NATIONAL</a:t>
            </a:r>
            <a:br>
              <a:rPr b="1" lang="en-US" sz="2400">
                <a:latin typeface="Georgia"/>
                <a:ea typeface="Georgia"/>
                <a:cs typeface="Georgia"/>
                <a:sym typeface="Georgia"/>
              </a:rPr>
            </a:br>
            <a:r>
              <a:rPr b="1" lang="en-US" sz="2400">
                <a:latin typeface="Georgia"/>
                <a:ea typeface="Georgia"/>
                <a:cs typeface="Georgia"/>
                <a:sym typeface="Georgia"/>
              </a:rPr>
              <a:t>HISTORY</a:t>
            </a:r>
            <a:br>
              <a:rPr b="1" lang="en-US" sz="2400">
                <a:latin typeface="Georgia"/>
                <a:ea typeface="Georgia"/>
                <a:cs typeface="Georgia"/>
                <a:sym typeface="Georgia"/>
              </a:rPr>
            </a:br>
            <a:r>
              <a:rPr b="1" lang="en-US" sz="2400">
                <a:latin typeface="Georgia"/>
                <a:ea typeface="Georgia"/>
                <a:cs typeface="Georgia"/>
                <a:sym typeface="Georgia"/>
              </a:rPr>
              <a:t>DAY</a:t>
            </a:r>
            <a:endParaRPr>
              <a:latin typeface="Georgia"/>
              <a:ea typeface="Georgia"/>
              <a:cs typeface="Georgia"/>
              <a:sym typeface="Georgia"/>
            </a:endParaRPr>
          </a:p>
        </p:txBody>
      </p:sp>
      <p:pic>
        <p:nvPicPr>
          <p:cNvPr id="132" name="Google Shape;132;p17"/>
          <p:cNvPicPr preferRelativeResize="0"/>
          <p:nvPr/>
        </p:nvPicPr>
        <p:blipFill rotWithShape="1">
          <a:blip r:embed="rId3">
            <a:alphaModFix/>
          </a:blip>
          <a:srcRect b="0" l="0" r="0" t="0"/>
          <a:stretch/>
        </p:blipFill>
        <p:spPr>
          <a:xfrm>
            <a:off x="4146893" y="3933365"/>
            <a:ext cx="707227" cy="724065"/>
          </a:xfrm>
          <a:prstGeom prst="rect">
            <a:avLst/>
          </a:prstGeom>
          <a:noFill/>
          <a:ln>
            <a:noFill/>
          </a:ln>
        </p:spPr>
      </p:pic>
      <p:pic>
        <p:nvPicPr>
          <p:cNvPr id="133" name="Google Shape;133;p17"/>
          <p:cNvPicPr preferRelativeResize="0"/>
          <p:nvPr/>
        </p:nvPicPr>
        <p:blipFill rotWithShape="1">
          <a:blip r:embed="rId4">
            <a:alphaModFix/>
          </a:blip>
          <a:srcRect b="0" l="0" r="0" t="0"/>
          <a:stretch/>
        </p:blipFill>
        <p:spPr>
          <a:xfrm>
            <a:off x="4146893" y="5045354"/>
            <a:ext cx="724065" cy="724065"/>
          </a:xfrm>
          <a:prstGeom prst="rect">
            <a:avLst/>
          </a:prstGeom>
          <a:noFill/>
          <a:ln>
            <a:noFill/>
          </a:ln>
        </p:spPr>
      </p:pic>
      <p:pic>
        <p:nvPicPr>
          <p:cNvPr id="134" name="Google Shape;134;p17"/>
          <p:cNvPicPr preferRelativeResize="0"/>
          <p:nvPr/>
        </p:nvPicPr>
        <p:blipFill rotWithShape="1">
          <a:blip r:embed="rId5">
            <a:alphaModFix/>
          </a:blip>
          <a:srcRect b="0" l="0" r="0" t="0"/>
          <a:stretch/>
        </p:blipFill>
        <p:spPr>
          <a:xfrm>
            <a:off x="8136715" y="4011099"/>
            <a:ext cx="724065" cy="736768"/>
          </a:xfrm>
          <a:prstGeom prst="rect">
            <a:avLst/>
          </a:prstGeom>
          <a:noFill/>
          <a:ln>
            <a:noFill/>
          </a:ln>
        </p:spPr>
      </p:pic>
      <p:pic>
        <p:nvPicPr>
          <p:cNvPr id="135" name="Google Shape;135;p17"/>
          <p:cNvPicPr preferRelativeResize="0"/>
          <p:nvPr/>
        </p:nvPicPr>
        <p:blipFill rotWithShape="1">
          <a:blip r:embed="rId6">
            <a:alphaModFix/>
          </a:blip>
          <a:srcRect b="0" l="0" r="0" t="0"/>
          <a:stretch/>
        </p:blipFill>
        <p:spPr>
          <a:xfrm>
            <a:off x="8136715" y="5117572"/>
            <a:ext cx="719635" cy="736768"/>
          </a:xfrm>
          <a:prstGeom prst="rect">
            <a:avLst/>
          </a:prstGeom>
          <a:noFill/>
          <a:ln>
            <a:noFill/>
          </a:ln>
        </p:spPr>
      </p:pic>
      <p:sp>
        <p:nvSpPr>
          <p:cNvPr id="136" name="Google Shape;136;p17"/>
          <p:cNvSpPr txBox="1"/>
          <p:nvPr/>
        </p:nvSpPr>
        <p:spPr>
          <a:xfrm>
            <a:off x="4962039" y="4011099"/>
            <a:ext cx="205690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Research and Reading Skills</a:t>
            </a:r>
            <a:endParaRPr b="0" i="0" sz="1400" u="none" cap="none" strike="noStrike">
              <a:solidFill>
                <a:srgbClr val="000000"/>
              </a:solidFill>
              <a:latin typeface="Arial"/>
              <a:ea typeface="Arial"/>
              <a:cs typeface="Arial"/>
              <a:sym typeface="Arial"/>
            </a:endParaRPr>
          </a:p>
        </p:txBody>
      </p:sp>
      <p:sp>
        <p:nvSpPr>
          <p:cNvPr id="137" name="Google Shape;137;p17"/>
          <p:cNvSpPr txBox="1"/>
          <p:nvPr/>
        </p:nvSpPr>
        <p:spPr>
          <a:xfrm>
            <a:off x="4962039" y="5123088"/>
            <a:ext cx="205690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Critical Thinking Skills</a:t>
            </a:r>
            <a:endParaRPr b="0" i="0" sz="1400" u="none" cap="none" strike="noStrike">
              <a:solidFill>
                <a:srgbClr val="000000"/>
              </a:solidFill>
              <a:latin typeface="Arial"/>
              <a:ea typeface="Arial"/>
              <a:cs typeface="Arial"/>
              <a:sym typeface="Arial"/>
            </a:endParaRPr>
          </a:p>
        </p:txBody>
      </p:sp>
      <p:sp>
        <p:nvSpPr>
          <p:cNvPr id="138" name="Google Shape;138;p17"/>
          <p:cNvSpPr txBox="1"/>
          <p:nvPr/>
        </p:nvSpPr>
        <p:spPr>
          <a:xfrm>
            <a:off x="8955824" y="4101536"/>
            <a:ext cx="21336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Problem Solving Skills</a:t>
            </a:r>
            <a:endParaRPr b="0" i="0" sz="1400" u="none" cap="none" strike="noStrike">
              <a:solidFill>
                <a:srgbClr val="000000"/>
              </a:solidFill>
              <a:latin typeface="Arial"/>
              <a:ea typeface="Arial"/>
              <a:cs typeface="Arial"/>
              <a:sym typeface="Arial"/>
            </a:endParaRPr>
          </a:p>
        </p:txBody>
      </p:sp>
      <p:sp>
        <p:nvSpPr>
          <p:cNvPr id="139" name="Google Shape;139;p17"/>
          <p:cNvSpPr txBox="1"/>
          <p:nvPr/>
        </p:nvSpPr>
        <p:spPr>
          <a:xfrm>
            <a:off x="8955824" y="5208009"/>
            <a:ext cx="20574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mbria"/>
                <a:ea typeface="Cambria"/>
                <a:cs typeface="Cambria"/>
                <a:sym typeface="Cambria"/>
              </a:rPr>
              <a:t>Self-Esteem and Confidence</a:t>
            </a:r>
            <a:endParaRPr b="0" i="0" sz="1400" u="none" cap="none" strike="noStrike">
              <a:solidFill>
                <a:srgbClr val="000000"/>
              </a:solidFill>
              <a:latin typeface="Arial"/>
              <a:ea typeface="Arial"/>
              <a:cs typeface="Arial"/>
              <a:sym typeface="Arial"/>
            </a:endParaRPr>
          </a:p>
        </p:txBody>
      </p:sp>
      <p:sp>
        <p:nvSpPr>
          <p:cNvPr id="140" name="Google Shape;140;p17"/>
          <p:cNvSpPr txBox="1"/>
          <p:nvPr/>
        </p:nvSpPr>
        <p:spPr>
          <a:xfrm>
            <a:off x="3776661" y="746772"/>
            <a:ext cx="7588155"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mbria"/>
                <a:ea typeface="Cambria"/>
                <a:cs typeface="Cambria"/>
                <a:sym typeface="Cambria"/>
              </a:rPr>
              <a:t>National History Day provides 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mbria"/>
                <a:ea typeface="Cambria"/>
                <a:cs typeface="Cambria"/>
                <a:sym typeface="Cambria"/>
              </a:rPr>
              <a:t>framework for success.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mbria"/>
                <a:ea typeface="Cambria"/>
                <a:cs typeface="Cambria"/>
                <a:sym typeface="Cambria"/>
              </a:rPr>
              <a:t>Students learn to analyze historical information, organize and present their research, use technology,    and develop effective communication skills through  clear writing and oral presentation.</a:t>
            </a:r>
            <a:endParaRPr b="1" i="0" sz="2400" u="none" cap="none" strike="noStrike">
              <a:solidFill>
                <a:schemeClr val="dk1"/>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430340" y="1082893"/>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NATIONAL HISTORY </a:t>
            </a:r>
            <a:br>
              <a:rPr b="1" lang="en-US" sz="2400">
                <a:latin typeface="Georgia"/>
                <a:ea typeface="Georgia"/>
                <a:cs typeface="Georgia"/>
                <a:sym typeface="Georgia"/>
              </a:rPr>
            </a:br>
            <a:r>
              <a:rPr b="1" lang="en-US" sz="2400">
                <a:latin typeface="Georgia"/>
                <a:ea typeface="Georgia"/>
                <a:cs typeface="Georgia"/>
                <a:sym typeface="Georgia"/>
              </a:rPr>
              <a:t>DAY</a:t>
            </a:r>
            <a:endParaRPr>
              <a:latin typeface="Georgia"/>
              <a:ea typeface="Georgia"/>
              <a:cs typeface="Georgia"/>
              <a:sym typeface="Georgia"/>
            </a:endParaRPr>
          </a:p>
        </p:txBody>
      </p:sp>
      <p:sp>
        <p:nvSpPr>
          <p:cNvPr id="146" name="Google Shape;146;p18"/>
          <p:cNvSpPr txBox="1"/>
          <p:nvPr/>
        </p:nvSpPr>
        <p:spPr>
          <a:xfrm>
            <a:off x="4299045" y="1490658"/>
            <a:ext cx="670105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dk1"/>
                </a:solidFill>
                <a:latin typeface="Cambria"/>
                <a:ea typeface="Cambria"/>
                <a:cs typeface="Cambria"/>
                <a:sym typeface="Cambria"/>
              </a:rPr>
              <a:t>NATIONAL HISTORY DAY</a:t>
            </a:r>
            <a:endParaRPr b="0" i="0" sz="1400" u="none" cap="none" strike="noStrike">
              <a:solidFill>
                <a:srgbClr val="000000"/>
              </a:solidFill>
              <a:latin typeface="Arial"/>
              <a:ea typeface="Arial"/>
              <a:cs typeface="Arial"/>
              <a:sym typeface="Arial"/>
            </a:endParaRPr>
          </a:p>
        </p:txBody>
      </p:sp>
      <p:sp>
        <p:nvSpPr>
          <p:cNvPr id="147" name="Google Shape;147;p18"/>
          <p:cNvSpPr txBox="1"/>
          <p:nvPr/>
        </p:nvSpPr>
        <p:spPr>
          <a:xfrm>
            <a:off x="4299045" y="3698543"/>
            <a:ext cx="6428095" cy="1015663"/>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Cambria"/>
                <a:ea typeface="Cambria"/>
                <a:cs typeface="Cambria"/>
                <a:sym typeface="Cambria"/>
              </a:rPr>
              <a:t>THE PROCESS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Geo"/>
              <a:buNone/>
            </a:pPr>
            <a:r>
              <a:rPr b="1" lang="en-US" sz="2400">
                <a:latin typeface="Georgia"/>
                <a:ea typeface="Georgia"/>
                <a:cs typeface="Georgia"/>
                <a:sym typeface="Georgia"/>
              </a:rPr>
              <a:t>STEP </a:t>
            </a:r>
            <a:br>
              <a:rPr b="1" lang="en-US" sz="2400">
                <a:latin typeface="Georgia"/>
                <a:ea typeface="Georgia"/>
                <a:cs typeface="Georgia"/>
                <a:sym typeface="Georgia"/>
              </a:rPr>
            </a:br>
            <a:r>
              <a:rPr b="1" lang="en-US" sz="2400">
                <a:latin typeface="Georgia"/>
                <a:ea typeface="Georgia"/>
                <a:cs typeface="Georgia"/>
                <a:sym typeface="Georgia"/>
              </a:rPr>
              <a:t>    1</a:t>
            </a:r>
            <a:endParaRPr sz="2800">
              <a:latin typeface="Georgia"/>
              <a:ea typeface="Georgia"/>
              <a:cs typeface="Georgia"/>
              <a:sym typeface="Georgia"/>
            </a:endParaRPr>
          </a:p>
        </p:txBody>
      </p:sp>
      <p:sp>
        <p:nvSpPr>
          <p:cNvPr id="153" name="Google Shape;153;p1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6000"/>
              <a:buNone/>
            </a:pPr>
            <a:r>
              <a:rPr b="1" lang="en-US" sz="6000">
                <a:latin typeface="Georgia"/>
                <a:ea typeface="Georgia"/>
                <a:cs typeface="Georgia"/>
                <a:sym typeface="Georgia"/>
              </a:rPr>
              <a:t>SELECTING A TOPIC</a:t>
            </a:r>
            <a:endParaRPr>
              <a:latin typeface="Georgia"/>
              <a:ea typeface="Georgia"/>
              <a:cs typeface="Georgia"/>
              <a:sym typeface="Georgia"/>
            </a:endParaRPr>
          </a:p>
        </p:txBody>
      </p:sp>
      <p:pic>
        <p:nvPicPr>
          <p:cNvPr id="154" name="Google Shape;154;p19"/>
          <p:cNvPicPr preferRelativeResize="0"/>
          <p:nvPr/>
        </p:nvPicPr>
        <p:blipFill rotWithShape="1">
          <a:blip r:embed="rId3">
            <a:alphaModFix/>
          </a:blip>
          <a:srcRect b="0" l="0" r="0" t="0"/>
          <a:stretch/>
        </p:blipFill>
        <p:spPr>
          <a:xfrm>
            <a:off x="1613925" y="1982182"/>
            <a:ext cx="1442247" cy="28844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NHD</a:t>
            </a:r>
            <a:br>
              <a:rPr b="1" lang="en-US" sz="2400">
                <a:latin typeface="Georgia"/>
                <a:ea typeface="Georgia"/>
                <a:cs typeface="Georgia"/>
                <a:sym typeface="Georgia"/>
              </a:rPr>
            </a:br>
            <a:r>
              <a:rPr b="1" lang="en-US" sz="2400">
                <a:latin typeface="Georgia"/>
                <a:ea typeface="Georgia"/>
                <a:cs typeface="Georgia"/>
                <a:sym typeface="Georgia"/>
              </a:rPr>
              <a:t>THEME</a:t>
            </a:r>
            <a:endParaRPr>
              <a:latin typeface="Georgia"/>
              <a:ea typeface="Georgia"/>
              <a:cs typeface="Georgia"/>
              <a:sym typeface="Georgia"/>
            </a:endParaRPr>
          </a:p>
        </p:txBody>
      </p:sp>
      <p:sp>
        <p:nvSpPr>
          <p:cNvPr id="160" name="Google Shape;160;p20"/>
          <p:cNvSpPr txBox="1"/>
          <p:nvPr/>
        </p:nvSpPr>
        <p:spPr>
          <a:xfrm>
            <a:off x="4040777" y="862227"/>
            <a:ext cx="701040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mbria"/>
                <a:ea typeface="Cambria"/>
                <a:cs typeface="Cambria"/>
                <a:sym typeface="Cambria"/>
              </a:rPr>
              <a:t>NATIONAL HISTORY DAY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mbria"/>
                <a:ea typeface="Cambria"/>
                <a:cs typeface="Cambria"/>
                <a:sym typeface="Cambria"/>
              </a:rPr>
              <a:t>THEME</a:t>
            </a:r>
            <a:endParaRPr b="0" i="0" sz="1400" u="none" cap="none" strike="noStrike">
              <a:solidFill>
                <a:srgbClr val="000000"/>
              </a:solidFill>
              <a:latin typeface="Arial"/>
              <a:ea typeface="Arial"/>
              <a:cs typeface="Arial"/>
              <a:sym typeface="Arial"/>
            </a:endParaRPr>
          </a:p>
        </p:txBody>
      </p:sp>
      <p:sp>
        <p:nvSpPr>
          <p:cNvPr id="161" name="Google Shape;161;p20"/>
          <p:cNvSpPr txBox="1"/>
          <p:nvPr/>
        </p:nvSpPr>
        <p:spPr>
          <a:xfrm>
            <a:off x="3962400" y="1816334"/>
            <a:ext cx="70887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mbria"/>
                <a:ea typeface="Cambria"/>
                <a:cs typeface="Cambria"/>
                <a:sym typeface="Cambria"/>
              </a:rPr>
              <a:t>Themes are chosen for their broad application to all eras of history  -  State, National, World History.</a:t>
            </a:r>
            <a:endParaRPr b="0" i="0" sz="1400" u="none" cap="none" strike="noStrike">
              <a:solidFill>
                <a:srgbClr val="000000"/>
              </a:solidFill>
              <a:latin typeface="Arial"/>
              <a:ea typeface="Arial"/>
              <a:cs typeface="Arial"/>
              <a:sym typeface="Arial"/>
            </a:endParaRPr>
          </a:p>
        </p:txBody>
      </p:sp>
      <p:sp>
        <p:nvSpPr>
          <p:cNvPr id="162" name="Google Shape;162;p20"/>
          <p:cNvSpPr txBox="1"/>
          <p:nvPr/>
        </p:nvSpPr>
        <p:spPr>
          <a:xfrm>
            <a:off x="3647361" y="3263890"/>
            <a:ext cx="7088777" cy="2308324"/>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mbria"/>
                <a:ea typeface="Cambria"/>
                <a:cs typeface="Cambria"/>
                <a:sym typeface="Cambria"/>
              </a:rPr>
              <a:t>A theme helps students: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Focus their research</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Increase historical understanding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Place information in correct context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See connections over time</a:t>
            </a:r>
            <a:endParaRPr b="0" i="0" sz="1400" u="none" cap="none" strike="noStrike">
              <a:solidFill>
                <a:srgbClr val="000000"/>
              </a:solidFill>
              <a:latin typeface="Arial"/>
              <a:ea typeface="Arial"/>
              <a:cs typeface="Arial"/>
              <a:sym typeface="Arial"/>
            </a:endParaRPr>
          </a:p>
        </p:txBody>
      </p:sp>
      <p:sp>
        <p:nvSpPr>
          <p:cNvPr id="163" name="Google Shape;163;p20"/>
          <p:cNvSpPr txBox="1"/>
          <p:nvPr/>
        </p:nvSpPr>
        <p:spPr>
          <a:xfrm>
            <a:off x="4746171" y="5754634"/>
            <a:ext cx="7010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mbria"/>
                <a:ea typeface="Cambria"/>
                <a:cs typeface="Cambria"/>
                <a:sym typeface="Cambria"/>
              </a:rPr>
              <a:t>See the theme narrative in the 2024 Theme Booklet</a:t>
            </a:r>
            <a:endParaRPr b="0" i="0" sz="1400" u="none" cap="none" strike="noStrike">
              <a:solidFill>
                <a:srgbClr val="000000"/>
              </a:solidFill>
              <a:latin typeface="Arial"/>
              <a:ea typeface="Arial"/>
              <a:cs typeface="Arial"/>
              <a:sym typeface="Arial"/>
            </a:endParaRPr>
          </a:p>
        </p:txBody>
      </p:sp>
      <p:pic>
        <p:nvPicPr>
          <p:cNvPr id="164" name="Google Shape;164;p20"/>
          <p:cNvPicPr preferRelativeResize="0"/>
          <p:nvPr/>
        </p:nvPicPr>
        <p:blipFill rotWithShape="1">
          <a:blip r:embed="rId3">
            <a:alphaModFix/>
          </a:blip>
          <a:srcRect b="0" l="0" r="0" t="0"/>
          <a:stretch/>
        </p:blipFill>
        <p:spPr>
          <a:xfrm>
            <a:off x="8795951" y="2657275"/>
            <a:ext cx="2564027" cy="25640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NHD</a:t>
            </a:r>
            <a:br>
              <a:rPr b="1" lang="en-US" sz="2400">
                <a:latin typeface="Georgia"/>
                <a:ea typeface="Georgia"/>
                <a:cs typeface="Georgia"/>
                <a:sym typeface="Georgia"/>
              </a:rPr>
            </a:br>
            <a:r>
              <a:rPr b="1" lang="en-US" sz="2400">
                <a:latin typeface="Georgia"/>
                <a:ea typeface="Georgia"/>
                <a:cs typeface="Georgia"/>
                <a:sym typeface="Georgia"/>
              </a:rPr>
              <a:t>THEME</a:t>
            </a:r>
            <a:endParaRPr>
              <a:latin typeface="Georgia"/>
              <a:ea typeface="Georgia"/>
              <a:cs typeface="Georgia"/>
              <a:sym typeface="Georgia"/>
            </a:endParaRPr>
          </a:p>
        </p:txBody>
      </p:sp>
      <p:sp>
        <p:nvSpPr>
          <p:cNvPr id="170" name="Google Shape;170;p21"/>
          <p:cNvSpPr txBox="1"/>
          <p:nvPr/>
        </p:nvSpPr>
        <p:spPr>
          <a:xfrm>
            <a:off x="4048618" y="444148"/>
            <a:ext cx="70104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mbria"/>
                <a:ea typeface="Cambria"/>
                <a:cs typeface="Cambria"/>
                <a:sym typeface="Cambria"/>
              </a:rPr>
              <a:t>2023– 2024 THEME</a:t>
            </a:r>
            <a:endParaRPr b="0" i="0" sz="1400" u="none" cap="none" strike="noStrike">
              <a:solidFill>
                <a:srgbClr val="000000"/>
              </a:solidFill>
              <a:latin typeface="Arial"/>
              <a:ea typeface="Arial"/>
              <a:cs typeface="Arial"/>
              <a:sym typeface="Arial"/>
            </a:endParaRPr>
          </a:p>
        </p:txBody>
      </p:sp>
      <p:sp>
        <p:nvSpPr>
          <p:cNvPr id="171" name="Google Shape;171;p21"/>
          <p:cNvSpPr txBox="1"/>
          <p:nvPr/>
        </p:nvSpPr>
        <p:spPr>
          <a:xfrm>
            <a:off x="3801483" y="5125982"/>
            <a:ext cx="778091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mbria"/>
                <a:ea typeface="Cambria"/>
                <a:cs typeface="Cambria"/>
                <a:sym typeface="Cambria"/>
              </a:rPr>
              <a:t>To get a better understanding, read the theme narrative, pages 4-6 in the theme booklet.  The full theme booklet can be found at </a:t>
            </a:r>
            <a:r>
              <a:rPr b="1" i="0" lang="en-US" sz="1800" u="sng" cap="none" strike="noStrike">
                <a:solidFill>
                  <a:schemeClr val="hlink"/>
                </a:solidFill>
                <a:latin typeface="Cambria"/>
                <a:ea typeface="Cambria"/>
                <a:cs typeface="Cambria"/>
                <a:sym typeface="Cambria"/>
                <a:hlinkClick r:id="rId3"/>
              </a:rPr>
              <a:t>www.nhd.org</a:t>
            </a:r>
            <a:endParaRPr b="1" i="0" sz="1800" u="none" cap="none" strike="noStrike">
              <a:solidFill>
                <a:srgbClr val="FF0000"/>
              </a:solidFill>
              <a:latin typeface="Cambria"/>
              <a:ea typeface="Cambria"/>
              <a:cs typeface="Cambria"/>
              <a:sym typeface="Cambria"/>
            </a:endParaRPr>
          </a:p>
        </p:txBody>
      </p:sp>
      <p:pic>
        <p:nvPicPr>
          <p:cNvPr id="172" name="Google Shape;172;p21"/>
          <p:cNvPicPr preferRelativeResize="0"/>
          <p:nvPr/>
        </p:nvPicPr>
        <p:blipFill rotWithShape="1">
          <a:blip r:embed="rId4">
            <a:alphaModFix/>
          </a:blip>
          <a:srcRect b="0" l="0" r="0" t="0"/>
          <a:stretch/>
        </p:blipFill>
        <p:spPr>
          <a:xfrm>
            <a:off x="4145807" y="1077594"/>
            <a:ext cx="3938161" cy="3938161"/>
          </a:xfrm>
          <a:prstGeom prst="rect">
            <a:avLst/>
          </a:prstGeom>
          <a:noFill/>
          <a:ln>
            <a:noFill/>
          </a:ln>
        </p:spPr>
      </p:pic>
      <p:pic>
        <p:nvPicPr>
          <p:cNvPr id="173" name="Google Shape;173;p21"/>
          <p:cNvPicPr preferRelativeResize="0"/>
          <p:nvPr/>
        </p:nvPicPr>
        <p:blipFill rotWithShape="1">
          <a:blip r:embed="rId5">
            <a:alphaModFix/>
          </a:blip>
          <a:srcRect b="0" l="0" r="0" t="0"/>
          <a:stretch/>
        </p:blipFill>
        <p:spPr>
          <a:xfrm>
            <a:off x="8319134" y="1077594"/>
            <a:ext cx="3078926" cy="3938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Geo"/>
              <a:buNone/>
            </a:pPr>
            <a:r>
              <a:rPr b="1" lang="en-US" sz="2400">
                <a:latin typeface="Georgia"/>
                <a:ea typeface="Georgia"/>
                <a:cs typeface="Georgia"/>
                <a:sym typeface="Georgia"/>
              </a:rPr>
              <a:t>“IN </a:t>
            </a:r>
            <a:br>
              <a:rPr b="1" lang="en-US" sz="2400">
                <a:latin typeface="Georgia"/>
                <a:ea typeface="Georgia"/>
                <a:cs typeface="Georgia"/>
                <a:sym typeface="Georgia"/>
              </a:rPr>
            </a:br>
            <a:r>
              <a:rPr b="1" lang="en-US" sz="2400">
                <a:latin typeface="Georgia"/>
                <a:ea typeface="Georgia"/>
                <a:cs typeface="Georgia"/>
                <a:sym typeface="Georgia"/>
              </a:rPr>
              <a:t>HISTORY”</a:t>
            </a:r>
            <a:endParaRPr>
              <a:latin typeface="Georgia"/>
              <a:ea typeface="Georgia"/>
              <a:cs typeface="Georgia"/>
              <a:sym typeface="Georgia"/>
            </a:endParaRPr>
          </a:p>
        </p:txBody>
      </p:sp>
      <p:sp>
        <p:nvSpPr>
          <p:cNvPr id="179" name="Google Shape;179;p22"/>
          <p:cNvSpPr txBox="1"/>
          <p:nvPr/>
        </p:nvSpPr>
        <p:spPr>
          <a:xfrm>
            <a:off x="6502293" y="4052942"/>
            <a:ext cx="4861249"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mbria"/>
                <a:ea typeface="Cambria"/>
                <a:cs typeface="Cambria"/>
                <a:sym typeface="Cambria"/>
              </a:rPr>
              <a:t>So that enough time has passed to analyze the impact of the event.</a:t>
            </a:r>
            <a:endParaRPr b="0" i="0" sz="1400" u="none" cap="none" strike="noStrike">
              <a:solidFill>
                <a:srgbClr val="000000"/>
              </a:solidFill>
              <a:latin typeface="Arial"/>
              <a:ea typeface="Arial"/>
              <a:cs typeface="Arial"/>
              <a:sym typeface="Arial"/>
            </a:endParaRPr>
          </a:p>
        </p:txBody>
      </p:sp>
      <p:sp>
        <p:nvSpPr>
          <p:cNvPr id="180" name="Google Shape;180;p22"/>
          <p:cNvSpPr txBox="1"/>
          <p:nvPr/>
        </p:nvSpPr>
        <p:spPr>
          <a:xfrm>
            <a:off x="7695915" y="1123837"/>
            <a:ext cx="3242050" cy="35086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mbria"/>
                <a:ea typeface="Cambria"/>
                <a:cs typeface="Cambria"/>
                <a:sym typeface="Cambria"/>
              </a:rPr>
              <a:t>The main topic should  be at least 20 years old.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mbria"/>
                <a:ea typeface="Cambria"/>
                <a:cs typeface="Cambria"/>
                <a:sym typeface="Cambria"/>
              </a:rPr>
              <a:t>Why?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mbria"/>
              <a:ea typeface="Cambria"/>
              <a:cs typeface="Cambria"/>
              <a:sym typeface="Cambria"/>
            </a:endParaRPr>
          </a:p>
        </p:txBody>
      </p:sp>
      <p:pic>
        <p:nvPicPr>
          <p:cNvPr id="181" name="Google Shape;181;p22"/>
          <p:cNvPicPr preferRelativeResize="0"/>
          <p:nvPr/>
        </p:nvPicPr>
        <p:blipFill rotWithShape="1">
          <a:blip r:embed="rId3">
            <a:alphaModFix/>
          </a:blip>
          <a:srcRect b="0" l="0" r="0" t="0"/>
          <a:stretch/>
        </p:blipFill>
        <p:spPr>
          <a:xfrm>
            <a:off x="3673126" y="669570"/>
            <a:ext cx="3810000" cy="3810000"/>
          </a:xfrm>
          <a:prstGeom prst="rect">
            <a:avLst/>
          </a:prstGeom>
          <a:noFill/>
          <a:ln>
            <a:noFill/>
          </a:ln>
        </p:spPr>
      </p:pic>
      <p:sp>
        <p:nvSpPr>
          <p:cNvPr id="182" name="Google Shape;182;p22"/>
          <p:cNvSpPr/>
          <p:nvPr/>
        </p:nvSpPr>
        <p:spPr>
          <a:xfrm rot="-244328">
            <a:off x="5146256" y="2720016"/>
            <a:ext cx="1605782" cy="544197"/>
          </a:xfrm>
          <a:prstGeom prst="ellipse">
            <a:avLst/>
          </a:prstGeom>
          <a:noFill/>
          <a:ln cap="flat" cmpd="sng" w="4762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mbria"/>
              <a:ea typeface="Cambria"/>
              <a:cs typeface="Cambria"/>
              <a:sym typeface="Cambria"/>
            </a:endParaRPr>
          </a:p>
        </p:txBody>
      </p:sp>
      <p:cxnSp>
        <p:nvCxnSpPr>
          <p:cNvPr id="183" name="Google Shape;183;p22"/>
          <p:cNvCxnSpPr/>
          <p:nvPr/>
        </p:nvCxnSpPr>
        <p:spPr>
          <a:xfrm flipH="1">
            <a:off x="6466204" y="2082088"/>
            <a:ext cx="660026" cy="755756"/>
          </a:xfrm>
          <a:prstGeom prst="straightConnector1">
            <a:avLst/>
          </a:prstGeom>
          <a:noFill/>
          <a:ln cap="flat" cmpd="sng" w="73025">
            <a:solidFill>
              <a:srgbClr val="002060"/>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ame">
  <a:themeElements>
    <a:clrScheme name="Custom 2">
      <a:dk1>
        <a:srgbClr val="1E4E79"/>
      </a:dk1>
      <a:lt1>
        <a:srgbClr val="E7E6E6"/>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