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sldIdLst>
    <p:sldId id="256" r:id="rId2"/>
    <p:sldId id="257" r:id="rId3"/>
    <p:sldId id="272" r:id="rId4"/>
    <p:sldId id="258" r:id="rId5"/>
    <p:sldId id="273" r:id="rId6"/>
    <p:sldId id="259" r:id="rId7"/>
    <p:sldId id="263" r:id="rId8"/>
    <p:sldId id="260" r:id="rId9"/>
    <p:sldId id="261" r:id="rId10"/>
    <p:sldId id="262" r:id="rId11"/>
    <p:sldId id="264" r:id="rId12"/>
    <p:sldId id="265" r:id="rId13"/>
    <p:sldId id="266" r:id="rId14"/>
    <p:sldId id="267" r:id="rId15"/>
    <p:sldId id="268" r:id="rId16"/>
    <p:sldId id="270" r:id="rId17"/>
    <p:sldId id="269" r:id="rId18"/>
    <p:sldId id="27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643"/>
  </p:normalViewPr>
  <p:slideViewPr>
    <p:cSldViewPr snapToGrid="0" snapToObjects="1">
      <p:cViewPr varScale="1">
        <p:scale>
          <a:sx n="131" d="100"/>
          <a:sy n="131" d="100"/>
        </p:scale>
        <p:origin x="37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7/15/20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0408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7/15/20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90653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7/15/20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36430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7/15/20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75661406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7/15/20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08965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7/15/20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4491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7/15/20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55127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7/15/20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21483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7/15/20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03690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7/15/20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22412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7/15/20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35184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7/15/20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74323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7/15/20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28838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7/15/20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42437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7/15/20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74152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7/15/20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95817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7/15/20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28174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7/15/20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582172188"/>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https://www.youtube.com/embed/4WPCBieSESI?feature=oembed"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poetryfoundation.org/poets/phillis-wheatle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gullahgeecheecorridor.org/thegullahgeeche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FEB31-C076-4045-BCB0-5F77E54B8AAA}"/>
              </a:ext>
            </a:extLst>
          </p:cNvPr>
          <p:cNvSpPr>
            <a:spLocks noGrp="1"/>
          </p:cNvSpPr>
          <p:nvPr>
            <p:ph type="ctrTitle"/>
          </p:nvPr>
        </p:nvSpPr>
        <p:spPr>
          <a:xfrm>
            <a:off x="1438733" y="675171"/>
            <a:ext cx="8825658" cy="5433799"/>
          </a:xfrm>
        </p:spPr>
        <p:txBody>
          <a:bodyPr/>
          <a:lstStyle/>
          <a:p>
            <a:pPr algn="ctr"/>
            <a:br>
              <a:rPr lang="en-US" b="1" dirty="0"/>
            </a:br>
            <a:br>
              <a:rPr lang="en-US" b="1" dirty="0"/>
            </a:br>
            <a:r>
              <a:rPr lang="en-US" b="1" dirty="0"/>
              <a:t>African American Literature: Defining American Identity</a:t>
            </a:r>
            <a:br>
              <a:rPr lang="en-US" dirty="0"/>
            </a:br>
            <a:r>
              <a:rPr lang="en-US" sz="3600" dirty="0"/>
              <a:t>Texas Humanities: Teaching Literature</a:t>
            </a:r>
            <a:br>
              <a:rPr lang="en-US" sz="3600" dirty="0"/>
            </a:br>
            <a:r>
              <a:rPr lang="en-US" sz="3600" dirty="0"/>
              <a:t>July 16, 2020</a:t>
            </a:r>
            <a:br>
              <a:rPr lang="en-US" sz="3600" dirty="0"/>
            </a:br>
            <a:r>
              <a:rPr lang="en-US" sz="1800" dirty="0"/>
              <a:t>***</a:t>
            </a:r>
            <a:br>
              <a:rPr lang="en-US" sz="3600" dirty="0"/>
            </a:br>
            <a:r>
              <a:rPr lang="en-US" sz="1800" dirty="0"/>
              <a:t>Darryl Dickson-</a:t>
            </a:r>
            <a:r>
              <a:rPr lang="en-US" sz="1800" dirty="0" err="1"/>
              <a:t>Carr</a:t>
            </a:r>
            <a:br>
              <a:rPr lang="en-US" sz="1800" dirty="0"/>
            </a:br>
            <a:r>
              <a:rPr lang="en-US" sz="1800" dirty="0"/>
              <a:t>Department of English</a:t>
            </a:r>
            <a:br>
              <a:rPr lang="en-US" sz="1800" dirty="0"/>
            </a:br>
            <a:r>
              <a:rPr lang="en-US" sz="1800" dirty="0"/>
              <a:t>Southern Methodist University</a:t>
            </a:r>
          </a:p>
        </p:txBody>
      </p:sp>
    </p:spTree>
    <p:extLst>
      <p:ext uri="{BB962C8B-B14F-4D97-AF65-F5344CB8AC3E}">
        <p14:creationId xmlns:p14="http://schemas.microsoft.com/office/powerpoint/2010/main" val="2102869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69D0D-830A-D542-B5EC-EFD8BA3B08A5}"/>
              </a:ext>
            </a:extLst>
          </p:cNvPr>
          <p:cNvSpPr>
            <a:spLocks noGrp="1"/>
          </p:cNvSpPr>
          <p:nvPr>
            <p:ph type="title"/>
          </p:nvPr>
        </p:nvSpPr>
        <p:spPr>
          <a:xfrm>
            <a:off x="2599145" y="674693"/>
            <a:ext cx="6423552" cy="956581"/>
          </a:xfrm>
        </p:spPr>
        <p:txBody>
          <a:bodyPr/>
          <a:lstStyle/>
          <a:p>
            <a:pPr algn="ctr"/>
            <a:r>
              <a:rPr lang="en-US" b="1" dirty="0"/>
              <a:t>Dr. W.E.B. Du </a:t>
            </a:r>
            <a:r>
              <a:rPr lang="en-US" b="1" dirty="0" err="1"/>
              <a:t>Bois</a:t>
            </a:r>
            <a:r>
              <a:rPr lang="en-US" b="1" dirty="0"/>
              <a:t> </a:t>
            </a:r>
          </a:p>
        </p:txBody>
      </p:sp>
      <p:pic>
        <p:nvPicPr>
          <p:cNvPr id="4" name="Content Placeholder 3">
            <a:extLst>
              <a:ext uri="{FF2B5EF4-FFF2-40B4-BE49-F238E27FC236}">
                <a16:creationId xmlns:a16="http://schemas.microsoft.com/office/drawing/2014/main" id="{6B20E392-D4B3-9A4E-BB51-4CE498679DD2}"/>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848159" y="1853248"/>
            <a:ext cx="6046202" cy="4195763"/>
          </a:xfrm>
          <a:prstGeom prst="rect">
            <a:avLst/>
          </a:prstGeom>
        </p:spPr>
      </p:pic>
    </p:spTree>
    <p:extLst>
      <p:ext uri="{BB962C8B-B14F-4D97-AF65-F5344CB8AC3E}">
        <p14:creationId xmlns:p14="http://schemas.microsoft.com/office/powerpoint/2010/main" val="62439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69D0D-830A-D542-B5EC-EFD8BA3B08A5}"/>
              </a:ext>
            </a:extLst>
          </p:cNvPr>
          <p:cNvSpPr>
            <a:spLocks noGrp="1"/>
          </p:cNvSpPr>
          <p:nvPr>
            <p:ph type="title"/>
          </p:nvPr>
        </p:nvSpPr>
        <p:spPr>
          <a:xfrm>
            <a:off x="1249097" y="427168"/>
            <a:ext cx="9404723" cy="1052239"/>
          </a:xfrm>
        </p:spPr>
        <p:txBody>
          <a:bodyPr/>
          <a:lstStyle/>
          <a:p>
            <a:pPr algn="ctr"/>
            <a:r>
              <a:rPr lang="en-US" sz="2400" b="1" dirty="0"/>
              <a:t>From “Of Our Spiritual Strivings” (W.E.B. Du </a:t>
            </a:r>
            <a:r>
              <a:rPr lang="en-US" sz="2400" b="1" dirty="0" err="1"/>
              <a:t>Bois</a:t>
            </a:r>
            <a:r>
              <a:rPr lang="en-US" sz="2400" b="1" dirty="0"/>
              <a:t>, </a:t>
            </a:r>
            <a:r>
              <a:rPr lang="en-US" sz="2400" b="1" i="1" dirty="0"/>
              <a:t>The Souls of Black Folk, 1903)</a:t>
            </a:r>
            <a:endParaRPr lang="en-US" sz="2400" b="1" dirty="0"/>
          </a:p>
        </p:txBody>
      </p:sp>
      <p:sp>
        <p:nvSpPr>
          <p:cNvPr id="3" name="Content Placeholder 2">
            <a:extLst>
              <a:ext uri="{FF2B5EF4-FFF2-40B4-BE49-F238E27FC236}">
                <a16:creationId xmlns:a16="http://schemas.microsoft.com/office/drawing/2014/main" id="{2737547A-BE7A-424F-9809-FF8BA516A8A3}"/>
              </a:ext>
            </a:extLst>
          </p:cNvPr>
          <p:cNvSpPr>
            <a:spLocks noGrp="1"/>
          </p:cNvSpPr>
          <p:nvPr>
            <p:ph idx="1"/>
          </p:nvPr>
        </p:nvSpPr>
        <p:spPr>
          <a:xfrm>
            <a:off x="914400" y="1644531"/>
            <a:ext cx="10074116" cy="3814074"/>
          </a:xfrm>
        </p:spPr>
        <p:txBody>
          <a:bodyPr>
            <a:normAutofit/>
          </a:bodyPr>
          <a:lstStyle/>
          <a:p>
            <a:pPr marL="0" indent="0">
              <a:buNone/>
            </a:pPr>
            <a:r>
              <a:rPr lang="en-US" dirty="0"/>
              <a:t>After the Egyptian and Indian, the Greek and Roman, the Teuton and Mongolian, the Negro is a sort of seventh son, born with a veil, and gifted with second-sight in this American world,—a world which yields him no true self-consciousness, but only lets him see himself through the revelation of the other world. It is a peculiar sensation, this double-consciousness, this sense of always looking at one’s self through the eyes of others, of measuring one’s soul by the tape of a world that looks on in amused contempt and pity. One ever feels his twoness,—an American, a Negro; two souls, two thoughts, two unreconciled strivings; two warring ideals in one dark body, whose dogged strength alone keeps it from being torn asunder. </a:t>
            </a:r>
          </a:p>
        </p:txBody>
      </p:sp>
    </p:spTree>
    <p:extLst>
      <p:ext uri="{BB962C8B-B14F-4D97-AF65-F5344CB8AC3E}">
        <p14:creationId xmlns:p14="http://schemas.microsoft.com/office/powerpoint/2010/main" val="3749626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69D0D-830A-D542-B5EC-EFD8BA3B08A5}"/>
              </a:ext>
            </a:extLst>
          </p:cNvPr>
          <p:cNvSpPr>
            <a:spLocks noGrp="1"/>
          </p:cNvSpPr>
          <p:nvPr>
            <p:ph type="title"/>
          </p:nvPr>
        </p:nvSpPr>
        <p:spPr>
          <a:xfrm>
            <a:off x="1249097" y="427168"/>
            <a:ext cx="9404723" cy="1052239"/>
          </a:xfrm>
        </p:spPr>
        <p:txBody>
          <a:bodyPr/>
          <a:lstStyle/>
          <a:p>
            <a:pPr algn="ctr"/>
            <a:r>
              <a:rPr lang="en-US" sz="2400" b="1" dirty="0"/>
              <a:t>From “Of Our Spiritual Strivings” (W.E.B. Du </a:t>
            </a:r>
            <a:r>
              <a:rPr lang="en-US" sz="2400" b="1" dirty="0" err="1"/>
              <a:t>Bois</a:t>
            </a:r>
            <a:r>
              <a:rPr lang="en-US" sz="2400" b="1" dirty="0"/>
              <a:t>, </a:t>
            </a:r>
            <a:r>
              <a:rPr lang="en-US" sz="2400" b="1" i="1" dirty="0"/>
              <a:t>The Souls of Black Folk, 1903)</a:t>
            </a:r>
            <a:endParaRPr lang="en-US" sz="2400" b="1" dirty="0"/>
          </a:p>
        </p:txBody>
      </p:sp>
      <p:sp>
        <p:nvSpPr>
          <p:cNvPr id="3" name="Content Placeholder 2">
            <a:extLst>
              <a:ext uri="{FF2B5EF4-FFF2-40B4-BE49-F238E27FC236}">
                <a16:creationId xmlns:a16="http://schemas.microsoft.com/office/drawing/2014/main" id="{2737547A-BE7A-424F-9809-FF8BA516A8A3}"/>
              </a:ext>
            </a:extLst>
          </p:cNvPr>
          <p:cNvSpPr>
            <a:spLocks noGrp="1"/>
          </p:cNvSpPr>
          <p:nvPr>
            <p:ph idx="1"/>
          </p:nvPr>
        </p:nvSpPr>
        <p:spPr>
          <a:xfrm>
            <a:off x="914400" y="1644531"/>
            <a:ext cx="10074116" cy="3814074"/>
          </a:xfrm>
        </p:spPr>
        <p:txBody>
          <a:bodyPr>
            <a:normAutofit/>
          </a:bodyPr>
          <a:lstStyle/>
          <a:p>
            <a:pPr marL="0" indent="0">
              <a:buNone/>
            </a:pPr>
            <a:r>
              <a:rPr lang="en-US" dirty="0"/>
              <a:t>The history of the American Negro is the history of this strife,—this longing to attain self-conscious manhood, to merge his double self into a better and truer self. In this merging he wishes neither of the older selves to be lost. He would not Africanize America, for America has too much to teach the world and Africa. He would not bleach his Negro soul in a flood of white Americanism, for he knows that Negro blood has a message for the world. He simply wishes to make it possible for a man to be both a Negro and an American, without being cursed and spit upon by his fellows, without having the doors of Opportunity closed roughly in his face. </a:t>
            </a:r>
          </a:p>
        </p:txBody>
      </p:sp>
    </p:spTree>
    <p:extLst>
      <p:ext uri="{BB962C8B-B14F-4D97-AF65-F5344CB8AC3E}">
        <p14:creationId xmlns:p14="http://schemas.microsoft.com/office/powerpoint/2010/main" val="1237180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69D0D-830A-D542-B5EC-EFD8BA3B08A5}"/>
              </a:ext>
            </a:extLst>
          </p:cNvPr>
          <p:cNvSpPr>
            <a:spLocks noGrp="1"/>
          </p:cNvSpPr>
          <p:nvPr>
            <p:ph type="title"/>
          </p:nvPr>
        </p:nvSpPr>
        <p:spPr>
          <a:xfrm>
            <a:off x="1234680" y="674693"/>
            <a:ext cx="9404723" cy="956581"/>
          </a:xfrm>
        </p:spPr>
        <p:txBody>
          <a:bodyPr/>
          <a:lstStyle/>
          <a:p>
            <a:pPr algn="ctr"/>
            <a:r>
              <a:rPr lang="en-US" b="1" dirty="0"/>
              <a:t>Ida B. Wells-Barnett </a:t>
            </a:r>
          </a:p>
        </p:txBody>
      </p:sp>
      <p:pic>
        <p:nvPicPr>
          <p:cNvPr id="6" name="Content Placeholder 5">
            <a:extLst>
              <a:ext uri="{FF2B5EF4-FFF2-40B4-BE49-F238E27FC236}">
                <a16:creationId xmlns:a16="http://schemas.microsoft.com/office/drawing/2014/main" id="{E26A9195-F088-5A4A-8427-F170DFE72EE9}"/>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924045" y="2052638"/>
            <a:ext cx="6293643" cy="4195762"/>
          </a:xfrm>
          <a:prstGeom prst="rect">
            <a:avLst/>
          </a:prstGeom>
        </p:spPr>
      </p:pic>
    </p:spTree>
    <p:extLst>
      <p:ext uri="{BB962C8B-B14F-4D97-AF65-F5344CB8AC3E}">
        <p14:creationId xmlns:p14="http://schemas.microsoft.com/office/powerpoint/2010/main" val="2782262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69D0D-830A-D542-B5EC-EFD8BA3B08A5}"/>
              </a:ext>
            </a:extLst>
          </p:cNvPr>
          <p:cNvSpPr>
            <a:spLocks noGrp="1"/>
          </p:cNvSpPr>
          <p:nvPr>
            <p:ph type="title"/>
          </p:nvPr>
        </p:nvSpPr>
        <p:spPr>
          <a:xfrm>
            <a:off x="1234680" y="674693"/>
            <a:ext cx="9404723" cy="956581"/>
          </a:xfrm>
        </p:spPr>
        <p:txBody>
          <a:bodyPr/>
          <a:lstStyle/>
          <a:p>
            <a:pPr algn="ctr"/>
            <a:r>
              <a:rPr lang="en-US" b="1" dirty="0"/>
              <a:t>James Weldon Johnson</a:t>
            </a:r>
          </a:p>
        </p:txBody>
      </p:sp>
      <p:pic>
        <p:nvPicPr>
          <p:cNvPr id="7" name="Content Placeholder 6">
            <a:extLst>
              <a:ext uri="{FF2B5EF4-FFF2-40B4-BE49-F238E27FC236}">
                <a16:creationId xmlns:a16="http://schemas.microsoft.com/office/drawing/2014/main" id="{457199EF-18FD-A643-9AAC-D5B90CDFBB38}"/>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4209102" y="1718581"/>
            <a:ext cx="3455878" cy="4464726"/>
          </a:xfrm>
          <a:prstGeom prst="rect">
            <a:avLst/>
          </a:prstGeom>
        </p:spPr>
      </p:pic>
    </p:spTree>
    <p:extLst>
      <p:ext uri="{BB962C8B-B14F-4D97-AF65-F5344CB8AC3E}">
        <p14:creationId xmlns:p14="http://schemas.microsoft.com/office/powerpoint/2010/main" val="2579348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69D0D-830A-D542-B5EC-EFD8BA3B08A5}"/>
              </a:ext>
            </a:extLst>
          </p:cNvPr>
          <p:cNvSpPr>
            <a:spLocks noGrp="1"/>
          </p:cNvSpPr>
          <p:nvPr>
            <p:ph type="title"/>
          </p:nvPr>
        </p:nvSpPr>
        <p:spPr>
          <a:xfrm>
            <a:off x="1234680" y="674693"/>
            <a:ext cx="9404723" cy="956581"/>
          </a:xfrm>
        </p:spPr>
        <p:txBody>
          <a:bodyPr/>
          <a:lstStyle/>
          <a:p>
            <a:pPr algn="ctr"/>
            <a:r>
              <a:rPr lang="en-US" b="1" dirty="0"/>
              <a:t>Zora Neale Hurston</a:t>
            </a:r>
          </a:p>
        </p:txBody>
      </p:sp>
      <p:pic>
        <p:nvPicPr>
          <p:cNvPr id="6" name="Content Placeholder 5">
            <a:extLst>
              <a:ext uri="{FF2B5EF4-FFF2-40B4-BE49-F238E27FC236}">
                <a16:creationId xmlns:a16="http://schemas.microsoft.com/office/drawing/2014/main" id="{1BC24F62-817D-DA4B-BBF7-02C14140C53D}"/>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3825358" y="2052638"/>
            <a:ext cx="4364901" cy="4195762"/>
          </a:xfrm>
          <a:prstGeom prst="rect">
            <a:avLst/>
          </a:prstGeom>
        </p:spPr>
      </p:pic>
    </p:spTree>
    <p:extLst>
      <p:ext uri="{BB962C8B-B14F-4D97-AF65-F5344CB8AC3E}">
        <p14:creationId xmlns:p14="http://schemas.microsoft.com/office/powerpoint/2010/main" val="769119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69D0D-830A-D542-B5EC-EFD8BA3B08A5}"/>
              </a:ext>
            </a:extLst>
          </p:cNvPr>
          <p:cNvSpPr>
            <a:spLocks noGrp="1"/>
          </p:cNvSpPr>
          <p:nvPr>
            <p:ph type="title"/>
          </p:nvPr>
        </p:nvSpPr>
        <p:spPr>
          <a:xfrm>
            <a:off x="1234680" y="674693"/>
            <a:ext cx="9404723" cy="956581"/>
          </a:xfrm>
        </p:spPr>
        <p:txBody>
          <a:bodyPr/>
          <a:lstStyle/>
          <a:p>
            <a:pPr algn="ctr"/>
            <a:r>
              <a:rPr lang="en-US" sz="3200" b="1" dirty="0"/>
              <a:t>Notable Figures of the Harlem Renaissance</a:t>
            </a:r>
          </a:p>
        </p:txBody>
      </p:sp>
      <p:pic>
        <p:nvPicPr>
          <p:cNvPr id="7" name="Picture 6">
            <a:extLst>
              <a:ext uri="{FF2B5EF4-FFF2-40B4-BE49-F238E27FC236}">
                <a16:creationId xmlns:a16="http://schemas.microsoft.com/office/drawing/2014/main" id="{9F46DC33-80F2-9840-855B-C8533DFE47A9}"/>
              </a:ext>
            </a:extLst>
          </p:cNvPr>
          <p:cNvPicPr/>
          <p:nvPr/>
        </p:nvPicPr>
        <p:blipFill>
          <a:blip r:embed="rId2">
            <a:extLst>
              <a:ext uri="{28A0092B-C50C-407E-A947-70E740481C1C}">
                <a14:useLocalDpi xmlns:a14="http://schemas.microsoft.com/office/drawing/2010/main" val="0"/>
              </a:ext>
            </a:extLst>
          </a:blip>
          <a:stretch>
            <a:fillRect/>
          </a:stretch>
        </p:blipFill>
        <p:spPr>
          <a:xfrm>
            <a:off x="1986455" y="2051817"/>
            <a:ext cx="8652948" cy="3868732"/>
          </a:xfrm>
          <a:prstGeom prst="rect">
            <a:avLst/>
          </a:prstGeom>
        </p:spPr>
      </p:pic>
    </p:spTree>
    <p:extLst>
      <p:ext uri="{BB962C8B-B14F-4D97-AF65-F5344CB8AC3E}">
        <p14:creationId xmlns:p14="http://schemas.microsoft.com/office/powerpoint/2010/main" val="1343378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69D0D-830A-D542-B5EC-EFD8BA3B08A5}"/>
              </a:ext>
            </a:extLst>
          </p:cNvPr>
          <p:cNvSpPr>
            <a:spLocks noGrp="1"/>
          </p:cNvSpPr>
          <p:nvPr>
            <p:ph type="title"/>
          </p:nvPr>
        </p:nvSpPr>
        <p:spPr>
          <a:xfrm>
            <a:off x="1234680" y="674693"/>
            <a:ext cx="9404723" cy="956581"/>
          </a:xfrm>
        </p:spPr>
        <p:txBody>
          <a:bodyPr/>
          <a:lstStyle/>
          <a:p>
            <a:pPr algn="ctr"/>
            <a:r>
              <a:rPr lang="en-US" dirty="0"/>
              <a:t>Louis Armstrong Clip</a:t>
            </a:r>
            <a:endParaRPr lang="en-US" b="1" dirty="0"/>
          </a:p>
        </p:txBody>
      </p:sp>
      <p:pic>
        <p:nvPicPr>
          <p:cNvPr id="8" name="Online Media 7" descr="Louis Armstrong - West End Blues">
            <a:hlinkClick r:id="" action="ppaction://media"/>
            <a:extLst>
              <a:ext uri="{FF2B5EF4-FFF2-40B4-BE49-F238E27FC236}">
                <a16:creationId xmlns:a16="http://schemas.microsoft.com/office/drawing/2014/main" id="{15EABF49-875C-3942-8446-44E4A9D40927}"/>
              </a:ext>
            </a:extLst>
          </p:cNvPr>
          <p:cNvPicPr>
            <a:picLocks noRot="1" noChangeAspect="1"/>
          </p:cNvPicPr>
          <p:nvPr>
            <a:videoFile r:link="rId1"/>
          </p:nvPr>
        </p:nvPicPr>
        <p:blipFill>
          <a:blip r:embed="rId3"/>
          <a:stretch>
            <a:fillRect/>
          </a:stretch>
        </p:blipFill>
        <p:spPr>
          <a:xfrm>
            <a:off x="3181350" y="1814507"/>
            <a:ext cx="5829300" cy="4368800"/>
          </a:xfrm>
          <a:prstGeom prst="rect">
            <a:avLst/>
          </a:prstGeom>
        </p:spPr>
      </p:pic>
    </p:spTree>
    <p:extLst>
      <p:ext uri="{BB962C8B-B14F-4D97-AF65-F5344CB8AC3E}">
        <p14:creationId xmlns:p14="http://schemas.microsoft.com/office/powerpoint/2010/main" val="28571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FACBB-1DD9-E349-8723-64DAD125C971}"/>
              </a:ext>
            </a:extLst>
          </p:cNvPr>
          <p:cNvSpPr>
            <a:spLocks noGrp="1"/>
          </p:cNvSpPr>
          <p:nvPr>
            <p:ph type="title"/>
          </p:nvPr>
        </p:nvSpPr>
        <p:spPr/>
        <p:txBody>
          <a:bodyPr/>
          <a:lstStyle/>
          <a:p>
            <a:pPr algn="ctr"/>
            <a:r>
              <a:rPr lang="en-US" b="1" dirty="0"/>
              <a:t>Thank You!</a:t>
            </a:r>
          </a:p>
        </p:txBody>
      </p:sp>
      <p:pic>
        <p:nvPicPr>
          <p:cNvPr id="5" name="Content Placeholder 4">
            <a:extLst>
              <a:ext uri="{FF2B5EF4-FFF2-40B4-BE49-F238E27FC236}">
                <a16:creationId xmlns:a16="http://schemas.microsoft.com/office/drawing/2014/main" id="{F3B27693-2E6D-9245-A45F-009CD1A1E10C}"/>
              </a:ext>
            </a:extLst>
          </p:cNvPr>
          <p:cNvPicPr>
            <a:picLocks noGrp="1" noChangeAspect="1"/>
          </p:cNvPicPr>
          <p:nvPr>
            <p:ph idx="1"/>
          </p:nvPr>
        </p:nvPicPr>
        <p:blipFill>
          <a:blip r:embed="rId2"/>
          <a:stretch>
            <a:fillRect/>
          </a:stretch>
        </p:blipFill>
        <p:spPr>
          <a:xfrm>
            <a:off x="1034611" y="1490273"/>
            <a:ext cx="9692640" cy="4846320"/>
          </a:xfrm>
        </p:spPr>
      </p:pic>
    </p:spTree>
    <p:extLst>
      <p:ext uri="{BB962C8B-B14F-4D97-AF65-F5344CB8AC3E}">
        <p14:creationId xmlns:p14="http://schemas.microsoft.com/office/powerpoint/2010/main" val="1528607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69D0D-830A-D542-B5EC-EFD8BA3B08A5}"/>
              </a:ext>
            </a:extLst>
          </p:cNvPr>
          <p:cNvSpPr>
            <a:spLocks noGrp="1"/>
          </p:cNvSpPr>
          <p:nvPr>
            <p:ph type="title"/>
          </p:nvPr>
        </p:nvSpPr>
        <p:spPr/>
        <p:txBody>
          <a:bodyPr/>
          <a:lstStyle/>
          <a:p>
            <a:pPr algn="ctr"/>
            <a:r>
              <a:rPr lang="en-US" sz="3200" b="1" dirty="0"/>
              <a:t>Charles W. Mills, </a:t>
            </a:r>
            <a:r>
              <a:rPr lang="en-US" sz="3200" b="1" i="1" dirty="0"/>
              <a:t>The Racial Contract</a:t>
            </a:r>
            <a:r>
              <a:rPr lang="en-US" sz="3200" b="1" dirty="0"/>
              <a:t> (1997)</a:t>
            </a:r>
            <a:br>
              <a:rPr lang="en-US" sz="3200" dirty="0"/>
            </a:br>
            <a:r>
              <a:rPr lang="en-US" sz="3200" b="1" dirty="0"/>
              <a:t>White Supremacy:</a:t>
            </a:r>
            <a:br>
              <a:rPr lang="en-US" sz="3200" dirty="0"/>
            </a:br>
            <a:endParaRPr lang="en-US" sz="3200" dirty="0"/>
          </a:p>
        </p:txBody>
      </p:sp>
      <p:sp>
        <p:nvSpPr>
          <p:cNvPr id="3" name="Content Placeholder 2">
            <a:extLst>
              <a:ext uri="{FF2B5EF4-FFF2-40B4-BE49-F238E27FC236}">
                <a16:creationId xmlns:a16="http://schemas.microsoft.com/office/drawing/2014/main" id="{2737547A-BE7A-424F-9809-FF8BA516A8A3}"/>
              </a:ext>
            </a:extLst>
          </p:cNvPr>
          <p:cNvSpPr>
            <a:spLocks noGrp="1"/>
          </p:cNvSpPr>
          <p:nvPr>
            <p:ph idx="1"/>
          </p:nvPr>
        </p:nvSpPr>
        <p:spPr/>
        <p:txBody>
          <a:bodyPr/>
          <a:lstStyle/>
          <a:p>
            <a:pPr marL="0" indent="0" algn="ctr">
              <a:buNone/>
            </a:pPr>
            <a:r>
              <a:rPr lang="en-US" b="1" dirty="0"/>
              <a:t>“[T]he unnamed political system that has made the modern world what it is today. You will not find this term in introductory, or even advanced, texts in political theory…And this omission is not accidental. Rather, it reflects the fact that standard textbooks and courses have for the most part been written and designed by whites, who take their racial privilege so much for granted that they do not even see it as </a:t>
            </a:r>
            <a:r>
              <a:rPr lang="en-US" b="1" i="1" dirty="0"/>
              <a:t>political</a:t>
            </a:r>
            <a:r>
              <a:rPr lang="en-US" b="1" dirty="0"/>
              <a:t>, as a form of domination” (1)</a:t>
            </a:r>
            <a:endParaRPr lang="en-US" dirty="0"/>
          </a:p>
          <a:p>
            <a:pPr marL="0" indent="0" algn="ctr">
              <a:buNone/>
            </a:pPr>
            <a:r>
              <a:rPr lang="en-US" dirty="0"/>
              <a:t> </a:t>
            </a:r>
          </a:p>
          <a:p>
            <a:pPr marL="0" indent="0" algn="ctr">
              <a:buNone/>
            </a:pPr>
            <a:r>
              <a:rPr lang="en-US" b="1" dirty="0"/>
              <a:t>“Racial Contract”: </a:t>
            </a:r>
            <a:endParaRPr lang="en-US" dirty="0"/>
          </a:p>
          <a:p>
            <a:pPr marL="0" indent="0" algn="ctr">
              <a:buNone/>
            </a:pPr>
            <a:r>
              <a:rPr lang="en-US" b="1" dirty="0"/>
              <a:t>An implicit agreement between whites, specifically, to classify themselves as fully human, and those unlike them as less than human, and therefore less deserving of rights or privileges.</a:t>
            </a:r>
            <a:endParaRPr lang="en-US" dirty="0"/>
          </a:p>
          <a:p>
            <a:pPr algn="ctr"/>
            <a:endParaRPr lang="en-US" dirty="0"/>
          </a:p>
        </p:txBody>
      </p:sp>
    </p:spTree>
    <p:extLst>
      <p:ext uri="{BB962C8B-B14F-4D97-AF65-F5344CB8AC3E}">
        <p14:creationId xmlns:p14="http://schemas.microsoft.com/office/powerpoint/2010/main" val="283432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dissolv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61F04-F251-4845-9BE1-CEEA14BFA38B}"/>
              </a:ext>
            </a:extLst>
          </p:cNvPr>
          <p:cNvSpPr>
            <a:spLocks noGrp="1"/>
          </p:cNvSpPr>
          <p:nvPr>
            <p:ph type="title"/>
          </p:nvPr>
        </p:nvSpPr>
        <p:spPr>
          <a:xfrm>
            <a:off x="646111" y="452718"/>
            <a:ext cx="9404723" cy="909154"/>
          </a:xfrm>
        </p:spPr>
        <p:txBody>
          <a:bodyPr/>
          <a:lstStyle/>
          <a:p>
            <a:pPr algn="ctr"/>
            <a:r>
              <a:rPr lang="en-US" b="1" dirty="0"/>
              <a:t>Phillis Wheatley (c. 1753-1784)</a:t>
            </a:r>
          </a:p>
        </p:txBody>
      </p:sp>
      <p:pic>
        <p:nvPicPr>
          <p:cNvPr id="5" name="Content Placeholder 4">
            <a:extLst>
              <a:ext uri="{FF2B5EF4-FFF2-40B4-BE49-F238E27FC236}">
                <a16:creationId xmlns:a16="http://schemas.microsoft.com/office/drawing/2014/main" id="{2ABB9478-CF97-6048-97F5-5654D30EF57C}"/>
              </a:ext>
            </a:extLst>
          </p:cNvPr>
          <p:cNvPicPr>
            <a:picLocks noGrp="1" noChangeAspect="1"/>
          </p:cNvPicPr>
          <p:nvPr>
            <p:ph idx="1"/>
          </p:nvPr>
        </p:nvPicPr>
        <p:blipFill>
          <a:blip r:embed="rId2"/>
          <a:stretch>
            <a:fillRect/>
          </a:stretch>
        </p:blipFill>
        <p:spPr>
          <a:xfrm>
            <a:off x="4132649" y="2052638"/>
            <a:ext cx="2888477" cy="4195762"/>
          </a:xfrm>
        </p:spPr>
      </p:pic>
    </p:spTree>
    <p:extLst>
      <p:ext uri="{BB962C8B-B14F-4D97-AF65-F5344CB8AC3E}">
        <p14:creationId xmlns:p14="http://schemas.microsoft.com/office/powerpoint/2010/main" val="4169068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69D0D-830A-D542-B5EC-EFD8BA3B08A5}"/>
              </a:ext>
            </a:extLst>
          </p:cNvPr>
          <p:cNvSpPr>
            <a:spLocks noGrp="1"/>
          </p:cNvSpPr>
          <p:nvPr>
            <p:ph type="title"/>
          </p:nvPr>
        </p:nvSpPr>
        <p:spPr/>
        <p:txBody>
          <a:bodyPr/>
          <a:lstStyle/>
          <a:p>
            <a:pPr algn="ctr"/>
            <a:r>
              <a:rPr lang="en-US" b="1" dirty="0"/>
              <a:t>On Being Brought from Africa to America </a:t>
            </a:r>
            <a:endParaRPr lang="en-US" dirty="0"/>
          </a:p>
        </p:txBody>
      </p:sp>
      <p:sp>
        <p:nvSpPr>
          <p:cNvPr id="3" name="Content Placeholder 2">
            <a:extLst>
              <a:ext uri="{FF2B5EF4-FFF2-40B4-BE49-F238E27FC236}">
                <a16:creationId xmlns:a16="http://schemas.microsoft.com/office/drawing/2014/main" id="{2737547A-BE7A-424F-9809-FF8BA516A8A3}"/>
              </a:ext>
            </a:extLst>
          </p:cNvPr>
          <p:cNvSpPr>
            <a:spLocks noGrp="1"/>
          </p:cNvSpPr>
          <p:nvPr>
            <p:ph idx="1"/>
          </p:nvPr>
        </p:nvSpPr>
        <p:spPr>
          <a:xfrm>
            <a:off x="2855297" y="2000366"/>
            <a:ext cx="8133219" cy="4195481"/>
          </a:xfrm>
        </p:spPr>
        <p:txBody>
          <a:bodyPr>
            <a:normAutofit lnSpcReduction="10000"/>
          </a:bodyPr>
          <a:lstStyle/>
          <a:p>
            <a:pPr marL="0" indent="0">
              <a:buNone/>
            </a:pPr>
            <a:r>
              <a:rPr lang="en-US" dirty="0"/>
              <a:t>By </a:t>
            </a:r>
            <a:r>
              <a:rPr lang="en-US" dirty="0">
                <a:hlinkClick r:id="rId2"/>
              </a:rPr>
              <a:t>Phillis Wheatley</a:t>
            </a:r>
            <a:r>
              <a:rPr lang="en-US" dirty="0"/>
              <a:t> </a:t>
            </a:r>
          </a:p>
          <a:p>
            <a:pPr marL="0" indent="0">
              <a:buNone/>
            </a:pPr>
            <a:r>
              <a:rPr lang="en-US" dirty="0"/>
              <a:t> </a:t>
            </a:r>
          </a:p>
          <a:p>
            <a:pPr marL="0" indent="0">
              <a:buNone/>
            </a:pPr>
            <a:r>
              <a:rPr lang="en-US" dirty="0" err="1"/>
              <a:t>'Twas</a:t>
            </a:r>
            <a:r>
              <a:rPr lang="en-US" dirty="0"/>
              <a:t> mercy brought me from my </a:t>
            </a:r>
            <a:r>
              <a:rPr lang="en-US" i="1" dirty="0"/>
              <a:t>Pagan</a:t>
            </a:r>
            <a:r>
              <a:rPr lang="en-US" dirty="0"/>
              <a:t> land,</a:t>
            </a:r>
          </a:p>
          <a:p>
            <a:pPr marL="0" indent="0">
              <a:buNone/>
            </a:pPr>
            <a:r>
              <a:rPr lang="en-US" dirty="0"/>
              <a:t>Taught my benighted soul to understand</a:t>
            </a:r>
          </a:p>
          <a:p>
            <a:pPr marL="0" indent="0">
              <a:buNone/>
            </a:pPr>
            <a:r>
              <a:rPr lang="en-US" dirty="0"/>
              <a:t>That there's a God, that there's a </a:t>
            </a:r>
            <a:r>
              <a:rPr lang="en-US" i="1" dirty="0" err="1"/>
              <a:t>Saviour</a:t>
            </a:r>
            <a:r>
              <a:rPr lang="en-US" dirty="0"/>
              <a:t> too:</a:t>
            </a:r>
          </a:p>
          <a:p>
            <a:pPr marL="0" indent="0">
              <a:buNone/>
            </a:pPr>
            <a:r>
              <a:rPr lang="en-US" dirty="0"/>
              <a:t>Once I redemption neither sought nor knew.</a:t>
            </a:r>
          </a:p>
          <a:p>
            <a:pPr marL="0" indent="0">
              <a:buNone/>
            </a:pPr>
            <a:r>
              <a:rPr lang="en-US" dirty="0"/>
              <a:t>Some view our sable race with scornful eye,</a:t>
            </a:r>
          </a:p>
          <a:p>
            <a:pPr marL="0" indent="0">
              <a:buNone/>
            </a:pPr>
            <a:r>
              <a:rPr lang="en-US" dirty="0"/>
              <a:t>"Their </a:t>
            </a:r>
            <a:r>
              <a:rPr lang="en-US" dirty="0" err="1"/>
              <a:t>colour</a:t>
            </a:r>
            <a:r>
              <a:rPr lang="en-US" dirty="0"/>
              <a:t> is a diabolic die."</a:t>
            </a:r>
          </a:p>
          <a:p>
            <a:pPr marL="0" indent="0">
              <a:buNone/>
            </a:pPr>
            <a:r>
              <a:rPr lang="en-US" dirty="0"/>
              <a:t>Remember, </a:t>
            </a:r>
            <a:r>
              <a:rPr lang="en-US" i="1" dirty="0"/>
              <a:t>Christians</a:t>
            </a:r>
            <a:r>
              <a:rPr lang="en-US" dirty="0"/>
              <a:t>, </a:t>
            </a:r>
            <a:r>
              <a:rPr lang="en-US" i="1" dirty="0"/>
              <a:t>Negros</a:t>
            </a:r>
            <a:r>
              <a:rPr lang="en-US" dirty="0"/>
              <a:t>, black as </a:t>
            </a:r>
            <a:r>
              <a:rPr lang="en-US" i="1" dirty="0"/>
              <a:t>Cain</a:t>
            </a:r>
            <a:r>
              <a:rPr lang="en-US" dirty="0"/>
              <a:t>,</a:t>
            </a:r>
          </a:p>
          <a:p>
            <a:pPr marL="0" indent="0">
              <a:buNone/>
            </a:pPr>
            <a:r>
              <a:rPr lang="en-US" dirty="0"/>
              <a:t>May be </a:t>
            </a:r>
            <a:r>
              <a:rPr lang="en-US" dirty="0" err="1"/>
              <a:t>refin'd</a:t>
            </a:r>
            <a:r>
              <a:rPr lang="en-US" dirty="0"/>
              <a:t>, and join </a:t>
            </a:r>
            <a:r>
              <a:rPr lang="en-US" dirty="0" err="1"/>
              <a:t>th</a:t>
            </a:r>
            <a:r>
              <a:rPr lang="en-US" dirty="0"/>
              <a:t>' angelic train.</a:t>
            </a:r>
          </a:p>
          <a:p>
            <a:pPr marL="0" indent="0" algn="ctr">
              <a:buNone/>
            </a:pPr>
            <a:endParaRPr lang="en-US" dirty="0"/>
          </a:p>
        </p:txBody>
      </p:sp>
    </p:spTree>
    <p:extLst>
      <p:ext uri="{BB962C8B-B14F-4D97-AF65-F5344CB8AC3E}">
        <p14:creationId xmlns:p14="http://schemas.microsoft.com/office/powerpoint/2010/main" val="3077135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EF780-02F4-BC47-89C1-3C9B3185B3EB}"/>
              </a:ext>
            </a:extLst>
          </p:cNvPr>
          <p:cNvSpPr>
            <a:spLocks noGrp="1"/>
          </p:cNvSpPr>
          <p:nvPr>
            <p:ph type="title"/>
          </p:nvPr>
        </p:nvSpPr>
        <p:spPr/>
        <p:txBody>
          <a:bodyPr/>
          <a:lstStyle/>
          <a:p>
            <a:r>
              <a:rPr lang="en-US" b="1" dirty="0"/>
              <a:t>Frederick Douglass (c. 1818-1895)</a:t>
            </a:r>
          </a:p>
        </p:txBody>
      </p:sp>
      <p:pic>
        <p:nvPicPr>
          <p:cNvPr id="5" name="Content Placeholder 4">
            <a:extLst>
              <a:ext uri="{FF2B5EF4-FFF2-40B4-BE49-F238E27FC236}">
                <a16:creationId xmlns:a16="http://schemas.microsoft.com/office/drawing/2014/main" id="{E796D705-A93F-4E46-9E32-B9BC1AC89E35}"/>
              </a:ext>
            </a:extLst>
          </p:cNvPr>
          <p:cNvPicPr>
            <a:picLocks noGrp="1" noChangeAspect="1"/>
          </p:cNvPicPr>
          <p:nvPr>
            <p:ph idx="1"/>
          </p:nvPr>
        </p:nvPicPr>
        <p:blipFill>
          <a:blip r:embed="rId2"/>
          <a:stretch>
            <a:fillRect/>
          </a:stretch>
        </p:blipFill>
        <p:spPr>
          <a:xfrm>
            <a:off x="4102721" y="1422443"/>
            <a:ext cx="3385863" cy="5029200"/>
          </a:xfrm>
        </p:spPr>
      </p:pic>
    </p:spTree>
    <p:extLst>
      <p:ext uri="{BB962C8B-B14F-4D97-AF65-F5344CB8AC3E}">
        <p14:creationId xmlns:p14="http://schemas.microsoft.com/office/powerpoint/2010/main" val="1584486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69D0D-830A-D542-B5EC-EFD8BA3B08A5}"/>
              </a:ext>
            </a:extLst>
          </p:cNvPr>
          <p:cNvSpPr>
            <a:spLocks noGrp="1"/>
          </p:cNvSpPr>
          <p:nvPr>
            <p:ph type="title"/>
          </p:nvPr>
        </p:nvSpPr>
        <p:spPr>
          <a:xfrm>
            <a:off x="1249097" y="253022"/>
            <a:ext cx="9404723" cy="1400530"/>
          </a:xfrm>
        </p:spPr>
        <p:txBody>
          <a:bodyPr/>
          <a:lstStyle/>
          <a:p>
            <a:pPr algn="ctr"/>
            <a:r>
              <a:rPr lang="en-US" sz="3600" b="1" dirty="0"/>
              <a:t>Frederick Douglass, “What to the Slave is the Fourth of July?” (July 5, 1852)</a:t>
            </a:r>
          </a:p>
        </p:txBody>
      </p:sp>
      <p:sp>
        <p:nvSpPr>
          <p:cNvPr id="3" name="Content Placeholder 2">
            <a:extLst>
              <a:ext uri="{FF2B5EF4-FFF2-40B4-BE49-F238E27FC236}">
                <a16:creationId xmlns:a16="http://schemas.microsoft.com/office/drawing/2014/main" id="{2737547A-BE7A-424F-9809-FF8BA516A8A3}"/>
              </a:ext>
            </a:extLst>
          </p:cNvPr>
          <p:cNvSpPr>
            <a:spLocks noGrp="1"/>
          </p:cNvSpPr>
          <p:nvPr>
            <p:ph idx="1"/>
          </p:nvPr>
        </p:nvSpPr>
        <p:spPr>
          <a:xfrm>
            <a:off x="914401" y="2522043"/>
            <a:ext cx="10074116" cy="3152127"/>
          </a:xfrm>
        </p:spPr>
        <p:txBody>
          <a:bodyPr>
            <a:normAutofit/>
          </a:bodyPr>
          <a:lstStyle/>
          <a:p>
            <a:pPr marL="0" indent="0">
              <a:buNone/>
            </a:pPr>
            <a:r>
              <a:rPr lang="en-US" dirty="0"/>
              <a:t>Fellow-citizens, pardon me, allow me to ask, why am I called upon to speak here to-day? What have I, or those I represent, to do with your national independence? Are the great principles of political freedom and of natural justice, embodied in that Declaration of Independence, extended to us? and am I, therefore, called upon to bring our humble offering to the national altar, and to confess the benefits and express devout gratitude for the blessings resulting from your independence to us?</a:t>
            </a:r>
          </a:p>
          <a:p>
            <a:pPr marL="0" indent="0">
              <a:buNone/>
            </a:pPr>
            <a:r>
              <a:rPr lang="en-US" dirty="0"/>
              <a:t>…</a:t>
            </a:r>
          </a:p>
        </p:txBody>
      </p:sp>
    </p:spTree>
    <p:extLst>
      <p:ext uri="{BB962C8B-B14F-4D97-AF65-F5344CB8AC3E}">
        <p14:creationId xmlns:p14="http://schemas.microsoft.com/office/powerpoint/2010/main" val="2493056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69D0D-830A-D542-B5EC-EFD8BA3B08A5}"/>
              </a:ext>
            </a:extLst>
          </p:cNvPr>
          <p:cNvSpPr>
            <a:spLocks noGrp="1"/>
          </p:cNvSpPr>
          <p:nvPr>
            <p:ph type="title"/>
          </p:nvPr>
        </p:nvSpPr>
        <p:spPr>
          <a:xfrm>
            <a:off x="1249097" y="253022"/>
            <a:ext cx="9404723" cy="1400530"/>
          </a:xfrm>
        </p:spPr>
        <p:txBody>
          <a:bodyPr/>
          <a:lstStyle/>
          <a:p>
            <a:pPr algn="ctr"/>
            <a:r>
              <a:rPr lang="en-US" sz="3600" b="1" dirty="0"/>
              <a:t>Frederick Douglass, “What to the Slave is the Fourth of July?” (July 5, 1852)</a:t>
            </a:r>
          </a:p>
        </p:txBody>
      </p:sp>
      <p:sp>
        <p:nvSpPr>
          <p:cNvPr id="3" name="Content Placeholder 2">
            <a:extLst>
              <a:ext uri="{FF2B5EF4-FFF2-40B4-BE49-F238E27FC236}">
                <a16:creationId xmlns:a16="http://schemas.microsoft.com/office/drawing/2014/main" id="{2737547A-BE7A-424F-9809-FF8BA516A8A3}"/>
              </a:ext>
            </a:extLst>
          </p:cNvPr>
          <p:cNvSpPr>
            <a:spLocks noGrp="1"/>
          </p:cNvSpPr>
          <p:nvPr>
            <p:ph idx="1"/>
          </p:nvPr>
        </p:nvSpPr>
        <p:spPr>
          <a:xfrm>
            <a:off x="914401" y="2191069"/>
            <a:ext cx="10074116" cy="3814074"/>
          </a:xfrm>
        </p:spPr>
        <p:txBody>
          <a:bodyPr>
            <a:normAutofit/>
          </a:bodyPr>
          <a:lstStyle/>
          <a:p>
            <a:pPr marL="0" indent="0">
              <a:buNone/>
            </a:pPr>
            <a:r>
              <a:rPr lang="en-US" dirty="0"/>
              <a:t>But, such is not the state of the case. I say it with a sad sense of the disparity between us. I am not included within the pale of this glorious anniversary! Your high independence only reveals the immeasurable distance between us. The blessings in which you, this day, rejoice, are not enjoyed in common. — The rich inheritance of justice, liberty, prosperity and independence, bequeathed by your fathers, is shared by you, not by me. The sunlight that brought life and healing to you, has brought stripes and death to me. This Fourth [of] July is </a:t>
            </a:r>
            <a:r>
              <a:rPr lang="en-US" i="1" dirty="0"/>
              <a:t>yours</a:t>
            </a:r>
            <a:r>
              <a:rPr lang="en-US" dirty="0"/>
              <a:t>, not </a:t>
            </a:r>
            <a:r>
              <a:rPr lang="en-US" i="1" dirty="0"/>
              <a:t>mine</a:t>
            </a:r>
            <a:r>
              <a:rPr lang="en-US" dirty="0"/>
              <a:t>. </a:t>
            </a:r>
            <a:r>
              <a:rPr lang="en-US" i="1" dirty="0"/>
              <a:t>You</a:t>
            </a:r>
            <a:r>
              <a:rPr lang="en-US" dirty="0"/>
              <a:t> may rejoice, </a:t>
            </a:r>
            <a:r>
              <a:rPr lang="en-US" i="1" dirty="0"/>
              <a:t>I</a:t>
            </a:r>
            <a:r>
              <a:rPr lang="en-US" dirty="0"/>
              <a:t> must mourn. To drag a man in fetters into the grand illuminated temple of liberty, and call upon him to join you in joyous anthems, were inhuman mockery and sacrilegious irony. </a:t>
            </a:r>
          </a:p>
        </p:txBody>
      </p:sp>
    </p:spTree>
    <p:extLst>
      <p:ext uri="{BB962C8B-B14F-4D97-AF65-F5344CB8AC3E}">
        <p14:creationId xmlns:p14="http://schemas.microsoft.com/office/powerpoint/2010/main" val="1708686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69D0D-830A-D542-B5EC-EFD8BA3B08A5}"/>
              </a:ext>
            </a:extLst>
          </p:cNvPr>
          <p:cNvSpPr>
            <a:spLocks noGrp="1"/>
          </p:cNvSpPr>
          <p:nvPr>
            <p:ph type="title"/>
          </p:nvPr>
        </p:nvSpPr>
        <p:spPr>
          <a:xfrm>
            <a:off x="1249097" y="253022"/>
            <a:ext cx="9404723" cy="1400530"/>
          </a:xfrm>
        </p:spPr>
        <p:txBody>
          <a:bodyPr/>
          <a:lstStyle/>
          <a:p>
            <a:pPr algn="ctr"/>
            <a:r>
              <a:rPr lang="en-US" sz="3200" b="1" dirty="0"/>
              <a:t>Near the end of Chapter II of </a:t>
            </a:r>
            <a:r>
              <a:rPr lang="en-US" sz="3200" b="1" i="1" dirty="0"/>
              <a:t>Narrative of the Life of Frederick Douglass, An American Slave, Written by Himself (1845)</a:t>
            </a:r>
            <a:endParaRPr lang="en-US" sz="3200" b="1" dirty="0"/>
          </a:p>
        </p:txBody>
      </p:sp>
      <p:sp>
        <p:nvSpPr>
          <p:cNvPr id="3" name="Content Placeholder 2">
            <a:extLst>
              <a:ext uri="{FF2B5EF4-FFF2-40B4-BE49-F238E27FC236}">
                <a16:creationId xmlns:a16="http://schemas.microsoft.com/office/drawing/2014/main" id="{2737547A-BE7A-424F-9809-FF8BA516A8A3}"/>
              </a:ext>
            </a:extLst>
          </p:cNvPr>
          <p:cNvSpPr>
            <a:spLocks noGrp="1"/>
          </p:cNvSpPr>
          <p:nvPr>
            <p:ph idx="1"/>
          </p:nvPr>
        </p:nvSpPr>
        <p:spPr>
          <a:xfrm>
            <a:off x="914401" y="2000366"/>
            <a:ext cx="10074116" cy="4195481"/>
          </a:xfrm>
        </p:spPr>
        <p:txBody>
          <a:bodyPr>
            <a:normAutofit/>
          </a:bodyPr>
          <a:lstStyle/>
          <a:p>
            <a:pPr marL="0" indent="0">
              <a:buNone/>
            </a:pPr>
            <a:r>
              <a:rPr lang="en-US" dirty="0"/>
              <a:t>Few privileges were esteemed higher, by the slaves of the out-farms, than that of being selected to do errands at the Great House Farm. It was associated in their minds with greatness. A representative could not be prouder of his election to a seat in the American Congress, than a slave on one of the out-farms would be of his election to do errands at the Great House Farm. </a:t>
            </a:r>
          </a:p>
          <a:p>
            <a:pPr marL="0" indent="0">
              <a:buNone/>
            </a:pPr>
            <a:r>
              <a:rPr lang="en-US" dirty="0"/>
              <a:t>…</a:t>
            </a:r>
          </a:p>
          <a:p>
            <a:pPr marL="0" indent="0">
              <a:buNone/>
            </a:pPr>
            <a:r>
              <a:rPr lang="en-US" dirty="0"/>
              <a:t>The competitors for this office sought as diligently to please their overseers, as the office-seekers in the political parties seek to please and deceive the people. The same traits of character might be seen in Colonel Lloyd’s slaves, as are seen in the slaves of the political parties. </a:t>
            </a:r>
          </a:p>
        </p:txBody>
      </p:sp>
    </p:spTree>
    <p:extLst>
      <p:ext uri="{BB962C8B-B14F-4D97-AF65-F5344CB8AC3E}">
        <p14:creationId xmlns:p14="http://schemas.microsoft.com/office/powerpoint/2010/main" val="366079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69D0D-830A-D542-B5EC-EFD8BA3B08A5}"/>
              </a:ext>
            </a:extLst>
          </p:cNvPr>
          <p:cNvSpPr>
            <a:spLocks noGrp="1"/>
          </p:cNvSpPr>
          <p:nvPr>
            <p:ph type="title"/>
          </p:nvPr>
        </p:nvSpPr>
        <p:spPr/>
        <p:txBody>
          <a:bodyPr/>
          <a:lstStyle/>
          <a:p>
            <a:pPr algn="ctr"/>
            <a:r>
              <a:rPr lang="en-US" b="1" dirty="0"/>
              <a:t>Gullah Geechee…</a:t>
            </a:r>
          </a:p>
        </p:txBody>
      </p:sp>
      <p:sp>
        <p:nvSpPr>
          <p:cNvPr id="3" name="Content Placeholder 2">
            <a:extLst>
              <a:ext uri="{FF2B5EF4-FFF2-40B4-BE49-F238E27FC236}">
                <a16:creationId xmlns:a16="http://schemas.microsoft.com/office/drawing/2014/main" id="{2737547A-BE7A-424F-9809-FF8BA516A8A3}"/>
              </a:ext>
            </a:extLst>
          </p:cNvPr>
          <p:cNvSpPr>
            <a:spLocks noGrp="1"/>
          </p:cNvSpPr>
          <p:nvPr>
            <p:ph idx="1"/>
          </p:nvPr>
        </p:nvSpPr>
        <p:spPr>
          <a:xfrm>
            <a:off x="1709671" y="2322338"/>
            <a:ext cx="8133219" cy="1470491"/>
          </a:xfrm>
        </p:spPr>
        <p:txBody>
          <a:bodyPr>
            <a:normAutofit/>
          </a:bodyPr>
          <a:lstStyle/>
          <a:p>
            <a:pPr marL="0" indent="0">
              <a:buNone/>
            </a:pPr>
            <a:r>
              <a:rPr lang="en-US" dirty="0"/>
              <a:t> </a:t>
            </a:r>
          </a:p>
          <a:p>
            <a:pPr marL="0" indent="0">
              <a:buNone/>
            </a:pPr>
            <a:r>
              <a:rPr lang="en-US" u="sng" dirty="0">
                <a:hlinkClick r:id="rId2"/>
              </a:rPr>
              <a:t>https://gullahgeecheecorridor.org/thegullahgeechee/</a:t>
            </a:r>
            <a:endParaRPr lang="en-US" dirty="0"/>
          </a:p>
          <a:p>
            <a:pPr marL="0" indent="0" algn="ctr">
              <a:buNone/>
            </a:pPr>
            <a:endParaRPr lang="en-US" dirty="0"/>
          </a:p>
        </p:txBody>
      </p:sp>
    </p:spTree>
    <p:extLst>
      <p:ext uri="{BB962C8B-B14F-4D97-AF65-F5344CB8AC3E}">
        <p14:creationId xmlns:p14="http://schemas.microsoft.com/office/powerpoint/2010/main" val="281056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{9ACD1F4F-D0DC-D946-B2DE-E15BD9B7E30A}tf10001062</Template>
  <TotalTime>1318</TotalTime>
  <Words>1106</Words>
  <Application>Microsoft Macintosh PowerPoint</Application>
  <PresentationFormat>Widescreen</PresentationFormat>
  <Paragraphs>42</Paragraphs>
  <Slides>18</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Century Gothic</vt:lpstr>
      <vt:lpstr>Wingdings 3</vt:lpstr>
      <vt:lpstr>Ion</vt:lpstr>
      <vt:lpstr>  African American Literature: Defining American Identity Texas Humanities: Teaching Literature July 16, 2020 *** Darryl Dickson-Carr Department of English Southern Methodist University</vt:lpstr>
      <vt:lpstr>Charles W. Mills, The Racial Contract (1997) White Supremacy: </vt:lpstr>
      <vt:lpstr>Phillis Wheatley (c. 1753-1784)</vt:lpstr>
      <vt:lpstr>On Being Brought from Africa to America </vt:lpstr>
      <vt:lpstr>Frederick Douglass (c. 1818-1895)</vt:lpstr>
      <vt:lpstr>Frederick Douglass, “What to the Slave is the Fourth of July?” (July 5, 1852)</vt:lpstr>
      <vt:lpstr>Frederick Douglass, “What to the Slave is the Fourth of July?” (July 5, 1852)</vt:lpstr>
      <vt:lpstr>Near the end of Chapter II of Narrative of the Life of Frederick Douglass, An American Slave, Written by Himself (1845)</vt:lpstr>
      <vt:lpstr>Gullah Geechee…</vt:lpstr>
      <vt:lpstr>Dr. W.E.B. Du Bois </vt:lpstr>
      <vt:lpstr>From “Of Our Spiritual Strivings” (W.E.B. Du Bois, The Souls of Black Folk, 1903)</vt:lpstr>
      <vt:lpstr>From “Of Our Spiritual Strivings” (W.E.B. Du Bois, The Souls of Black Folk, 1903)</vt:lpstr>
      <vt:lpstr>Ida B. Wells-Barnett </vt:lpstr>
      <vt:lpstr>James Weldon Johnson</vt:lpstr>
      <vt:lpstr>Zora Neale Hurston</vt:lpstr>
      <vt:lpstr>Notable Figures of the Harlem Renaissance</vt:lpstr>
      <vt:lpstr>Louis Armstrong Clip</vt:lpstr>
      <vt:lpstr>Thank You!</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African American Literature: Defining American Identity </dc:title>
  <dc:creator>Dickson-Carr, Carol</dc:creator>
  <cp:lastModifiedBy>Dickson-Carr, Darryl</cp:lastModifiedBy>
  <cp:revision>16</cp:revision>
  <dcterms:created xsi:type="dcterms:W3CDTF">2020-07-15T14:29:17Z</dcterms:created>
  <dcterms:modified xsi:type="dcterms:W3CDTF">2020-07-16T14:02:47Z</dcterms:modified>
</cp:coreProperties>
</file>