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62" r:id="rId3"/>
    <p:sldId id="259" r:id="rId4"/>
    <p:sldId id="258" r:id="rId5"/>
    <p:sldId id="260" r:id="rId6"/>
    <p:sldId id="261" r:id="rId7"/>
    <p:sldId id="266" r:id="rId8"/>
    <p:sldId id="263" r:id="rId9"/>
    <p:sldId id="264" r:id="rId10"/>
    <p:sldId id="265" r:id="rId11"/>
    <p:sldId id="268" r:id="rId12"/>
    <p:sldId id="269" r:id="rId13"/>
    <p:sldId id="270" r:id="rId14"/>
    <p:sldId id="271" r:id="rId15"/>
    <p:sldId id="272" r:id="rId16"/>
    <p:sldId id="273" r:id="rId17"/>
    <p:sldId id="267" r:id="rId18"/>
    <p:sldId id="274" r:id="rId19"/>
    <p:sldId id="275" r:id="rId20"/>
    <p:sldId id="276" r:id="rId21"/>
    <p:sldId id="277" r:id="rId22"/>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1888D660-F788-45C5-8750-8ECBA74EE307}" type="datetimeFigureOut">
              <a:rPr lang="en-US" smtClean="0"/>
              <a:t>2/24/2021</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31472391-AD7D-4EF6-883C-9259CBCA9E16}" type="slidenum">
              <a:rPr lang="en-US" smtClean="0"/>
              <a:t>‹#›</a:t>
            </a:fld>
            <a:endParaRPr lang="en-US"/>
          </a:p>
        </p:txBody>
      </p:sp>
    </p:spTree>
    <p:extLst>
      <p:ext uri="{BB962C8B-B14F-4D97-AF65-F5344CB8AC3E}">
        <p14:creationId xmlns:p14="http://schemas.microsoft.com/office/powerpoint/2010/main" val="3459786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A4592"/>
                </a:solidFill>
                <a:effectLst/>
                <a:latin typeface="Verdana" panose="020B0604030504040204" pitchFamily="34" charset="0"/>
              </a:rPr>
              <a:t>George </a:t>
            </a:r>
            <a:r>
              <a:rPr lang="en-US" b="0" i="0" dirty="0" err="1">
                <a:solidFill>
                  <a:srgbClr val="3A4592"/>
                </a:solidFill>
                <a:effectLst/>
                <a:latin typeface="Verdana" panose="020B0604030504040204" pitchFamily="34" charset="0"/>
              </a:rPr>
              <a:t>Bourne</a:t>
            </a:r>
            <a:r>
              <a:rPr lang="en-US" b="0" i="0" dirty="0">
                <a:solidFill>
                  <a:srgbClr val="3A4592"/>
                </a:solidFill>
                <a:effectLst/>
                <a:latin typeface="Verdana" panose="020B0604030504040204" pitchFamily="34" charset="0"/>
              </a:rPr>
              <a:t>, </a:t>
            </a:r>
            <a:r>
              <a:rPr lang="en-US" b="0" i="1" dirty="0">
                <a:solidFill>
                  <a:srgbClr val="3A4592"/>
                </a:solidFill>
                <a:effectLst/>
                <a:latin typeface="Verdana" panose="020B0604030504040204" pitchFamily="34" charset="0"/>
              </a:rPr>
              <a:t>Slavery Illustrated in Its Effects upon Women</a:t>
            </a:r>
            <a:r>
              <a:rPr lang="en-US" b="0" i="0" dirty="0">
                <a:solidFill>
                  <a:srgbClr val="3A4592"/>
                </a:solidFill>
                <a:effectLst/>
                <a:latin typeface="Verdana" panose="020B0604030504040204" pitchFamily="34" charset="0"/>
              </a:rPr>
              <a:t> (1837)—Prints and Photographs Division, Library of Congress; </a:t>
            </a:r>
            <a:endParaRPr lang="en-US" dirty="0"/>
          </a:p>
        </p:txBody>
      </p:sp>
      <p:sp>
        <p:nvSpPr>
          <p:cNvPr id="4" name="Slide Number Placeholder 3"/>
          <p:cNvSpPr>
            <a:spLocks noGrp="1"/>
          </p:cNvSpPr>
          <p:nvPr>
            <p:ph type="sldNum" sz="quarter" idx="5"/>
          </p:nvPr>
        </p:nvSpPr>
        <p:spPr/>
        <p:txBody>
          <a:bodyPr/>
          <a:lstStyle/>
          <a:p>
            <a:fld id="{31472391-AD7D-4EF6-883C-9259CBCA9E16}" type="slidenum">
              <a:rPr lang="en-US" smtClean="0"/>
              <a:t>3</a:t>
            </a:fld>
            <a:endParaRPr lang="en-US"/>
          </a:p>
        </p:txBody>
      </p:sp>
    </p:spTree>
    <p:extLst>
      <p:ext uri="{BB962C8B-B14F-4D97-AF65-F5344CB8AC3E}">
        <p14:creationId xmlns:p14="http://schemas.microsoft.com/office/powerpoint/2010/main" val="3893397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333333"/>
                </a:solidFill>
                <a:effectLst/>
                <a:latin typeface="Open Sans"/>
              </a:rPr>
              <a:t>Theodore Dwight Weld, -1895, bust portrait, facing slightly left</a:t>
            </a:r>
            <a:r>
              <a:rPr lang="en-US" b="0" i="0" dirty="0">
                <a:solidFill>
                  <a:srgbClr val="333333"/>
                </a:solidFill>
                <a:effectLst/>
                <a:latin typeface="Open Sans"/>
              </a:rPr>
              <a:t>. , 1885. Photograph. https://www.loc.gov/item/2006687237/.</a:t>
            </a:r>
            <a:endParaRPr lang="en-US" dirty="0"/>
          </a:p>
        </p:txBody>
      </p:sp>
      <p:sp>
        <p:nvSpPr>
          <p:cNvPr id="4" name="Slide Number Placeholder 3"/>
          <p:cNvSpPr>
            <a:spLocks noGrp="1"/>
          </p:cNvSpPr>
          <p:nvPr>
            <p:ph type="sldNum" sz="quarter" idx="5"/>
          </p:nvPr>
        </p:nvSpPr>
        <p:spPr/>
        <p:txBody>
          <a:bodyPr/>
          <a:lstStyle/>
          <a:p>
            <a:fld id="{31472391-AD7D-4EF6-883C-9259CBCA9E16}" type="slidenum">
              <a:rPr lang="en-US" smtClean="0"/>
              <a:t>13</a:t>
            </a:fld>
            <a:endParaRPr lang="en-US"/>
          </a:p>
        </p:txBody>
      </p:sp>
    </p:spTree>
    <p:extLst>
      <p:ext uri="{BB962C8B-B14F-4D97-AF65-F5344CB8AC3E}">
        <p14:creationId xmlns:p14="http://schemas.microsoft.com/office/powerpoint/2010/main" val="2233894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Park Service, https://www.nps.gov/people/john-greenleaf-whittier.htm </a:t>
            </a:r>
          </a:p>
        </p:txBody>
      </p:sp>
      <p:sp>
        <p:nvSpPr>
          <p:cNvPr id="4" name="Slide Number Placeholder 3"/>
          <p:cNvSpPr>
            <a:spLocks noGrp="1"/>
          </p:cNvSpPr>
          <p:nvPr>
            <p:ph type="sldNum" sz="quarter" idx="5"/>
          </p:nvPr>
        </p:nvSpPr>
        <p:spPr/>
        <p:txBody>
          <a:bodyPr/>
          <a:lstStyle/>
          <a:p>
            <a:fld id="{31472391-AD7D-4EF6-883C-9259CBCA9E16}" type="slidenum">
              <a:rPr lang="en-US" smtClean="0"/>
              <a:t>14</a:t>
            </a:fld>
            <a:endParaRPr lang="en-US"/>
          </a:p>
        </p:txBody>
      </p:sp>
    </p:spTree>
    <p:extLst>
      <p:ext uri="{BB962C8B-B14F-4D97-AF65-F5344CB8AC3E}">
        <p14:creationId xmlns:p14="http://schemas.microsoft.com/office/powerpoint/2010/main" val="2547664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333333"/>
                </a:solidFill>
                <a:effectLst/>
                <a:latin typeface="Open Sans"/>
              </a:rPr>
              <a:t>Angelina Emily </a:t>
            </a:r>
            <a:r>
              <a:rPr lang="en-US" b="0" i="1" dirty="0" err="1">
                <a:solidFill>
                  <a:srgbClr val="333333"/>
                </a:solidFill>
                <a:effectLst/>
                <a:latin typeface="Open Sans"/>
              </a:rPr>
              <a:t>Grimké</a:t>
            </a:r>
            <a:r>
              <a:rPr lang="en-US" b="0" i="1" dirty="0">
                <a:solidFill>
                  <a:srgbClr val="333333"/>
                </a:solidFill>
                <a:effectLst/>
                <a:latin typeface="Open Sans"/>
              </a:rPr>
              <a:t> -1879</a:t>
            </a:r>
            <a:r>
              <a:rPr lang="en-US" b="0" i="0" dirty="0">
                <a:solidFill>
                  <a:srgbClr val="333333"/>
                </a:solidFill>
                <a:effectLst/>
                <a:latin typeface="Open Sans"/>
              </a:rPr>
              <a:t>. , . [No Date Recorded on Caption Card] Photograph. https://www.loc.gov/item/2003653379/.</a:t>
            </a:r>
            <a:endParaRPr lang="en-US" dirty="0"/>
          </a:p>
        </p:txBody>
      </p:sp>
      <p:sp>
        <p:nvSpPr>
          <p:cNvPr id="4" name="Slide Number Placeholder 3"/>
          <p:cNvSpPr>
            <a:spLocks noGrp="1"/>
          </p:cNvSpPr>
          <p:nvPr>
            <p:ph type="sldNum" sz="quarter" idx="5"/>
          </p:nvPr>
        </p:nvSpPr>
        <p:spPr/>
        <p:txBody>
          <a:bodyPr/>
          <a:lstStyle/>
          <a:p>
            <a:fld id="{31472391-AD7D-4EF6-883C-9259CBCA9E16}" type="slidenum">
              <a:rPr lang="en-US" smtClean="0"/>
              <a:t>15</a:t>
            </a:fld>
            <a:endParaRPr lang="en-US"/>
          </a:p>
        </p:txBody>
      </p:sp>
    </p:spTree>
    <p:extLst>
      <p:ext uri="{BB962C8B-B14F-4D97-AF65-F5344CB8AC3E}">
        <p14:creationId xmlns:p14="http://schemas.microsoft.com/office/powerpoint/2010/main" val="2403280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333333"/>
                </a:solidFill>
                <a:effectLst/>
                <a:latin typeface="Open Sans"/>
              </a:rPr>
              <a:t>Elizabeth Cady Stanton and her daughter, Harriot--from a daguerreotype</a:t>
            </a:r>
            <a:r>
              <a:rPr lang="en-US" b="0" i="0" dirty="0">
                <a:solidFill>
                  <a:srgbClr val="333333"/>
                </a:solidFill>
                <a:effectLst/>
                <a:latin typeface="Open Sans"/>
              </a:rPr>
              <a:t>. , None. [Between 1890 and 1910 of daguerreotype taken 1856] Photograph. https://www.loc.gov/item/97500106/.</a:t>
            </a:r>
            <a:endParaRPr lang="en-US" dirty="0"/>
          </a:p>
        </p:txBody>
      </p:sp>
      <p:sp>
        <p:nvSpPr>
          <p:cNvPr id="4" name="Slide Number Placeholder 3"/>
          <p:cNvSpPr>
            <a:spLocks noGrp="1"/>
          </p:cNvSpPr>
          <p:nvPr>
            <p:ph type="sldNum" sz="quarter" idx="5"/>
          </p:nvPr>
        </p:nvSpPr>
        <p:spPr/>
        <p:txBody>
          <a:bodyPr/>
          <a:lstStyle/>
          <a:p>
            <a:fld id="{31472391-AD7D-4EF6-883C-9259CBCA9E16}" type="slidenum">
              <a:rPr lang="en-US" smtClean="0"/>
              <a:t>18</a:t>
            </a:fld>
            <a:endParaRPr lang="en-US"/>
          </a:p>
        </p:txBody>
      </p:sp>
    </p:spTree>
    <p:extLst>
      <p:ext uri="{BB962C8B-B14F-4D97-AF65-F5344CB8AC3E}">
        <p14:creationId xmlns:p14="http://schemas.microsoft.com/office/powerpoint/2010/main" val="2375710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333333"/>
                </a:solidFill>
                <a:effectLst/>
                <a:latin typeface="Open Sans"/>
              </a:rPr>
              <a:t>Elizabeth Cady Stanton and her daughter, Harriot--from a daguerreotype</a:t>
            </a:r>
            <a:r>
              <a:rPr lang="en-US" b="0" i="0" dirty="0">
                <a:solidFill>
                  <a:srgbClr val="333333"/>
                </a:solidFill>
                <a:effectLst/>
                <a:latin typeface="Open Sans"/>
              </a:rPr>
              <a:t>. , None. [Between 1890 and 1910 of daguerreotype taken 1856] Photograph. https://www.loc.gov/item/97500106/.</a:t>
            </a:r>
            <a:endParaRPr lang="en-US" dirty="0"/>
          </a:p>
        </p:txBody>
      </p:sp>
      <p:sp>
        <p:nvSpPr>
          <p:cNvPr id="4" name="Slide Number Placeholder 3"/>
          <p:cNvSpPr>
            <a:spLocks noGrp="1"/>
          </p:cNvSpPr>
          <p:nvPr>
            <p:ph type="sldNum" sz="quarter" idx="5"/>
          </p:nvPr>
        </p:nvSpPr>
        <p:spPr/>
        <p:txBody>
          <a:bodyPr/>
          <a:lstStyle/>
          <a:p>
            <a:fld id="{31472391-AD7D-4EF6-883C-9259CBCA9E16}" type="slidenum">
              <a:rPr lang="en-US" smtClean="0"/>
              <a:t>19</a:t>
            </a:fld>
            <a:endParaRPr lang="en-US"/>
          </a:p>
        </p:txBody>
      </p:sp>
    </p:spTree>
    <p:extLst>
      <p:ext uri="{BB962C8B-B14F-4D97-AF65-F5344CB8AC3E}">
        <p14:creationId xmlns:p14="http://schemas.microsoft.com/office/powerpoint/2010/main" val="1682352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A4592"/>
                </a:solidFill>
                <a:effectLst/>
                <a:latin typeface="Verdana" panose="020B0604030504040204" pitchFamily="34" charset="0"/>
              </a:rPr>
              <a:t>George </a:t>
            </a:r>
            <a:r>
              <a:rPr lang="en-US" b="0" i="0" dirty="0" err="1">
                <a:solidFill>
                  <a:srgbClr val="3A4592"/>
                </a:solidFill>
                <a:effectLst/>
                <a:latin typeface="Verdana" panose="020B0604030504040204" pitchFamily="34" charset="0"/>
              </a:rPr>
              <a:t>Bourne</a:t>
            </a:r>
            <a:r>
              <a:rPr lang="en-US" b="0" i="0" dirty="0">
                <a:solidFill>
                  <a:srgbClr val="3A4592"/>
                </a:solidFill>
                <a:effectLst/>
                <a:latin typeface="Verdana" panose="020B0604030504040204" pitchFamily="34" charset="0"/>
              </a:rPr>
              <a:t>, </a:t>
            </a:r>
            <a:r>
              <a:rPr lang="en-US" b="0" i="1" dirty="0">
                <a:solidFill>
                  <a:srgbClr val="3A4592"/>
                </a:solidFill>
                <a:effectLst/>
                <a:latin typeface="Verdana" panose="020B0604030504040204" pitchFamily="34" charset="0"/>
              </a:rPr>
              <a:t>Slavery Illustrated in Its Effects upon Women</a:t>
            </a:r>
            <a:r>
              <a:rPr lang="en-US" b="0" i="0" dirty="0">
                <a:solidFill>
                  <a:srgbClr val="3A4592"/>
                </a:solidFill>
                <a:effectLst/>
                <a:latin typeface="Verdana" panose="020B0604030504040204" pitchFamily="34" charset="0"/>
              </a:rPr>
              <a:t> (1837)—Prints and Photographs Division, Library of Congress; </a:t>
            </a:r>
            <a:endParaRPr lang="en-US" dirty="0"/>
          </a:p>
        </p:txBody>
      </p:sp>
      <p:sp>
        <p:nvSpPr>
          <p:cNvPr id="4" name="Slide Number Placeholder 3"/>
          <p:cNvSpPr>
            <a:spLocks noGrp="1"/>
          </p:cNvSpPr>
          <p:nvPr>
            <p:ph type="sldNum" sz="quarter" idx="5"/>
          </p:nvPr>
        </p:nvSpPr>
        <p:spPr/>
        <p:txBody>
          <a:bodyPr/>
          <a:lstStyle/>
          <a:p>
            <a:fld id="{31472391-AD7D-4EF6-883C-9259CBCA9E16}" type="slidenum">
              <a:rPr lang="en-US" smtClean="0"/>
              <a:t>21</a:t>
            </a:fld>
            <a:endParaRPr lang="en-US"/>
          </a:p>
        </p:txBody>
      </p:sp>
    </p:spTree>
    <p:extLst>
      <p:ext uri="{BB962C8B-B14F-4D97-AF65-F5344CB8AC3E}">
        <p14:creationId xmlns:p14="http://schemas.microsoft.com/office/powerpoint/2010/main" val="190917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F3A34"/>
                </a:solidFill>
                <a:effectLst/>
                <a:latin typeface="system-ui"/>
              </a:rPr>
              <a:t>The Miriam and Ira D. Wallach Division of Art, Prints and Photographs: Picture Collection, The New York Public Library. "Liberty Bell." New York Public Library Digital Collections. Accessed February 19, 2021. https://digitalcollections.nypl.org/items/510d47e1-157d-a3d9-e040-e00a18064a99</a:t>
            </a:r>
            <a:endParaRPr lang="en-US" dirty="0"/>
          </a:p>
        </p:txBody>
      </p:sp>
      <p:sp>
        <p:nvSpPr>
          <p:cNvPr id="4" name="Slide Number Placeholder 3"/>
          <p:cNvSpPr>
            <a:spLocks noGrp="1"/>
          </p:cNvSpPr>
          <p:nvPr>
            <p:ph type="sldNum" sz="quarter" idx="5"/>
          </p:nvPr>
        </p:nvSpPr>
        <p:spPr/>
        <p:txBody>
          <a:bodyPr/>
          <a:lstStyle/>
          <a:p>
            <a:fld id="{31472391-AD7D-4EF6-883C-9259CBCA9E16}" type="slidenum">
              <a:rPr lang="en-US" smtClean="0"/>
              <a:t>4</a:t>
            </a:fld>
            <a:endParaRPr lang="en-US"/>
          </a:p>
        </p:txBody>
      </p:sp>
    </p:spTree>
    <p:extLst>
      <p:ext uri="{BB962C8B-B14F-4D97-AF65-F5344CB8AC3E}">
        <p14:creationId xmlns:p14="http://schemas.microsoft.com/office/powerpoint/2010/main" val="4055326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333333"/>
                </a:solidFill>
                <a:effectLst/>
                <a:latin typeface="Open Sans"/>
              </a:rPr>
              <a:t>Bridport</a:t>
            </a:r>
            <a:r>
              <a:rPr lang="en-US" b="0" i="0" dirty="0">
                <a:solidFill>
                  <a:srgbClr val="333333"/>
                </a:solidFill>
                <a:effectLst/>
                <a:latin typeface="Open Sans"/>
              </a:rPr>
              <a:t>, Hugh, Approximately 1868, Lithographer, Alexander Rider, and Publisher Kennedy &amp; </a:t>
            </a:r>
            <a:r>
              <a:rPr lang="en-US" b="0" i="0" dirty="0" err="1">
                <a:solidFill>
                  <a:srgbClr val="333333"/>
                </a:solidFill>
                <a:effectLst/>
                <a:latin typeface="Open Sans"/>
              </a:rPr>
              <a:t>Lucas'S</a:t>
            </a:r>
            <a:r>
              <a:rPr lang="en-US" b="0" i="0" dirty="0">
                <a:solidFill>
                  <a:srgbClr val="333333"/>
                </a:solidFill>
                <a:effectLst/>
                <a:latin typeface="Open Sans"/>
              </a:rPr>
              <a:t> Lithography. </a:t>
            </a:r>
            <a:r>
              <a:rPr lang="en-US" b="0" i="1" dirty="0">
                <a:solidFill>
                  <a:srgbClr val="333333"/>
                </a:solidFill>
                <a:effectLst/>
                <a:latin typeface="Open Sans"/>
              </a:rPr>
              <a:t>Camp-meeting / A. Rider pinxit ; drawn on stone by H. </a:t>
            </a:r>
            <a:r>
              <a:rPr lang="en-US" b="0" i="1" dirty="0" err="1">
                <a:solidFill>
                  <a:srgbClr val="333333"/>
                </a:solidFill>
                <a:effectLst/>
                <a:latin typeface="Open Sans"/>
              </a:rPr>
              <a:t>Bridport</a:t>
            </a:r>
            <a:r>
              <a:rPr lang="en-US" b="0" i="0" dirty="0">
                <a:solidFill>
                  <a:srgbClr val="333333"/>
                </a:solidFill>
                <a:effectLst/>
                <a:latin typeface="Open Sans"/>
              </a:rPr>
              <a:t>. , ca. 1829. Kennedy &amp; Lucas Lithography. Photograph. https://www.loc.gov/item/96510018/.</a:t>
            </a:r>
            <a:endParaRPr lang="en-US" dirty="0"/>
          </a:p>
        </p:txBody>
      </p:sp>
      <p:sp>
        <p:nvSpPr>
          <p:cNvPr id="4" name="Slide Number Placeholder 3"/>
          <p:cNvSpPr>
            <a:spLocks noGrp="1"/>
          </p:cNvSpPr>
          <p:nvPr>
            <p:ph type="sldNum" sz="quarter" idx="5"/>
          </p:nvPr>
        </p:nvSpPr>
        <p:spPr/>
        <p:txBody>
          <a:bodyPr/>
          <a:lstStyle/>
          <a:p>
            <a:fld id="{31472391-AD7D-4EF6-883C-9259CBCA9E16}" type="slidenum">
              <a:rPr lang="en-US" smtClean="0"/>
              <a:t>5</a:t>
            </a:fld>
            <a:endParaRPr lang="en-US"/>
          </a:p>
        </p:txBody>
      </p:sp>
    </p:spTree>
    <p:extLst>
      <p:ext uri="{BB962C8B-B14F-4D97-AF65-F5344CB8AC3E}">
        <p14:creationId xmlns:p14="http://schemas.microsoft.com/office/powerpoint/2010/main" val="2448342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F3A34"/>
                </a:solidFill>
                <a:effectLst/>
                <a:latin typeface="system-ui"/>
              </a:rPr>
              <a:t>The Miriam and Ira D. Wallach Division of Art, Prints and Photographs: Print Collection, The New York Public Library. "Panoramic view of New York (taken from the North River)." New York Public Library Digital Collections. Accessed February 19, 2021. https://digitalcollections.nypl.org/items/510d47d9-7c60-a3d9-e040-e00a18064a99</a:t>
            </a:r>
            <a:endParaRPr lang="en-US" dirty="0"/>
          </a:p>
        </p:txBody>
      </p:sp>
      <p:sp>
        <p:nvSpPr>
          <p:cNvPr id="4" name="Slide Number Placeholder 3"/>
          <p:cNvSpPr>
            <a:spLocks noGrp="1"/>
          </p:cNvSpPr>
          <p:nvPr>
            <p:ph type="sldNum" sz="quarter" idx="5"/>
          </p:nvPr>
        </p:nvSpPr>
        <p:spPr/>
        <p:txBody>
          <a:bodyPr/>
          <a:lstStyle/>
          <a:p>
            <a:fld id="{31472391-AD7D-4EF6-883C-9259CBCA9E16}" type="slidenum">
              <a:rPr lang="en-US" smtClean="0"/>
              <a:t>6</a:t>
            </a:fld>
            <a:endParaRPr lang="en-US"/>
          </a:p>
        </p:txBody>
      </p:sp>
    </p:spTree>
    <p:extLst>
      <p:ext uri="{BB962C8B-B14F-4D97-AF65-F5344CB8AC3E}">
        <p14:creationId xmlns:p14="http://schemas.microsoft.com/office/powerpoint/2010/main" val="1919135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Miniature portrait, Massachusetts Historical Society</a:t>
            </a:r>
          </a:p>
        </p:txBody>
      </p:sp>
      <p:sp>
        <p:nvSpPr>
          <p:cNvPr id="4" name="Slide Number Placeholder 3"/>
          <p:cNvSpPr>
            <a:spLocks noGrp="1"/>
          </p:cNvSpPr>
          <p:nvPr>
            <p:ph type="sldNum" sz="quarter" idx="5"/>
          </p:nvPr>
        </p:nvSpPr>
        <p:spPr/>
        <p:txBody>
          <a:bodyPr/>
          <a:lstStyle/>
          <a:p>
            <a:fld id="{31472391-AD7D-4EF6-883C-9259CBCA9E16}" type="slidenum">
              <a:rPr lang="en-US" smtClean="0"/>
              <a:t>8</a:t>
            </a:fld>
            <a:endParaRPr lang="en-US"/>
          </a:p>
        </p:txBody>
      </p:sp>
    </p:spTree>
    <p:extLst>
      <p:ext uri="{BB962C8B-B14F-4D97-AF65-F5344CB8AC3E}">
        <p14:creationId xmlns:p14="http://schemas.microsoft.com/office/powerpoint/2010/main" val="1922944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F3A34"/>
                </a:solidFill>
                <a:effectLst/>
                <a:latin typeface="system-ui"/>
              </a:rPr>
              <a:t>Schomburg Center for Research in Black Culture, Jean Blackwell Hutson Research and Reference Division, The New York Public Library. "Angelina W. </a:t>
            </a:r>
            <a:r>
              <a:rPr lang="en-US" b="0" i="0" dirty="0" err="1">
                <a:solidFill>
                  <a:srgbClr val="3F3A34"/>
                </a:solidFill>
                <a:effectLst/>
                <a:latin typeface="system-ui"/>
              </a:rPr>
              <a:t>Grimké</a:t>
            </a:r>
            <a:r>
              <a:rPr lang="en-US" b="0" i="0" dirty="0">
                <a:solidFill>
                  <a:srgbClr val="3F3A34"/>
                </a:solidFill>
                <a:effectLst/>
                <a:latin typeface="system-ui"/>
              </a:rPr>
              <a:t>." New York Public Library Digital Collections. Accessed February 19, 2021. https://digitalcollections.nypl.org/items/510d47df-1ecf-a3d9-e040-e00a18064a99</a:t>
            </a:r>
            <a:endParaRPr lang="en-US" dirty="0"/>
          </a:p>
        </p:txBody>
      </p:sp>
      <p:sp>
        <p:nvSpPr>
          <p:cNvPr id="4" name="Slide Number Placeholder 3"/>
          <p:cNvSpPr>
            <a:spLocks noGrp="1"/>
          </p:cNvSpPr>
          <p:nvPr>
            <p:ph type="sldNum" sz="quarter" idx="5"/>
          </p:nvPr>
        </p:nvSpPr>
        <p:spPr/>
        <p:txBody>
          <a:bodyPr/>
          <a:lstStyle/>
          <a:p>
            <a:fld id="{31472391-AD7D-4EF6-883C-9259CBCA9E16}" type="slidenum">
              <a:rPr lang="en-US" smtClean="0"/>
              <a:t>9</a:t>
            </a:fld>
            <a:endParaRPr lang="en-US"/>
          </a:p>
        </p:txBody>
      </p:sp>
    </p:spTree>
    <p:extLst>
      <p:ext uri="{BB962C8B-B14F-4D97-AF65-F5344CB8AC3E}">
        <p14:creationId xmlns:p14="http://schemas.microsoft.com/office/powerpoint/2010/main" val="1838749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Catharine E. Beecher “Essay on Slavery and Abolitionism, with Reference to the Duty of American Females” in Kathryn Kish </a:t>
            </a:r>
            <a:r>
              <a:rPr lang="en-US" dirty="0" err="1"/>
              <a:t>Sklar</a:t>
            </a:r>
            <a:r>
              <a:rPr lang="en-US" dirty="0"/>
              <a:t>, ed, </a:t>
            </a:r>
            <a:r>
              <a:rPr lang="en-US" i="1" dirty="0"/>
              <a:t>Women’s Rights Emerges within the Antislavery Movement 1830-1870 </a:t>
            </a:r>
            <a:r>
              <a:rPr lang="en-US" i="0" dirty="0"/>
              <a:t>(Boston:  Bedford St. Martins, 2000) p.108.</a:t>
            </a:r>
            <a:endParaRPr lang="en-US" dirty="0"/>
          </a:p>
        </p:txBody>
      </p:sp>
      <p:sp>
        <p:nvSpPr>
          <p:cNvPr id="4" name="Slide Number Placeholder 3"/>
          <p:cNvSpPr>
            <a:spLocks noGrp="1"/>
          </p:cNvSpPr>
          <p:nvPr>
            <p:ph type="sldNum" sz="quarter" idx="5"/>
          </p:nvPr>
        </p:nvSpPr>
        <p:spPr/>
        <p:txBody>
          <a:bodyPr/>
          <a:lstStyle/>
          <a:p>
            <a:fld id="{31472391-AD7D-4EF6-883C-9259CBCA9E16}" type="slidenum">
              <a:rPr lang="en-US" smtClean="0"/>
              <a:t>10</a:t>
            </a:fld>
            <a:endParaRPr lang="en-US"/>
          </a:p>
        </p:txBody>
      </p:sp>
    </p:spTree>
    <p:extLst>
      <p:ext uri="{BB962C8B-B14F-4D97-AF65-F5344CB8AC3E}">
        <p14:creationId xmlns:p14="http://schemas.microsoft.com/office/powerpoint/2010/main" val="135329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Lyman Beecher, Engraving by J.A.J. Wilcox, Massachusetts Historical Society</a:t>
            </a:r>
          </a:p>
        </p:txBody>
      </p:sp>
      <p:sp>
        <p:nvSpPr>
          <p:cNvPr id="4" name="Slide Number Placeholder 3"/>
          <p:cNvSpPr>
            <a:spLocks noGrp="1"/>
          </p:cNvSpPr>
          <p:nvPr>
            <p:ph type="sldNum" sz="quarter" idx="5"/>
          </p:nvPr>
        </p:nvSpPr>
        <p:spPr/>
        <p:txBody>
          <a:bodyPr/>
          <a:lstStyle/>
          <a:p>
            <a:fld id="{31472391-AD7D-4EF6-883C-9259CBCA9E16}" type="slidenum">
              <a:rPr lang="en-US" smtClean="0"/>
              <a:t>11</a:t>
            </a:fld>
            <a:endParaRPr lang="en-US"/>
          </a:p>
        </p:txBody>
      </p:sp>
    </p:spTree>
    <p:extLst>
      <p:ext uri="{BB962C8B-B14F-4D97-AF65-F5344CB8AC3E}">
        <p14:creationId xmlns:p14="http://schemas.microsoft.com/office/powerpoint/2010/main" val="1961891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Massachusetts Historical Society</a:t>
            </a:r>
          </a:p>
        </p:txBody>
      </p:sp>
      <p:sp>
        <p:nvSpPr>
          <p:cNvPr id="4" name="Slide Number Placeholder 3"/>
          <p:cNvSpPr>
            <a:spLocks noGrp="1"/>
          </p:cNvSpPr>
          <p:nvPr>
            <p:ph type="sldNum" sz="quarter" idx="5"/>
          </p:nvPr>
        </p:nvSpPr>
        <p:spPr/>
        <p:txBody>
          <a:bodyPr/>
          <a:lstStyle/>
          <a:p>
            <a:fld id="{31472391-AD7D-4EF6-883C-9259CBCA9E16}" type="slidenum">
              <a:rPr lang="en-US" smtClean="0"/>
              <a:t>12</a:t>
            </a:fld>
            <a:endParaRPr lang="en-US"/>
          </a:p>
        </p:txBody>
      </p:sp>
    </p:spTree>
    <p:extLst>
      <p:ext uri="{BB962C8B-B14F-4D97-AF65-F5344CB8AC3E}">
        <p14:creationId xmlns:p14="http://schemas.microsoft.com/office/powerpoint/2010/main" val="1697975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61408-EAD5-40AE-BC10-B47FA62EB3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81BB50-2367-490F-9933-83E1FD3112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B4769E-F4F3-46BC-B813-79E325385F42}"/>
              </a:ext>
            </a:extLst>
          </p:cNvPr>
          <p:cNvSpPr>
            <a:spLocks noGrp="1"/>
          </p:cNvSpPr>
          <p:nvPr>
            <p:ph type="dt" sz="half" idx="10"/>
          </p:nvPr>
        </p:nvSpPr>
        <p:spPr/>
        <p:txBody>
          <a:bodyPr/>
          <a:lstStyle/>
          <a:p>
            <a:fld id="{D0887FDE-73FD-4E02-AC2E-7FE9DEB95953}" type="datetimeFigureOut">
              <a:rPr lang="en-US" smtClean="0"/>
              <a:t>2/24/2021</a:t>
            </a:fld>
            <a:endParaRPr lang="en-US"/>
          </a:p>
        </p:txBody>
      </p:sp>
      <p:sp>
        <p:nvSpPr>
          <p:cNvPr id="5" name="Footer Placeholder 4">
            <a:extLst>
              <a:ext uri="{FF2B5EF4-FFF2-40B4-BE49-F238E27FC236}">
                <a16:creationId xmlns:a16="http://schemas.microsoft.com/office/drawing/2014/main" id="{5720FBCC-EDB4-4C58-8133-33DC95AB8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576E05-7775-4957-8384-EC0F6641CB71}"/>
              </a:ext>
            </a:extLst>
          </p:cNvPr>
          <p:cNvSpPr>
            <a:spLocks noGrp="1"/>
          </p:cNvSpPr>
          <p:nvPr>
            <p:ph type="sldNum" sz="quarter" idx="12"/>
          </p:nvPr>
        </p:nvSpPr>
        <p:spPr/>
        <p:txBody>
          <a:bodyPr/>
          <a:lstStyle/>
          <a:p>
            <a:fld id="{8091F1C8-2DB0-4F0D-ABD5-128210FDE2B6}" type="slidenum">
              <a:rPr lang="en-US" smtClean="0"/>
              <a:t>‹#›</a:t>
            </a:fld>
            <a:endParaRPr lang="en-US"/>
          </a:p>
        </p:txBody>
      </p:sp>
    </p:spTree>
    <p:extLst>
      <p:ext uri="{BB962C8B-B14F-4D97-AF65-F5344CB8AC3E}">
        <p14:creationId xmlns:p14="http://schemas.microsoft.com/office/powerpoint/2010/main" val="3394483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A2FB8-BDB4-42AF-AE4E-F63A765C98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1C6B3E-AB02-4972-ADAE-BC351CA04F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391E2-572A-438E-8FDE-603ACF9430D8}"/>
              </a:ext>
            </a:extLst>
          </p:cNvPr>
          <p:cNvSpPr>
            <a:spLocks noGrp="1"/>
          </p:cNvSpPr>
          <p:nvPr>
            <p:ph type="dt" sz="half" idx="10"/>
          </p:nvPr>
        </p:nvSpPr>
        <p:spPr/>
        <p:txBody>
          <a:bodyPr/>
          <a:lstStyle/>
          <a:p>
            <a:fld id="{D0887FDE-73FD-4E02-AC2E-7FE9DEB95953}" type="datetimeFigureOut">
              <a:rPr lang="en-US" smtClean="0"/>
              <a:t>2/24/2021</a:t>
            </a:fld>
            <a:endParaRPr lang="en-US"/>
          </a:p>
        </p:txBody>
      </p:sp>
      <p:sp>
        <p:nvSpPr>
          <p:cNvPr id="5" name="Footer Placeholder 4">
            <a:extLst>
              <a:ext uri="{FF2B5EF4-FFF2-40B4-BE49-F238E27FC236}">
                <a16:creationId xmlns:a16="http://schemas.microsoft.com/office/drawing/2014/main" id="{92E59001-BE24-413F-B71D-CC56076B4C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2CDBB6-E221-4FA8-AC5D-BB3B8D901D26}"/>
              </a:ext>
            </a:extLst>
          </p:cNvPr>
          <p:cNvSpPr>
            <a:spLocks noGrp="1"/>
          </p:cNvSpPr>
          <p:nvPr>
            <p:ph type="sldNum" sz="quarter" idx="12"/>
          </p:nvPr>
        </p:nvSpPr>
        <p:spPr/>
        <p:txBody>
          <a:bodyPr/>
          <a:lstStyle/>
          <a:p>
            <a:fld id="{8091F1C8-2DB0-4F0D-ABD5-128210FDE2B6}" type="slidenum">
              <a:rPr lang="en-US" smtClean="0"/>
              <a:t>‹#›</a:t>
            </a:fld>
            <a:endParaRPr lang="en-US"/>
          </a:p>
        </p:txBody>
      </p:sp>
    </p:spTree>
    <p:extLst>
      <p:ext uri="{BB962C8B-B14F-4D97-AF65-F5344CB8AC3E}">
        <p14:creationId xmlns:p14="http://schemas.microsoft.com/office/powerpoint/2010/main" val="48039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B89389-D0A3-413C-BB08-71DE3ED353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8F66EA-CC16-4619-9157-54A5C85B21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F4EAAE-88C0-46EA-BCD9-EF052D9F4720}"/>
              </a:ext>
            </a:extLst>
          </p:cNvPr>
          <p:cNvSpPr>
            <a:spLocks noGrp="1"/>
          </p:cNvSpPr>
          <p:nvPr>
            <p:ph type="dt" sz="half" idx="10"/>
          </p:nvPr>
        </p:nvSpPr>
        <p:spPr/>
        <p:txBody>
          <a:bodyPr/>
          <a:lstStyle/>
          <a:p>
            <a:fld id="{D0887FDE-73FD-4E02-AC2E-7FE9DEB95953}" type="datetimeFigureOut">
              <a:rPr lang="en-US" smtClean="0"/>
              <a:t>2/24/2021</a:t>
            </a:fld>
            <a:endParaRPr lang="en-US"/>
          </a:p>
        </p:txBody>
      </p:sp>
      <p:sp>
        <p:nvSpPr>
          <p:cNvPr id="5" name="Footer Placeholder 4">
            <a:extLst>
              <a:ext uri="{FF2B5EF4-FFF2-40B4-BE49-F238E27FC236}">
                <a16:creationId xmlns:a16="http://schemas.microsoft.com/office/drawing/2014/main" id="{DB364F44-D567-42F9-9981-29881B02C0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A4ECB-E0CD-40A9-90F4-F7D6CBA97F27}"/>
              </a:ext>
            </a:extLst>
          </p:cNvPr>
          <p:cNvSpPr>
            <a:spLocks noGrp="1"/>
          </p:cNvSpPr>
          <p:nvPr>
            <p:ph type="sldNum" sz="quarter" idx="12"/>
          </p:nvPr>
        </p:nvSpPr>
        <p:spPr/>
        <p:txBody>
          <a:bodyPr/>
          <a:lstStyle/>
          <a:p>
            <a:fld id="{8091F1C8-2DB0-4F0D-ABD5-128210FDE2B6}" type="slidenum">
              <a:rPr lang="en-US" smtClean="0"/>
              <a:t>‹#›</a:t>
            </a:fld>
            <a:endParaRPr lang="en-US"/>
          </a:p>
        </p:txBody>
      </p:sp>
    </p:spTree>
    <p:extLst>
      <p:ext uri="{BB962C8B-B14F-4D97-AF65-F5344CB8AC3E}">
        <p14:creationId xmlns:p14="http://schemas.microsoft.com/office/powerpoint/2010/main" val="747999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D5423-699B-449B-9AFE-4A5D1C7575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4A9A62-665A-451C-83AE-D2CC8E7D23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D3595F-3FD2-4EEF-94B9-A74205FEDA80}"/>
              </a:ext>
            </a:extLst>
          </p:cNvPr>
          <p:cNvSpPr>
            <a:spLocks noGrp="1"/>
          </p:cNvSpPr>
          <p:nvPr>
            <p:ph type="dt" sz="half" idx="10"/>
          </p:nvPr>
        </p:nvSpPr>
        <p:spPr/>
        <p:txBody>
          <a:bodyPr/>
          <a:lstStyle/>
          <a:p>
            <a:fld id="{D0887FDE-73FD-4E02-AC2E-7FE9DEB95953}" type="datetimeFigureOut">
              <a:rPr lang="en-US" smtClean="0"/>
              <a:t>2/24/2021</a:t>
            </a:fld>
            <a:endParaRPr lang="en-US"/>
          </a:p>
        </p:txBody>
      </p:sp>
      <p:sp>
        <p:nvSpPr>
          <p:cNvPr id="5" name="Footer Placeholder 4">
            <a:extLst>
              <a:ext uri="{FF2B5EF4-FFF2-40B4-BE49-F238E27FC236}">
                <a16:creationId xmlns:a16="http://schemas.microsoft.com/office/drawing/2014/main" id="{8D0EF796-D045-49EA-991A-47668583B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3C473B-FA95-446D-A5A1-E627133CC118}"/>
              </a:ext>
            </a:extLst>
          </p:cNvPr>
          <p:cNvSpPr>
            <a:spLocks noGrp="1"/>
          </p:cNvSpPr>
          <p:nvPr>
            <p:ph type="sldNum" sz="quarter" idx="12"/>
          </p:nvPr>
        </p:nvSpPr>
        <p:spPr/>
        <p:txBody>
          <a:bodyPr/>
          <a:lstStyle/>
          <a:p>
            <a:fld id="{8091F1C8-2DB0-4F0D-ABD5-128210FDE2B6}" type="slidenum">
              <a:rPr lang="en-US" smtClean="0"/>
              <a:t>‹#›</a:t>
            </a:fld>
            <a:endParaRPr lang="en-US"/>
          </a:p>
        </p:txBody>
      </p:sp>
    </p:spTree>
    <p:extLst>
      <p:ext uri="{BB962C8B-B14F-4D97-AF65-F5344CB8AC3E}">
        <p14:creationId xmlns:p14="http://schemas.microsoft.com/office/powerpoint/2010/main" val="2487556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5626-9B96-4569-9416-C3434CCAAF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BC7548-43C6-4162-8478-D2E8686C75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44EB57-FA9B-409A-835C-C700B7B9F806}"/>
              </a:ext>
            </a:extLst>
          </p:cNvPr>
          <p:cNvSpPr>
            <a:spLocks noGrp="1"/>
          </p:cNvSpPr>
          <p:nvPr>
            <p:ph type="dt" sz="half" idx="10"/>
          </p:nvPr>
        </p:nvSpPr>
        <p:spPr/>
        <p:txBody>
          <a:bodyPr/>
          <a:lstStyle/>
          <a:p>
            <a:fld id="{D0887FDE-73FD-4E02-AC2E-7FE9DEB95953}" type="datetimeFigureOut">
              <a:rPr lang="en-US" smtClean="0"/>
              <a:t>2/24/2021</a:t>
            </a:fld>
            <a:endParaRPr lang="en-US"/>
          </a:p>
        </p:txBody>
      </p:sp>
      <p:sp>
        <p:nvSpPr>
          <p:cNvPr id="5" name="Footer Placeholder 4">
            <a:extLst>
              <a:ext uri="{FF2B5EF4-FFF2-40B4-BE49-F238E27FC236}">
                <a16:creationId xmlns:a16="http://schemas.microsoft.com/office/drawing/2014/main" id="{ED51BC2B-03CF-46B2-A0C9-971DAFCAD4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92CB99-1353-4A66-923F-8D72E8CC0D4B}"/>
              </a:ext>
            </a:extLst>
          </p:cNvPr>
          <p:cNvSpPr>
            <a:spLocks noGrp="1"/>
          </p:cNvSpPr>
          <p:nvPr>
            <p:ph type="sldNum" sz="quarter" idx="12"/>
          </p:nvPr>
        </p:nvSpPr>
        <p:spPr/>
        <p:txBody>
          <a:bodyPr/>
          <a:lstStyle/>
          <a:p>
            <a:fld id="{8091F1C8-2DB0-4F0D-ABD5-128210FDE2B6}" type="slidenum">
              <a:rPr lang="en-US" smtClean="0"/>
              <a:t>‹#›</a:t>
            </a:fld>
            <a:endParaRPr lang="en-US"/>
          </a:p>
        </p:txBody>
      </p:sp>
    </p:spTree>
    <p:extLst>
      <p:ext uri="{BB962C8B-B14F-4D97-AF65-F5344CB8AC3E}">
        <p14:creationId xmlns:p14="http://schemas.microsoft.com/office/powerpoint/2010/main" val="1067781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0B54-9EC2-415E-BBA6-62563BC244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4EE5AE-C0BE-4A55-B66A-393D8A0C89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42A7E1-5C17-414F-89A5-460766EBB1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C06803-48C7-4E00-AD9B-ED8A5C62A490}"/>
              </a:ext>
            </a:extLst>
          </p:cNvPr>
          <p:cNvSpPr>
            <a:spLocks noGrp="1"/>
          </p:cNvSpPr>
          <p:nvPr>
            <p:ph type="dt" sz="half" idx="10"/>
          </p:nvPr>
        </p:nvSpPr>
        <p:spPr/>
        <p:txBody>
          <a:bodyPr/>
          <a:lstStyle/>
          <a:p>
            <a:fld id="{D0887FDE-73FD-4E02-AC2E-7FE9DEB95953}" type="datetimeFigureOut">
              <a:rPr lang="en-US" smtClean="0"/>
              <a:t>2/24/2021</a:t>
            </a:fld>
            <a:endParaRPr lang="en-US"/>
          </a:p>
        </p:txBody>
      </p:sp>
      <p:sp>
        <p:nvSpPr>
          <p:cNvPr id="6" name="Footer Placeholder 5">
            <a:extLst>
              <a:ext uri="{FF2B5EF4-FFF2-40B4-BE49-F238E27FC236}">
                <a16:creationId xmlns:a16="http://schemas.microsoft.com/office/drawing/2014/main" id="{570B5ED3-59F7-43CC-985E-7C321ECD4A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0A7740-9907-403E-A82D-7227F257EB0F}"/>
              </a:ext>
            </a:extLst>
          </p:cNvPr>
          <p:cNvSpPr>
            <a:spLocks noGrp="1"/>
          </p:cNvSpPr>
          <p:nvPr>
            <p:ph type="sldNum" sz="quarter" idx="12"/>
          </p:nvPr>
        </p:nvSpPr>
        <p:spPr/>
        <p:txBody>
          <a:bodyPr/>
          <a:lstStyle/>
          <a:p>
            <a:fld id="{8091F1C8-2DB0-4F0D-ABD5-128210FDE2B6}" type="slidenum">
              <a:rPr lang="en-US" smtClean="0"/>
              <a:t>‹#›</a:t>
            </a:fld>
            <a:endParaRPr lang="en-US"/>
          </a:p>
        </p:txBody>
      </p:sp>
    </p:spTree>
    <p:extLst>
      <p:ext uri="{BB962C8B-B14F-4D97-AF65-F5344CB8AC3E}">
        <p14:creationId xmlns:p14="http://schemas.microsoft.com/office/powerpoint/2010/main" val="146605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23383-5154-4004-8232-CB248C94E1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F46CEA-55B1-4CF0-BD48-4490DC4286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E79FE8-D7F4-4F82-A6CF-D3DBD46026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274002-A829-4377-A7E9-0A38523297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8B8D13-7F77-4EEF-8706-82E3AEBFA3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4E6013-4B2C-4A63-97B2-6C62601B916A}"/>
              </a:ext>
            </a:extLst>
          </p:cNvPr>
          <p:cNvSpPr>
            <a:spLocks noGrp="1"/>
          </p:cNvSpPr>
          <p:nvPr>
            <p:ph type="dt" sz="half" idx="10"/>
          </p:nvPr>
        </p:nvSpPr>
        <p:spPr/>
        <p:txBody>
          <a:bodyPr/>
          <a:lstStyle/>
          <a:p>
            <a:fld id="{D0887FDE-73FD-4E02-AC2E-7FE9DEB95953}" type="datetimeFigureOut">
              <a:rPr lang="en-US" smtClean="0"/>
              <a:t>2/24/2021</a:t>
            </a:fld>
            <a:endParaRPr lang="en-US"/>
          </a:p>
        </p:txBody>
      </p:sp>
      <p:sp>
        <p:nvSpPr>
          <p:cNvPr id="8" name="Footer Placeholder 7">
            <a:extLst>
              <a:ext uri="{FF2B5EF4-FFF2-40B4-BE49-F238E27FC236}">
                <a16:creationId xmlns:a16="http://schemas.microsoft.com/office/drawing/2014/main" id="{D0D0E891-9145-4F95-99E0-2CEC4F5F97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943599-B25D-4DF1-91FB-7F43B6F36B24}"/>
              </a:ext>
            </a:extLst>
          </p:cNvPr>
          <p:cNvSpPr>
            <a:spLocks noGrp="1"/>
          </p:cNvSpPr>
          <p:nvPr>
            <p:ph type="sldNum" sz="quarter" idx="12"/>
          </p:nvPr>
        </p:nvSpPr>
        <p:spPr/>
        <p:txBody>
          <a:bodyPr/>
          <a:lstStyle/>
          <a:p>
            <a:fld id="{8091F1C8-2DB0-4F0D-ABD5-128210FDE2B6}" type="slidenum">
              <a:rPr lang="en-US" smtClean="0"/>
              <a:t>‹#›</a:t>
            </a:fld>
            <a:endParaRPr lang="en-US"/>
          </a:p>
        </p:txBody>
      </p:sp>
    </p:spTree>
    <p:extLst>
      <p:ext uri="{BB962C8B-B14F-4D97-AF65-F5344CB8AC3E}">
        <p14:creationId xmlns:p14="http://schemas.microsoft.com/office/powerpoint/2010/main" val="2766804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1C822-DF01-4C17-8B52-0CA3F70161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84CAC5-DCFD-4C3E-8365-9376C20D16A9}"/>
              </a:ext>
            </a:extLst>
          </p:cNvPr>
          <p:cNvSpPr>
            <a:spLocks noGrp="1"/>
          </p:cNvSpPr>
          <p:nvPr>
            <p:ph type="dt" sz="half" idx="10"/>
          </p:nvPr>
        </p:nvSpPr>
        <p:spPr/>
        <p:txBody>
          <a:bodyPr/>
          <a:lstStyle/>
          <a:p>
            <a:fld id="{D0887FDE-73FD-4E02-AC2E-7FE9DEB95953}" type="datetimeFigureOut">
              <a:rPr lang="en-US" smtClean="0"/>
              <a:t>2/24/2021</a:t>
            </a:fld>
            <a:endParaRPr lang="en-US"/>
          </a:p>
        </p:txBody>
      </p:sp>
      <p:sp>
        <p:nvSpPr>
          <p:cNvPr id="4" name="Footer Placeholder 3">
            <a:extLst>
              <a:ext uri="{FF2B5EF4-FFF2-40B4-BE49-F238E27FC236}">
                <a16:creationId xmlns:a16="http://schemas.microsoft.com/office/drawing/2014/main" id="{BC17B84D-19B0-4EA1-B21F-ADCAD0E059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B26419-FA70-46EC-A0CE-19965B164DD0}"/>
              </a:ext>
            </a:extLst>
          </p:cNvPr>
          <p:cNvSpPr>
            <a:spLocks noGrp="1"/>
          </p:cNvSpPr>
          <p:nvPr>
            <p:ph type="sldNum" sz="quarter" idx="12"/>
          </p:nvPr>
        </p:nvSpPr>
        <p:spPr/>
        <p:txBody>
          <a:bodyPr/>
          <a:lstStyle/>
          <a:p>
            <a:fld id="{8091F1C8-2DB0-4F0D-ABD5-128210FDE2B6}" type="slidenum">
              <a:rPr lang="en-US" smtClean="0"/>
              <a:t>‹#›</a:t>
            </a:fld>
            <a:endParaRPr lang="en-US"/>
          </a:p>
        </p:txBody>
      </p:sp>
    </p:spTree>
    <p:extLst>
      <p:ext uri="{BB962C8B-B14F-4D97-AF65-F5344CB8AC3E}">
        <p14:creationId xmlns:p14="http://schemas.microsoft.com/office/powerpoint/2010/main" val="3562895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03179A-C95B-42AD-80DE-010E55F60310}"/>
              </a:ext>
            </a:extLst>
          </p:cNvPr>
          <p:cNvSpPr>
            <a:spLocks noGrp="1"/>
          </p:cNvSpPr>
          <p:nvPr>
            <p:ph type="dt" sz="half" idx="10"/>
          </p:nvPr>
        </p:nvSpPr>
        <p:spPr/>
        <p:txBody>
          <a:bodyPr/>
          <a:lstStyle/>
          <a:p>
            <a:fld id="{D0887FDE-73FD-4E02-AC2E-7FE9DEB95953}" type="datetimeFigureOut">
              <a:rPr lang="en-US" smtClean="0"/>
              <a:t>2/24/2021</a:t>
            </a:fld>
            <a:endParaRPr lang="en-US"/>
          </a:p>
        </p:txBody>
      </p:sp>
      <p:sp>
        <p:nvSpPr>
          <p:cNvPr id="3" name="Footer Placeholder 2">
            <a:extLst>
              <a:ext uri="{FF2B5EF4-FFF2-40B4-BE49-F238E27FC236}">
                <a16:creationId xmlns:a16="http://schemas.microsoft.com/office/drawing/2014/main" id="{14116B44-6D37-45F0-99ED-CE1B0CD7DC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81E02F-26C4-49C8-8AA6-A9A99B61CDFA}"/>
              </a:ext>
            </a:extLst>
          </p:cNvPr>
          <p:cNvSpPr>
            <a:spLocks noGrp="1"/>
          </p:cNvSpPr>
          <p:nvPr>
            <p:ph type="sldNum" sz="quarter" idx="12"/>
          </p:nvPr>
        </p:nvSpPr>
        <p:spPr/>
        <p:txBody>
          <a:bodyPr/>
          <a:lstStyle/>
          <a:p>
            <a:fld id="{8091F1C8-2DB0-4F0D-ABD5-128210FDE2B6}" type="slidenum">
              <a:rPr lang="en-US" smtClean="0"/>
              <a:t>‹#›</a:t>
            </a:fld>
            <a:endParaRPr lang="en-US"/>
          </a:p>
        </p:txBody>
      </p:sp>
    </p:spTree>
    <p:extLst>
      <p:ext uri="{BB962C8B-B14F-4D97-AF65-F5344CB8AC3E}">
        <p14:creationId xmlns:p14="http://schemas.microsoft.com/office/powerpoint/2010/main" val="648609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ABE1B-050D-443B-882D-09B76153BD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93D383-C1FD-4032-8BE3-571CF1A092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7D9971-A790-44D6-8834-32A93081F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6C441D-EEE0-4AB8-91FE-BC43853B0782}"/>
              </a:ext>
            </a:extLst>
          </p:cNvPr>
          <p:cNvSpPr>
            <a:spLocks noGrp="1"/>
          </p:cNvSpPr>
          <p:nvPr>
            <p:ph type="dt" sz="half" idx="10"/>
          </p:nvPr>
        </p:nvSpPr>
        <p:spPr/>
        <p:txBody>
          <a:bodyPr/>
          <a:lstStyle/>
          <a:p>
            <a:fld id="{D0887FDE-73FD-4E02-AC2E-7FE9DEB95953}" type="datetimeFigureOut">
              <a:rPr lang="en-US" smtClean="0"/>
              <a:t>2/24/2021</a:t>
            </a:fld>
            <a:endParaRPr lang="en-US"/>
          </a:p>
        </p:txBody>
      </p:sp>
      <p:sp>
        <p:nvSpPr>
          <p:cNvPr id="6" name="Footer Placeholder 5">
            <a:extLst>
              <a:ext uri="{FF2B5EF4-FFF2-40B4-BE49-F238E27FC236}">
                <a16:creationId xmlns:a16="http://schemas.microsoft.com/office/drawing/2014/main" id="{9705DDB3-3436-426A-87BB-EB72EDC050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73EAC6-164E-4BB0-877A-8A1BAAF65F1C}"/>
              </a:ext>
            </a:extLst>
          </p:cNvPr>
          <p:cNvSpPr>
            <a:spLocks noGrp="1"/>
          </p:cNvSpPr>
          <p:nvPr>
            <p:ph type="sldNum" sz="quarter" idx="12"/>
          </p:nvPr>
        </p:nvSpPr>
        <p:spPr/>
        <p:txBody>
          <a:bodyPr/>
          <a:lstStyle/>
          <a:p>
            <a:fld id="{8091F1C8-2DB0-4F0D-ABD5-128210FDE2B6}" type="slidenum">
              <a:rPr lang="en-US" smtClean="0"/>
              <a:t>‹#›</a:t>
            </a:fld>
            <a:endParaRPr lang="en-US"/>
          </a:p>
        </p:txBody>
      </p:sp>
    </p:spTree>
    <p:extLst>
      <p:ext uri="{BB962C8B-B14F-4D97-AF65-F5344CB8AC3E}">
        <p14:creationId xmlns:p14="http://schemas.microsoft.com/office/powerpoint/2010/main" val="2022573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4CC57-FAC9-4ACA-8314-1862A48693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643162-6B28-4AE8-8878-F2FD17D27A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CA27CC-A9A2-4A8A-835D-EE5DD553C8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AFB25A-3DDE-4B2C-80F6-7329CADFD254}"/>
              </a:ext>
            </a:extLst>
          </p:cNvPr>
          <p:cNvSpPr>
            <a:spLocks noGrp="1"/>
          </p:cNvSpPr>
          <p:nvPr>
            <p:ph type="dt" sz="half" idx="10"/>
          </p:nvPr>
        </p:nvSpPr>
        <p:spPr/>
        <p:txBody>
          <a:bodyPr/>
          <a:lstStyle/>
          <a:p>
            <a:fld id="{D0887FDE-73FD-4E02-AC2E-7FE9DEB95953}" type="datetimeFigureOut">
              <a:rPr lang="en-US" smtClean="0"/>
              <a:t>2/24/2021</a:t>
            </a:fld>
            <a:endParaRPr lang="en-US"/>
          </a:p>
        </p:txBody>
      </p:sp>
      <p:sp>
        <p:nvSpPr>
          <p:cNvPr id="6" name="Footer Placeholder 5">
            <a:extLst>
              <a:ext uri="{FF2B5EF4-FFF2-40B4-BE49-F238E27FC236}">
                <a16:creationId xmlns:a16="http://schemas.microsoft.com/office/drawing/2014/main" id="{1B96A663-43D5-4FB1-9410-27C7223B77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32B50C-28F9-420E-8C8C-78C0CE93075C}"/>
              </a:ext>
            </a:extLst>
          </p:cNvPr>
          <p:cNvSpPr>
            <a:spLocks noGrp="1"/>
          </p:cNvSpPr>
          <p:nvPr>
            <p:ph type="sldNum" sz="quarter" idx="12"/>
          </p:nvPr>
        </p:nvSpPr>
        <p:spPr/>
        <p:txBody>
          <a:bodyPr/>
          <a:lstStyle/>
          <a:p>
            <a:fld id="{8091F1C8-2DB0-4F0D-ABD5-128210FDE2B6}" type="slidenum">
              <a:rPr lang="en-US" smtClean="0"/>
              <a:t>‹#›</a:t>
            </a:fld>
            <a:endParaRPr lang="en-US"/>
          </a:p>
        </p:txBody>
      </p:sp>
    </p:spTree>
    <p:extLst>
      <p:ext uri="{BB962C8B-B14F-4D97-AF65-F5344CB8AC3E}">
        <p14:creationId xmlns:p14="http://schemas.microsoft.com/office/powerpoint/2010/main" val="2876246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174A7D-8496-443D-A543-EDFE9E1FF6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E5AA39-A0AC-4A72-9D48-CE0C799E69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D6BE7-2D65-4DF1-9A64-1B7303D79A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87FDE-73FD-4E02-AC2E-7FE9DEB95953}" type="datetimeFigureOut">
              <a:rPr lang="en-US" smtClean="0"/>
              <a:t>2/24/2021</a:t>
            </a:fld>
            <a:endParaRPr lang="en-US"/>
          </a:p>
        </p:txBody>
      </p:sp>
      <p:sp>
        <p:nvSpPr>
          <p:cNvPr id="5" name="Footer Placeholder 4">
            <a:extLst>
              <a:ext uri="{FF2B5EF4-FFF2-40B4-BE49-F238E27FC236}">
                <a16:creationId xmlns:a16="http://schemas.microsoft.com/office/drawing/2014/main" id="{DDA69900-F630-4816-B6CA-24940FC0F9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773560-6D47-4FF1-A154-7E1DA5C53E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91F1C8-2DB0-4F0D-ABD5-128210FDE2B6}" type="slidenum">
              <a:rPr lang="en-US" smtClean="0"/>
              <a:t>‹#›</a:t>
            </a:fld>
            <a:endParaRPr lang="en-US"/>
          </a:p>
        </p:txBody>
      </p:sp>
    </p:spTree>
    <p:extLst>
      <p:ext uri="{BB962C8B-B14F-4D97-AF65-F5344CB8AC3E}">
        <p14:creationId xmlns:p14="http://schemas.microsoft.com/office/powerpoint/2010/main" val="2786427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7792C-9D3B-4E27-A578-EB84F4080885}"/>
              </a:ext>
            </a:extLst>
          </p:cNvPr>
          <p:cNvSpPr>
            <a:spLocks noGrp="1"/>
          </p:cNvSpPr>
          <p:nvPr>
            <p:ph type="ctrTitle"/>
          </p:nvPr>
        </p:nvSpPr>
        <p:spPr>
          <a:xfrm>
            <a:off x="1524000" y="2245809"/>
            <a:ext cx="9144000" cy="1564716"/>
          </a:xfrm>
        </p:spPr>
        <p:txBody>
          <a:bodyPr>
            <a:normAutofit/>
          </a:bodyPr>
          <a:lstStyle/>
          <a:p>
            <a:pPr algn="l"/>
            <a:r>
              <a:rPr lang="en-US" sz="4800"/>
              <a:t>Abolition and Women’s Rights Before the Civil War</a:t>
            </a:r>
          </a:p>
        </p:txBody>
      </p:sp>
      <p:sp>
        <p:nvSpPr>
          <p:cNvPr id="3" name="Subtitle 2">
            <a:extLst>
              <a:ext uri="{FF2B5EF4-FFF2-40B4-BE49-F238E27FC236}">
                <a16:creationId xmlns:a16="http://schemas.microsoft.com/office/drawing/2014/main" id="{B31EA22A-9338-4A94-8686-0395401586B5}"/>
              </a:ext>
            </a:extLst>
          </p:cNvPr>
          <p:cNvSpPr>
            <a:spLocks noGrp="1"/>
          </p:cNvSpPr>
          <p:nvPr>
            <p:ph type="subTitle" idx="1"/>
          </p:nvPr>
        </p:nvSpPr>
        <p:spPr>
          <a:xfrm>
            <a:off x="1524000" y="3947050"/>
            <a:ext cx="9144000" cy="572583"/>
          </a:xfrm>
        </p:spPr>
        <p:txBody>
          <a:bodyPr>
            <a:normAutofit/>
          </a:bodyPr>
          <a:lstStyle/>
          <a:p>
            <a:pPr algn="l"/>
            <a:r>
              <a:rPr lang="en-US" sz="1100"/>
              <a:t>Dr. Michelle Kuhl</a:t>
            </a:r>
          </a:p>
          <a:p>
            <a:pPr algn="l"/>
            <a:r>
              <a:rPr lang="en-US" sz="1100"/>
              <a:t>University of Wisconsin Oshkosh</a:t>
            </a:r>
          </a:p>
        </p:txBody>
      </p:sp>
      <p:sp>
        <p:nvSpPr>
          <p:cNvPr id="8"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4"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2322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4EF52-A43C-4B5F-BE73-A51C885784E8}"/>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400"/>
              <a:t>Catharine Beecher</a:t>
            </a:r>
          </a:p>
        </p:txBody>
      </p:sp>
      <p:sp>
        <p:nvSpPr>
          <p:cNvPr id="4" name="Text Placeholder 3">
            <a:extLst>
              <a:ext uri="{FF2B5EF4-FFF2-40B4-BE49-F238E27FC236}">
                <a16:creationId xmlns:a16="http://schemas.microsoft.com/office/drawing/2014/main" id="{AA3E207F-9E2F-4CA0-8D58-AC351D1D613E}"/>
              </a:ext>
            </a:extLst>
          </p:cNvPr>
          <p:cNvSpPr>
            <a:spLocks noGrp="1"/>
          </p:cNvSpPr>
          <p:nvPr>
            <p:ph type="body" sz="half" idx="2"/>
          </p:nvPr>
        </p:nvSpPr>
        <p:spPr>
          <a:xfrm>
            <a:off x="4965431" y="2438400"/>
            <a:ext cx="6586489" cy="3785419"/>
          </a:xfrm>
        </p:spPr>
        <p:txBody>
          <a:bodyPr vert="horz" lIns="91440" tIns="45720" rIns="91440" bIns="45720" rtlCol="0">
            <a:normAutofit/>
          </a:bodyPr>
          <a:lstStyle/>
          <a:p>
            <a:r>
              <a:rPr lang="en-US" sz="2000" dirty="0"/>
              <a:t>“Woman is to win every thing by peace and love; by making herself to much respected, esteemed and loved, that to yield to her opinions and to gratify her wishes, will be the free-will offering of the heart.  But this is to be all accomplished in the domestic and social circle . . . . All the sacred protection of religion, all the generous promptings of chivalry, all the poetry of romantic gallantry, depend upon woman’s retaining her place as dependent and </a:t>
            </a:r>
            <a:r>
              <a:rPr lang="en-US" sz="2000" dirty="0" err="1"/>
              <a:t>defenceless</a:t>
            </a:r>
            <a:r>
              <a:rPr lang="en-US" sz="2000" dirty="0"/>
              <a:t>. . . .”</a:t>
            </a:r>
          </a:p>
        </p:txBody>
      </p:sp>
      <p:pic>
        <p:nvPicPr>
          <p:cNvPr id="5" name="Content Placeholder 4">
            <a:extLst>
              <a:ext uri="{FF2B5EF4-FFF2-40B4-BE49-F238E27FC236}">
                <a16:creationId xmlns:a16="http://schemas.microsoft.com/office/drawing/2014/main" id="{BB00DFE4-F0E5-49F4-9DD8-99CDB5AF7E0A}"/>
              </a:ext>
            </a:extLst>
          </p:cNvPr>
          <p:cNvPicPr>
            <a:picLocks noGrp="1" noChangeAspect="1"/>
          </p:cNvPicPr>
          <p:nvPr>
            <p:ph idx="1"/>
          </p:nvPr>
        </p:nvPicPr>
        <p:blipFill rotWithShape="1">
          <a:blip r:embed="rId3"/>
          <a:srcRect r="-2" b="6424"/>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516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A8998-609F-46D3-A401-D007EC4090C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400"/>
              <a:t>Pastoral Letter of 1837</a:t>
            </a:r>
          </a:p>
        </p:txBody>
      </p:sp>
      <p:sp>
        <p:nvSpPr>
          <p:cNvPr id="4" name="Text Placeholder 3">
            <a:extLst>
              <a:ext uri="{FF2B5EF4-FFF2-40B4-BE49-F238E27FC236}">
                <a16:creationId xmlns:a16="http://schemas.microsoft.com/office/drawing/2014/main" id="{5CD86A53-CF53-4A9F-B38F-ED8C849A36C3}"/>
              </a:ext>
            </a:extLst>
          </p:cNvPr>
          <p:cNvSpPr>
            <a:spLocks noGrp="1"/>
          </p:cNvSpPr>
          <p:nvPr>
            <p:ph type="body" sz="half" idx="2"/>
          </p:nvPr>
        </p:nvSpPr>
        <p:spPr>
          <a:xfrm>
            <a:off x="4965431" y="2438400"/>
            <a:ext cx="6586489" cy="3785419"/>
          </a:xfrm>
        </p:spPr>
        <p:txBody>
          <a:bodyPr vert="horz" lIns="91440" tIns="45720" rIns="91440" bIns="45720" rtlCol="0">
            <a:normAutofit/>
          </a:bodyPr>
          <a:lstStyle/>
          <a:p>
            <a:pPr indent="-228600">
              <a:buFont typeface="Arial" panose="020B0604020202020204" pitchFamily="34" charset="0"/>
              <a:buChar char="•"/>
            </a:pPr>
            <a:r>
              <a:rPr lang="en-US" sz="1700"/>
              <a:t>We invite your attention to the dangers which at present seem to threaten the female character, with wide spread and permanent injury. . . . </a:t>
            </a:r>
          </a:p>
          <a:p>
            <a:pPr indent="-228600">
              <a:buFont typeface="Arial" panose="020B0604020202020204" pitchFamily="34" charset="0"/>
              <a:buChar char="•"/>
            </a:pPr>
            <a:r>
              <a:rPr lang="en-US" sz="1700"/>
              <a:t>The power of woman is in her dependence, flowing from the consciousness of that weakness which God has given her for her protection. . . . </a:t>
            </a:r>
          </a:p>
          <a:p>
            <a:pPr indent="-228600">
              <a:buFont typeface="Arial" panose="020B0604020202020204" pitchFamily="34" charset="0"/>
              <a:buChar char="•"/>
            </a:pPr>
            <a:r>
              <a:rPr lang="en-US" sz="1700"/>
              <a:t>But when she assumes the place and tone of man as a public reformer, our care and protection of her seem unnecessary; we put ourselves in self-defence against her; she yields the power which God has given her for protection, and her character becomes unnatural.</a:t>
            </a:r>
          </a:p>
          <a:p>
            <a:pPr indent="-228600">
              <a:buFont typeface="Arial" panose="020B0604020202020204" pitchFamily="34" charset="0"/>
              <a:buChar char="•"/>
            </a:pPr>
            <a:r>
              <a:rPr lang="en-US" sz="1700"/>
              <a:t>If the vine, whose strength and beauty is to lean upon the trellis work and half conceal its clusters, thinks to assume the independence and the overshading nature of the elm, it will not only cease to bear fruit, but fall in shame and dishonor into the dust.  </a:t>
            </a:r>
          </a:p>
        </p:txBody>
      </p:sp>
      <p:pic>
        <p:nvPicPr>
          <p:cNvPr id="5" name="Content Placeholder 4">
            <a:extLst>
              <a:ext uri="{FF2B5EF4-FFF2-40B4-BE49-F238E27FC236}">
                <a16:creationId xmlns:a16="http://schemas.microsoft.com/office/drawing/2014/main" id="{577BB1F8-01CF-42BD-8797-99E58C37A780}"/>
              </a:ext>
            </a:extLst>
          </p:cNvPr>
          <p:cNvPicPr>
            <a:picLocks noGrp="1" noChangeAspect="1"/>
          </p:cNvPicPr>
          <p:nvPr>
            <p:ph idx="1"/>
          </p:nvPr>
        </p:nvPicPr>
        <p:blipFill rotWithShape="1">
          <a:blip r:embed="rId3"/>
          <a:srcRect l="9424" r="2" b="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677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C54FB-9055-49D6-B254-CBC5E7B5CCD4}"/>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a:t>Letter to Amos Phelps</a:t>
            </a:r>
            <a:br>
              <a:rPr lang="en-US" sz="4100"/>
            </a:br>
            <a:r>
              <a:rPr lang="en-US" sz="4100"/>
              <a:t>August 1837</a:t>
            </a:r>
          </a:p>
        </p:txBody>
      </p:sp>
      <p:sp>
        <p:nvSpPr>
          <p:cNvPr id="4" name="Text Placeholder 3">
            <a:extLst>
              <a:ext uri="{FF2B5EF4-FFF2-40B4-BE49-F238E27FC236}">
                <a16:creationId xmlns:a16="http://schemas.microsoft.com/office/drawing/2014/main" id="{3629DBE8-E28A-4116-BA5B-E93F239160ED}"/>
              </a:ext>
            </a:extLst>
          </p:cNvPr>
          <p:cNvSpPr>
            <a:spLocks noGrp="1"/>
          </p:cNvSpPr>
          <p:nvPr>
            <p:ph type="body" sz="half" idx="2"/>
          </p:nvPr>
        </p:nvSpPr>
        <p:spPr>
          <a:xfrm>
            <a:off x="4965431" y="2438400"/>
            <a:ext cx="6586489" cy="3785419"/>
          </a:xfrm>
        </p:spPr>
        <p:txBody>
          <a:bodyPr vert="horz" lIns="91440" tIns="45720" rIns="91440" bIns="45720" rtlCol="0">
            <a:normAutofit/>
          </a:bodyPr>
          <a:lstStyle/>
          <a:p>
            <a:pPr indent="-228600">
              <a:buFont typeface="Arial" panose="020B0604020202020204" pitchFamily="34" charset="0"/>
              <a:buChar char="•"/>
            </a:pPr>
            <a:r>
              <a:rPr lang="en-US" sz="2000" dirty="0"/>
              <a:t>“The clergy have done an infinite injury to woman. . .”</a:t>
            </a:r>
          </a:p>
          <a:p>
            <a:pPr indent="-228600">
              <a:buFont typeface="Arial" panose="020B0604020202020204" pitchFamily="34" charset="0"/>
              <a:buChar char="•"/>
            </a:pPr>
            <a:r>
              <a:rPr lang="en-US" sz="2000" dirty="0"/>
              <a:t>“To close the doors </a:t>
            </a:r>
            <a:r>
              <a:rPr lang="en-US" sz="2000" i="1" dirty="0"/>
              <a:t>now</a:t>
            </a:r>
            <a:r>
              <a:rPr lang="en-US" sz="2000" dirty="0"/>
              <a:t> against our brethren wd. be a violation of our fundamental principle that man &amp; woman are created equal, &amp; have the same duties &amp; the same responsibilities as moral beings.”  </a:t>
            </a:r>
          </a:p>
          <a:p>
            <a:pPr indent="-228600">
              <a:buFont typeface="Arial" panose="020B0604020202020204" pitchFamily="34" charset="0"/>
              <a:buChar char="•"/>
            </a:pPr>
            <a:r>
              <a:rPr lang="en-US" sz="2000" dirty="0"/>
              <a:t>“We should regret that a brother whom we esteem so highly should identify himself with the men who sent forth the Pastoral Letter, a letter which aims to tear from the woman her dearest rights &amp; substitute the paltry privilege of leaning upon the fallen creature [man] instead of the strong arm of the Almighty God.”  </a:t>
            </a:r>
          </a:p>
        </p:txBody>
      </p:sp>
      <p:pic>
        <p:nvPicPr>
          <p:cNvPr id="5" name="Content Placeholder 4">
            <a:extLst>
              <a:ext uri="{FF2B5EF4-FFF2-40B4-BE49-F238E27FC236}">
                <a16:creationId xmlns:a16="http://schemas.microsoft.com/office/drawing/2014/main" id="{74008CAE-57B6-4B70-B2F9-29649E85188E}"/>
              </a:ext>
            </a:extLst>
          </p:cNvPr>
          <p:cNvPicPr>
            <a:picLocks noGrp="1" noChangeAspect="1"/>
          </p:cNvPicPr>
          <p:nvPr>
            <p:ph idx="1"/>
          </p:nvPr>
        </p:nvPicPr>
        <p:blipFill rotWithShape="1">
          <a:blip r:embed="rId3"/>
          <a:srcRect r="-2" b="241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720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0761D-AB03-45A7-B887-F16CD688B688}"/>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a:t>Theodore Weld, letter to the Grimke sisters, August 1837</a:t>
            </a:r>
          </a:p>
        </p:txBody>
      </p:sp>
      <p:sp>
        <p:nvSpPr>
          <p:cNvPr id="4" name="Text Placeholder 3">
            <a:extLst>
              <a:ext uri="{FF2B5EF4-FFF2-40B4-BE49-F238E27FC236}">
                <a16:creationId xmlns:a16="http://schemas.microsoft.com/office/drawing/2014/main" id="{FF731177-FBC0-4283-92D5-A6A9212CEDF1}"/>
              </a:ext>
            </a:extLst>
          </p:cNvPr>
          <p:cNvSpPr>
            <a:spLocks noGrp="1"/>
          </p:cNvSpPr>
          <p:nvPr>
            <p:ph type="body" sz="half" idx="2"/>
          </p:nvPr>
        </p:nvSpPr>
        <p:spPr>
          <a:xfrm>
            <a:off x="4965431" y="2438400"/>
            <a:ext cx="6586489" cy="3785419"/>
          </a:xfrm>
        </p:spPr>
        <p:txBody>
          <a:bodyPr vert="horz" lIns="91440" tIns="45720" rIns="91440" bIns="45720" rtlCol="0">
            <a:normAutofit/>
          </a:bodyPr>
          <a:lstStyle/>
          <a:p>
            <a:pPr indent="-228600">
              <a:buFont typeface="Arial" panose="020B0604020202020204" pitchFamily="34" charset="0"/>
              <a:buChar char="•"/>
            </a:pPr>
            <a:r>
              <a:rPr lang="en-US" sz="2000" dirty="0"/>
              <a:t>“there is no reason why </a:t>
            </a:r>
            <a:r>
              <a:rPr lang="en-US" sz="2000" i="1" dirty="0"/>
              <a:t>woman</a:t>
            </a:r>
            <a:r>
              <a:rPr lang="en-US" sz="2000" dirty="0"/>
              <a:t> should not make laws, administer justice, sit in the chair of state, plead at the bar or in the pulpit, if she has the qualifications, just as much as </a:t>
            </a:r>
            <a:r>
              <a:rPr lang="en-US" sz="2000" dirty="0" err="1"/>
              <a:t>tho</a:t>
            </a:r>
            <a:r>
              <a:rPr lang="en-US" sz="2000" dirty="0"/>
              <a:t> she belong to the other sex.”</a:t>
            </a:r>
          </a:p>
          <a:p>
            <a:pPr indent="-228600">
              <a:buFont typeface="Arial" panose="020B0604020202020204" pitchFamily="34" charset="0"/>
              <a:buChar char="•"/>
            </a:pPr>
            <a:r>
              <a:rPr lang="en-US" sz="2000" dirty="0"/>
              <a:t>“Let us all </a:t>
            </a:r>
            <a:r>
              <a:rPr lang="en-US" sz="2000" i="1" dirty="0"/>
              <a:t>first</a:t>
            </a:r>
            <a:r>
              <a:rPr lang="en-US" sz="2000" dirty="0"/>
              <a:t> wake up the nation to lift millions of slaves of both sexes from the dust, and turn them into MEN and then . . . It will be an easy matter to take millions of females from their knees and set them on their feet.”  </a:t>
            </a:r>
          </a:p>
        </p:txBody>
      </p:sp>
      <p:pic>
        <p:nvPicPr>
          <p:cNvPr id="5" name="Content Placeholder 4">
            <a:extLst>
              <a:ext uri="{FF2B5EF4-FFF2-40B4-BE49-F238E27FC236}">
                <a16:creationId xmlns:a16="http://schemas.microsoft.com/office/drawing/2014/main" id="{A82F8BA7-0D77-40C0-B312-FB68D1AA4231}"/>
              </a:ext>
            </a:extLst>
          </p:cNvPr>
          <p:cNvPicPr>
            <a:picLocks noGrp="1" noChangeAspect="1"/>
          </p:cNvPicPr>
          <p:nvPr>
            <p:ph idx="1"/>
          </p:nvPr>
        </p:nvPicPr>
        <p:blipFill rotWithShape="1">
          <a:blip r:embed="rId3"/>
          <a:srcRect l="37216" r="37267"/>
          <a:stretch/>
        </p:blipFill>
        <p:spPr>
          <a:xfrm>
            <a:off x="20" y="10"/>
            <a:ext cx="4635571" cy="6857990"/>
          </a:xfrm>
          <a:prstGeom prst="rect">
            <a:avLst/>
          </a:prstGeom>
          <a:effectLst/>
        </p:spPr>
      </p:pic>
      <p:cxnSp>
        <p:nvCxnSpPr>
          <p:cNvPr id="14"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9688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0" name="Rectangle 16">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C66019-453C-4D66-BEFD-A76B7F716086}"/>
              </a:ext>
            </a:extLst>
          </p:cNvPr>
          <p:cNvSpPr>
            <a:spLocks noGrp="1"/>
          </p:cNvSpPr>
          <p:nvPr>
            <p:ph type="title"/>
          </p:nvPr>
        </p:nvSpPr>
        <p:spPr>
          <a:xfrm>
            <a:off x="6421700" y="713232"/>
            <a:ext cx="5154168" cy="1197864"/>
          </a:xfrm>
        </p:spPr>
        <p:txBody>
          <a:bodyPr vert="horz" lIns="91440" tIns="45720" rIns="91440" bIns="45720" rtlCol="0" anchor="ctr">
            <a:normAutofit/>
          </a:bodyPr>
          <a:lstStyle/>
          <a:p>
            <a:r>
              <a:rPr lang="en-US" sz="3100"/>
              <a:t>John Greenleaf Whittier, Letter to Grimke Sisters, August 1837</a:t>
            </a:r>
          </a:p>
        </p:txBody>
      </p:sp>
      <p:pic>
        <p:nvPicPr>
          <p:cNvPr id="5" name="Content Placeholder 4">
            <a:extLst>
              <a:ext uri="{FF2B5EF4-FFF2-40B4-BE49-F238E27FC236}">
                <a16:creationId xmlns:a16="http://schemas.microsoft.com/office/drawing/2014/main" id="{2D8CD584-3CD8-4DD0-AD9C-C895C0949DCE}"/>
              </a:ext>
            </a:extLst>
          </p:cNvPr>
          <p:cNvPicPr>
            <a:picLocks noGrp="1" noChangeAspect="1"/>
          </p:cNvPicPr>
          <p:nvPr>
            <p:ph idx="1"/>
          </p:nvPr>
        </p:nvPicPr>
        <p:blipFill rotWithShape="1">
          <a:blip r:embed="rId3"/>
          <a:srcRect l="2284"/>
          <a:stretch/>
        </p:blipFill>
        <p:spPr>
          <a:xfrm>
            <a:off x="20" y="10"/>
            <a:ext cx="5495089" cy="6857990"/>
          </a:xfrm>
          <a:prstGeom prst="rect">
            <a:avLst/>
          </a:prstGeom>
        </p:spPr>
      </p:pic>
      <p:cxnSp>
        <p:nvCxnSpPr>
          <p:cNvPr id="19" name="Straight Connector 18">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05594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89C220D6-871C-403B-9221-DDCCF4137D4D}"/>
              </a:ext>
            </a:extLst>
          </p:cNvPr>
          <p:cNvSpPr>
            <a:spLocks noGrp="1"/>
          </p:cNvSpPr>
          <p:nvPr>
            <p:ph type="body" sz="half" idx="2"/>
          </p:nvPr>
        </p:nvSpPr>
        <p:spPr>
          <a:xfrm>
            <a:off x="6421700" y="2048256"/>
            <a:ext cx="5154168" cy="4123944"/>
          </a:xfrm>
        </p:spPr>
        <p:txBody>
          <a:bodyPr vert="horz" lIns="91440" tIns="45720" rIns="91440" bIns="45720" rtlCol="0" anchor="t">
            <a:normAutofit/>
          </a:bodyPr>
          <a:lstStyle/>
          <a:p>
            <a:r>
              <a:rPr lang="en-US" sz="2200" dirty="0"/>
              <a:t>“Does it not look, dear sisters, like abandoning in some degree the cause of the poor and miserable slave. . . .”</a:t>
            </a:r>
          </a:p>
        </p:txBody>
      </p:sp>
    </p:spTree>
    <p:extLst>
      <p:ext uri="{BB962C8B-B14F-4D97-AF65-F5344CB8AC3E}">
        <p14:creationId xmlns:p14="http://schemas.microsoft.com/office/powerpoint/2010/main" val="554299218"/>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E02B00-04CD-4FC0-BF40-71EC6A9B6B76}"/>
              </a:ext>
            </a:extLst>
          </p:cNvPr>
          <p:cNvSpPr>
            <a:spLocks noGrp="1"/>
          </p:cNvSpPr>
          <p:nvPr>
            <p:ph type="title"/>
          </p:nvPr>
        </p:nvSpPr>
        <p:spPr>
          <a:xfrm>
            <a:off x="6688182" y="932961"/>
            <a:ext cx="4887685" cy="1777419"/>
          </a:xfrm>
        </p:spPr>
        <p:txBody>
          <a:bodyPr vert="horz" lIns="91440" tIns="45720" rIns="91440" bIns="45720" rtlCol="0" anchor="b">
            <a:normAutofit/>
          </a:bodyPr>
          <a:lstStyle/>
          <a:p>
            <a:r>
              <a:rPr lang="en-US" sz="4000"/>
              <a:t>Angelina Grimke, letter to Weld and Whittier, August 1837</a:t>
            </a:r>
          </a:p>
        </p:txBody>
      </p:sp>
      <p:pic>
        <p:nvPicPr>
          <p:cNvPr id="5" name="Content Placeholder 4">
            <a:extLst>
              <a:ext uri="{FF2B5EF4-FFF2-40B4-BE49-F238E27FC236}">
                <a16:creationId xmlns:a16="http://schemas.microsoft.com/office/drawing/2014/main" id="{5C53B615-F143-4CFE-ADC3-329ADE5A63BD}"/>
              </a:ext>
            </a:extLst>
          </p:cNvPr>
          <p:cNvPicPr>
            <a:picLocks noGrp="1" noChangeAspect="1"/>
          </p:cNvPicPr>
          <p:nvPr>
            <p:ph idx="1"/>
          </p:nvPr>
        </p:nvPicPr>
        <p:blipFill rotWithShape="1">
          <a:blip r:embed="rId3"/>
          <a:srcRect r="1" b="25026"/>
          <a:stretch/>
        </p:blipFill>
        <p:spPr>
          <a:xfrm>
            <a:off x="391903" y="573678"/>
            <a:ext cx="5103206" cy="5710645"/>
          </a:xfrm>
          <a:prstGeom prst="rect">
            <a:avLst/>
          </a:prstGeom>
        </p:spPr>
      </p:pic>
      <p:cxnSp>
        <p:nvCxnSpPr>
          <p:cNvPr id="12" name="Straight Connector 11">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08B12D4A-B8C1-40D5-B927-6475DEFA99A1}"/>
              </a:ext>
            </a:extLst>
          </p:cNvPr>
          <p:cNvSpPr>
            <a:spLocks noGrp="1"/>
          </p:cNvSpPr>
          <p:nvPr>
            <p:ph type="body" sz="half" idx="2"/>
          </p:nvPr>
        </p:nvSpPr>
        <p:spPr>
          <a:xfrm>
            <a:off x="6688182" y="2894529"/>
            <a:ext cx="4887685" cy="3210179"/>
          </a:xfrm>
        </p:spPr>
        <p:txBody>
          <a:bodyPr vert="horz" lIns="91440" tIns="45720" rIns="91440" bIns="45720" rtlCol="0" anchor="t">
            <a:normAutofit/>
          </a:bodyPr>
          <a:lstStyle/>
          <a:p>
            <a:pPr indent="-228600">
              <a:buFont typeface="Arial" panose="020B0604020202020204" pitchFamily="34" charset="0"/>
              <a:buChar char="•"/>
            </a:pPr>
            <a:r>
              <a:rPr lang="en-US" sz="2000"/>
              <a:t>“</a:t>
            </a:r>
            <a:r>
              <a:rPr lang="en-US" sz="2000" i="1"/>
              <a:t>The time </a:t>
            </a:r>
            <a:r>
              <a:rPr lang="en-US" sz="2000"/>
              <a:t>to assert a right is </a:t>
            </a:r>
            <a:r>
              <a:rPr lang="en-US" sz="2000" i="1"/>
              <a:t>the</a:t>
            </a:r>
            <a:r>
              <a:rPr lang="en-US" sz="2000"/>
              <a:t> time when </a:t>
            </a:r>
            <a:r>
              <a:rPr lang="en-US" sz="2000" i="1"/>
              <a:t>that</a:t>
            </a:r>
            <a:r>
              <a:rPr lang="en-US" sz="2000"/>
              <a:t> right is denied.”</a:t>
            </a:r>
          </a:p>
          <a:p>
            <a:pPr indent="-228600">
              <a:buFont typeface="Arial" panose="020B0604020202020204" pitchFamily="34" charset="0"/>
              <a:buChar char="•"/>
            </a:pPr>
            <a:r>
              <a:rPr lang="en-US" sz="2000"/>
              <a:t>“And can you not see that women </a:t>
            </a:r>
            <a:r>
              <a:rPr lang="en-US" sz="2000" i="1"/>
              <a:t>could</a:t>
            </a:r>
            <a:r>
              <a:rPr lang="en-US" sz="2000"/>
              <a:t> do, &amp; </a:t>
            </a:r>
            <a:r>
              <a:rPr lang="en-US" sz="2000" i="1"/>
              <a:t>would</a:t>
            </a:r>
            <a:r>
              <a:rPr lang="en-US" sz="2000"/>
              <a:t> do a hundred times more for the slave if she were not fettered?”</a:t>
            </a:r>
          </a:p>
        </p:txBody>
      </p:sp>
    </p:spTree>
    <p:extLst>
      <p:ext uri="{BB962C8B-B14F-4D97-AF65-F5344CB8AC3E}">
        <p14:creationId xmlns:p14="http://schemas.microsoft.com/office/powerpoint/2010/main" val="279282164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60986B-276D-4A31-A4F6-44C115CE43CF}"/>
              </a:ext>
            </a:extLst>
          </p:cNvPr>
          <p:cNvSpPr>
            <a:spLocks noGrp="1"/>
          </p:cNvSpPr>
          <p:nvPr>
            <p:ph type="title"/>
          </p:nvPr>
        </p:nvSpPr>
        <p:spPr>
          <a:xfrm>
            <a:off x="6688181" y="909748"/>
            <a:ext cx="4887685" cy="1015144"/>
          </a:xfrm>
        </p:spPr>
        <p:txBody>
          <a:bodyPr vert="horz" lIns="91440" tIns="45720" rIns="91440" bIns="45720" rtlCol="0" anchor="b">
            <a:normAutofit/>
          </a:bodyPr>
          <a:lstStyle/>
          <a:p>
            <a:r>
              <a:rPr lang="en-US" sz="2800" dirty="0"/>
              <a:t>Angelina Grimke letter to Catharine Beecher, August 1837</a:t>
            </a:r>
          </a:p>
        </p:txBody>
      </p:sp>
      <p:pic>
        <p:nvPicPr>
          <p:cNvPr id="5" name="Content Placeholder 4">
            <a:extLst>
              <a:ext uri="{FF2B5EF4-FFF2-40B4-BE49-F238E27FC236}">
                <a16:creationId xmlns:a16="http://schemas.microsoft.com/office/drawing/2014/main" id="{870B6920-C35F-4B38-B894-D9F228DBFC66}"/>
              </a:ext>
            </a:extLst>
          </p:cNvPr>
          <p:cNvPicPr>
            <a:picLocks noGrp="1" noChangeAspect="1"/>
          </p:cNvPicPr>
          <p:nvPr>
            <p:ph idx="1"/>
          </p:nvPr>
        </p:nvPicPr>
        <p:blipFill rotWithShape="1">
          <a:blip r:embed="rId2"/>
          <a:srcRect r="1" b="25026"/>
          <a:stretch/>
        </p:blipFill>
        <p:spPr>
          <a:xfrm>
            <a:off x="391903" y="573678"/>
            <a:ext cx="5103206" cy="5710645"/>
          </a:xfrm>
          <a:prstGeom prst="rect">
            <a:avLst/>
          </a:prstGeom>
        </p:spPr>
      </p:pic>
      <p:cxnSp>
        <p:nvCxnSpPr>
          <p:cNvPr id="12" name="Straight Connector 11">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85010AB-99CE-4031-93E3-75C52F083A2A}"/>
              </a:ext>
            </a:extLst>
          </p:cNvPr>
          <p:cNvSpPr>
            <a:spLocks noGrp="1"/>
          </p:cNvSpPr>
          <p:nvPr>
            <p:ph type="body" sz="half" idx="2"/>
          </p:nvPr>
        </p:nvSpPr>
        <p:spPr>
          <a:xfrm>
            <a:off x="6688181" y="2230501"/>
            <a:ext cx="4887685" cy="4023360"/>
          </a:xfrm>
        </p:spPr>
        <p:txBody>
          <a:bodyPr vert="horz" lIns="91440" tIns="45720" rIns="91440" bIns="45720" rtlCol="0" anchor="t">
            <a:normAutofit/>
          </a:bodyPr>
          <a:lstStyle/>
          <a:p>
            <a:pPr indent="-228600">
              <a:buFont typeface="Arial" panose="020B0604020202020204" pitchFamily="34" charset="0"/>
              <a:buChar char="•"/>
            </a:pPr>
            <a:r>
              <a:rPr lang="en-US" sz="1800" dirty="0"/>
              <a:t>“When I look at human beings as moral beings, all distinction of sex sinks into significance and nothingness. . . .”</a:t>
            </a:r>
          </a:p>
          <a:p>
            <a:pPr indent="-228600">
              <a:buFont typeface="Arial" panose="020B0604020202020204" pitchFamily="34" charset="0"/>
              <a:buChar char="•"/>
            </a:pPr>
            <a:r>
              <a:rPr lang="en-US" sz="1800" dirty="0"/>
              <a:t>“My doctrine then, is that whatever it is morally right for man to do, it is morally right for woman to do.”  </a:t>
            </a:r>
          </a:p>
          <a:p>
            <a:pPr indent="-228600">
              <a:buFont typeface="Arial" panose="020B0604020202020204" pitchFamily="34" charset="0"/>
              <a:buChar char="•"/>
            </a:pPr>
            <a:r>
              <a:rPr lang="en-US" sz="1800" dirty="0"/>
              <a:t>“I recognize no rights but human rights—I know nothing of men’s rights and women’s rights; for in Christ Jesus, there is neither male nor female . . . .”</a:t>
            </a:r>
          </a:p>
          <a:p>
            <a:pPr indent="-228600">
              <a:buFont typeface="Arial" panose="020B0604020202020204" pitchFamily="34" charset="0"/>
              <a:buChar char="•"/>
            </a:pPr>
            <a:r>
              <a:rPr lang="en-US" sz="1800" dirty="0"/>
              <a:t>“Now, I believe it is her rights to be consulted in all the laws and regulations by which she is to be governed, whether in Church or State, and that the present arrangement of Society, on those points, are a violation of human rights. . . .”  </a:t>
            </a:r>
          </a:p>
        </p:txBody>
      </p:sp>
    </p:spTree>
    <p:extLst>
      <p:ext uri="{BB962C8B-B14F-4D97-AF65-F5344CB8AC3E}">
        <p14:creationId xmlns:p14="http://schemas.microsoft.com/office/powerpoint/2010/main" val="3552942301"/>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9D7C47-8269-49DA-9120-0F57A924E947}"/>
              </a:ext>
            </a:extLst>
          </p:cNvPr>
          <p:cNvSpPr>
            <a:spLocks noGrp="1"/>
          </p:cNvSpPr>
          <p:nvPr>
            <p:ph type="title"/>
          </p:nvPr>
        </p:nvSpPr>
        <p:spPr>
          <a:xfrm>
            <a:off x="6421700" y="713232"/>
            <a:ext cx="5154168" cy="1197864"/>
          </a:xfrm>
        </p:spPr>
        <p:txBody>
          <a:bodyPr vert="horz" lIns="91440" tIns="45720" rIns="91440" bIns="45720" rtlCol="0" anchor="ctr">
            <a:normAutofit/>
          </a:bodyPr>
          <a:lstStyle/>
          <a:p>
            <a:r>
              <a:rPr lang="en-US" sz="4400"/>
              <a:t>Lucretia Mott</a:t>
            </a:r>
          </a:p>
        </p:txBody>
      </p:sp>
      <p:pic>
        <p:nvPicPr>
          <p:cNvPr id="5" name="Content Placeholder 4">
            <a:extLst>
              <a:ext uri="{FF2B5EF4-FFF2-40B4-BE49-F238E27FC236}">
                <a16:creationId xmlns:a16="http://schemas.microsoft.com/office/drawing/2014/main" id="{EFF81141-6FF5-48C9-AD85-1DD47444CB4A}"/>
              </a:ext>
            </a:extLst>
          </p:cNvPr>
          <p:cNvPicPr>
            <a:picLocks noGrp="1" noChangeAspect="1"/>
          </p:cNvPicPr>
          <p:nvPr>
            <p:ph idx="1"/>
          </p:nvPr>
        </p:nvPicPr>
        <p:blipFill rotWithShape="1">
          <a:blip r:embed="rId2"/>
          <a:srcRect r="1" b="13575"/>
          <a:stretch/>
        </p:blipFill>
        <p:spPr>
          <a:xfrm>
            <a:off x="20" y="10"/>
            <a:ext cx="5495089" cy="6857990"/>
          </a:xfrm>
          <a:prstGeom prst="rect">
            <a:avLst/>
          </a:prstGeom>
        </p:spPr>
      </p:pic>
      <p:cxnSp>
        <p:nvCxnSpPr>
          <p:cNvPr id="12" name="Straight Connector 11">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05594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87E2203-1942-4A35-9F10-6F2ADA17DF3D}"/>
              </a:ext>
            </a:extLst>
          </p:cNvPr>
          <p:cNvSpPr>
            <a:spLocks noGrp="1"/>
          </p:cNvSpPr>
          <p:nvPr>
            <p:ph type="body" sz="half" idx="2"/>
          </p:nvPr>
        </p:nvSpPr>
        <p:spPr>
          <a:xfrm>
            <a:off x="6421700" y="2048256"/>
            <a:ext cx="5154168" cy="4123944"/>
          </a:xfrm>
        </p:spPr>
        <p:txBody>
          <a:bodyPr vert="horz" lIns="91440" tIns="45720" rIns="91440" bIns="45720" rtlCol="0" anchor="t">
            <a:normAutofit/>
          </a:bodyPr>
          <a:lstStyle/>
          <a:p>
            <a:pPr marL="285750" indent="-228600">
              <a:buFont typeface="Arial" panose="020B0604020202020204" pitchFamily="34" charset="0"/>
              <a:buChar char="•"/>
            </a:pPr>
            <a:r>
              <a:rPr lang="en-US" sz="2200" dirty="0"/>
              <a:t>Quaker preacher in Philadelphia</a:t>
            </a:r>
          </a:p>
          <a:p>
            <a:pPr marL="285750" indent="-228600">
              <a:buFont typeface="Arial" panose="020B0604020202020204" pitchFamily="34" charset="0"/>
              <a:buChar char="•"/>
            </a:pPr>
            <a:r>
              <a:rPr lang="en-US" sz="2200" dirty="0"/>
              <a:t>Respectable looking</a:t>
            </a:r>
          </a:p>
          <a:p>
            <a:pPr marL="285750" indent="-228600">
              <a:buFont typeface="Arial" panose="020B0604020202020204" pitchFamily="34" charset="0"/>
              <a:buChar char="•"/>
            </a:pPr>
            <a:r>
              <a:rPr lang="en-US" sz="2200" dirty="0"/>
              <a:t>Radical thinker</a:t>
            </a:r>
          </a:p>
          <a:p>
            <a:pPr marL="285750" indent="-228600">
              <a:buFont typeface="Arial" panose="020B0604020202020204" pitchFamily="34" charset="0"/>
              <a:buChar char="•"/>
            </a:pPr>
            <a:r>
              <a:rPr lang="en-US" sz="2200" dirty="0"/>
              <a:t>Committed to Abolition and anti-racism</a:t>
            </a:r>
          </a:p>
          <a:p>
            <a:pPr marL="285750" indent="-228600">
              <a:buFont typeface="Arial" panose="020B0604020202020204" pitchFamily="34" charset="0"/>
              <a:buChar char="•"/>
            </a:pPr>
            <a:r>
              <a:rPr lang="en-US" sz="2200" dirty="0"/>
              <a:t>Methods</a:t>
            </a:r>
          </a:p>
          <a:p>
            <a:pPr marL="742950" lvl="1" indent="-228600">
              <a:buFont typeface="Arial" panose="020B0604020202020204" pitchFamily="34" charset="0"/>
              <a:buChar char="•"/>
            </a:pPr>
            <a:r>
              <a:rPr lang="en-US" sz="2200" dirty="0"/>
              <a:t>Free Produce</a:t>
            </a:r>
          </a:p>
          <a:p>
            <a:pPr marL="742950" lvl="1" indent="-228600">
              <a:buFont typeface="Arial" panose="020B0604020202020204" pitchFamily="34" charset="0"/>
              <a:buChar char="•"/>
            </a:pPr>
            <a:r>
              <a:rPr lang="en-US" sz="2200" dirty="0"/>
              <a:t>Petitions</a:t>
            </a:r>
          </a:p>
          <a:p>
            <a:pPr marL="742950" lvl="1" indent="-228600">
              <a:buFont typeface="Arial" panose="020B0604020202020204" pitchFamily="34" charset="0"/>
              <a:buChar char="•"/>
            </a:pPr>
            <a:r>
              <a:rPr lang="en-US" sz="2200" dirty="0"/>
              <a:t>Fund-raising</a:t>
            </a:r>
          </a:p>
          <a:p>
            <a:pPr marL="742950" lvl="1" indent="-228600">
              <a:buFont typeface="Arial" panose="020B0604020202020204" pitchFamily="34" charset="0"/>
              <a:buChar char="•"/>
            </a:pPr>
            <a:r>
              <a:rPr lang="en-US" sz="2200" dirty="0"/>
              <a:t>Support of African American schools</a:t>
            </a:r>
          </a:p>
          <a:p>
            <a:pPr marL="742950" lvl="1" indent="-228600">
              <a:buFont typeface="Arial" panose="020B0604020202020204" pitchFamily="34" charset="0"/>
              <a:buChar char="•"/>
            </a:pPr>
            <a:r>
              <a:rPr lang="en-US" sz="2200" dirty="0"/>
              <a:t>Traveling speaker</a:t>
            </a:r>
          </a:p>
        </p:txBody>
      </p:sp>
    </p:spTree>
    <p:extLst>
      <p:ext uri="{BB962C8B-B14F-4D97-AF65-F5344CB8AC3E}">
        <p14:creationId xmlns:p14="http://schemas.microsoft.com/office/powerpoint/2010/main" val="202356795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F2FBE8A4-EDEA-4ADD-9241-9ED9B97B4BE5}"/>
              </a:ext>
            </a:extLst>
          </p:cNvPr>
          <p:cNvSpPr>
            <a:spLocks noGrp="1"/>
          </p:cNvSpPr>
          <p:nvPr>
            <p:ph type="title"/>
          </p:nvPr>
        </p:nvSpPr>
        <p:spPr>
          <a:xfrm>
            <a:off x="6684264" y="932688"/>
            <a:ext cx="4892040" cy="1773936"/>
          </a:xfrm>
        </p:spPr>
        <p:txBody>
          <a:bodyPr vert="horz" lIns="91440" tIns="45720" rIns="91440" bIns="45720" rtlCol="0" anchor="b">
            <a:normAutofit fontScale="90000"/>
          </a:bodyPr>
          <a:lstStyle/>
          <a:p>
            <a:r>
              <a:rPr lang="en-US" sz="4000" kern="1200" dirty="0">
                <a:solidFill>
                  <a:schemeClr val="tx1"/>
                </a:solidFill>
                <a:latin typeface="+mj-lt"/>
                <a:ea typeface="+mj-ea"/>
                <a:cs typeface="+mj-cs"/>
              </a:rPr>
              <a:t>Elizabeth Cady Stanton</a:t>
            </a:r>
            <a:br>
              <a:rPr lang="en-US" sz="4000" kern="1200" dirty="0">
                <a:solidFill>
                  <a:schemeClr val="tx1"/>
                </a:solidFill>
                <a:latin typeface="+mj-lt"/>
                <a:ea typeface="+mj-ea"/>
                <a:cs typeface="+mj-cs"/>
              </a:rPr>
            </a:br>
            <a:r>
              <a:rPr lang="en-US" sz="4000" kern="1200" dirty="0">
                <a:solidFill>
                  <a:schemeClr val="tx1"/>
                </a:solidFill>
                <a:latin typeface="+mj-lt"/>
                <a:ea typeface="+mj-ea"/>
                <a:cs typeface="+mj-cs"/>
              </a:rPr>
              <a:t>London, June 1840, meets Lucretia Mott at Anti-Slavery Convention</a:t>
            </a:r>
          </a:p>
        </p:txBody>
      </p:sp>
      <p:pic>
        <p:nvPicPr>
          <p:cNvPr id="5" name="Content Placeholder 4">
            <a:extLst>
              <a:ext uri="{FF2B5EF4-FFF2-40B4-BE49-F238E27FC236}">
                <a16:creationId xmlns:a16="http://schemas.microsoft.com/office/drawing/2014/main" id="{751A0BB9-2115-4379-B680-E4076587A239}"/>
              </a:ext>
            </a:extLst>
          </p:cNvPr>
          <p:cNvPicPr>
            <a:picLocks noGrp="1" noChangeAspect="1"/>
          </p:cNvPicPr>
          <p:nvPr>
            <p:ph idx="1"/>
          </p:nvPr>
        </p:nvPicPr>
        <p:blipFill rotWithShape="1">
          <a:blip r:embed="rId3"/>
          <a:srcRect l="19062" t="5669" r="8753" b="19493"/>
          <a:stretch/>
        </p:blipFill>
        <p:spPr>
          <a:xfrm>
            <a:off x="770929" y="576072"/>
            <a:ext cx="4423702" cy="5715000"/>
          </a:xfrm>
          <a:prstGeom prst="rect">
            <a:avLst/>
          </a:prstGeom>
        </p:spPr>
      </p:pic>
      <p:cxnSp>
        <p:nvCxnSpPr>
          <p:cNvPr id="12" name="Straight Connector 11">
            <a:extLst>
              <a:ext uri="{FF2B5EF4-FFF2-40B4-BE49-F238E27FC236}">
                <a16:creationId xmlns:a16="http://schemas.microsoft.com/office/drawing/2014/main" id="{7AD0F4D2-80E7-4A78-82EE-BEAEE4945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8548B55-B796-483E-8AFB-181FBD204C1E}"/>
              </a:ext>
            </a:extLst>
          </p:cNvPr>
          <p:cNvSpPr>
            <a:spLocks noGrp="1"/>
          </p:cNvSpPr>
          <p:nvPr>
            <p:ph type="body" sz="half" idx="2"/>
          </p:nvPr>
        </p:nvSpPr>
        <p:spPr>
          <a:xfrm>
            <a:off x="6684264" y="2898648"/>
            <a:ext cx="4892040" cy="3209544"/>
          </a:xfrm>
        </p:spPr>
        <p:txBody>
          <a:bodyPr vert="horz" lIns="91440" tIns="45720" rIns="91440" bIns="45720" rtlCol="0" anchor="t">
            <a:normAutofit/>
          </a:bodyPr>
          <a:lstStyle/>
          <a:p>
            <a:r>
              <a:rPr lang="en-US" sz="2000" dirty="0"/>
              <a:t>“On the following Sunday I went to hear Mrs. Mott preach in a Unitarian church.  Though I had never heard a woman speak, yet I had long believed she had the right to do so, and had often expressed the idea in private circles; but when at last I saw a woman rise up in the pulpit and preach earnestly and impressively, as Mrs. Mott always did, it seemed to me the realization of an oft-repeated, happy dream.”</a:t>
            </a:r>
          </a:p>
        </p:txBody>
      </p:sp>
    </p:spTree>
    <p:extLst>
      <p:ext uri="{BB962C8B-B14F-4D97-AF65-F5344CB8AC3E}">
        <p14:creationId xmlns:p14="http://schemas.microsoft.com/office/powerpoint/2010/main" val="429237149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F2FBE8A4-EDEA-4ADD-9241-9ED9B97B4BE5}"/>
              </a:ext>
            </a:extLst>
          </p:cNvPr>
          <p:cNvSpPr>
            <a:spLocks noGrp="1"/>
          </p:cNvSpPr>
          <p:nvPr>
            <p:ph type="title"/>
          </p:nvPr>
        </p:nvSpPr>
        <p:spPr>
          <a:xfrm>
            <a:off x="6684264" y="932688"/>
            <a:ext cx="4892040" cy="1773936"/>
          </a:xfrm>
        </p:spPr>
        <p:txBody>
          <a:bodyPr vert="horz" lIns="91440" tIns="45720" rIns="91440" bIns="45720" rtlCol="0" anchor="b">
            <a:normAutofit/>
          </a:bodyPr>
          <a:lstStyle/>
          <a:p>
            <a:r>
              <a:rPr lang="en-US" sz="4000" kern="1200">
                <a:solidFill>
                  <a:schemeClr val="tx1"/>
                </a:solidFill>
                <a:latin typeface="+mj-lt"/>
                <a:ea typeface="+mj-ea"/>
                <a:cs typeface="+mj-cs"/>
              </a:rPr>
              <a:t>Elizabeth Cady Stanton</a:t>
            </a:r>
            <a:br>
              <a:rPr lang="en-US" sz="4000" kern="1200">
                <a:solidFill>
                  <a:schemeClr val="tx1"/>
                </a:solidFill>
                <a:latin typeface="+mj-lt"/>
                <a:ea typeface="+mj-ea"/>
                <a:cs typeface="+mj-cs"/>
              </a:rPr>
            </a:br>
            <a:r>
              <a:rPr lang="en-US" sz="4000" kern="1200">
                <a:solidFill>
                  <a:schemeClr val="tx1"/>
                </a:solidFill>
                <a:latin typeface="+mj-lt"/>
                <a:ea typeface="+mj-ea"/>
                <a:cs typeface="+mj-cs"/>
              </a:rPr>
              <a:t>London, June 1840, meets Lucretia Mott</a:t>
            </a:r>
          </a:p>
        </p:txBody>
      </p:sp>
      <p:pic>
        <p:nvPicPr>
          <p:cNvPr id="5" name="Content Placeholder 4">
            <a:extLst>
              <a:ext uri="{FF2B5EF4-FFF2-40B4-BE49-F238E27FC236}">
                <a16:creationId xmlns:a16="http://schemas.microsoft.com/office/drawing/2014/main" id="{751A0BB9-2115-4379-B680-E4076587A239}"/>
              </a:ext>
            </a:extLst>
          </p:cNvPr>
          <p:cNvPicPr>
            <a:picLocks noGrp="1" noChangeAspect="1"/>
          </p:cNvPicPr>
          <p:nvPr>
            <p:ph idx="1"/>
          </p:nvPr>
        </p:nvPicPr>
        <p:blipFill rotWithShape="1">
          <a:blip r:embed="rId3"/>
          <a:srcRect l="19062" t="5669" r="8753" b="19493"/>
          <a:stretch/>
        </p:blipFill>
        <p:spPr>
          <a:xfrm>
            <a:off x="770929" y="576072"/>
            <a:ext cx="4423702" cy="5715000"/>
          </a:xfrm>
          <a:prstGeom prst="rect">
            <a:avLst/>
          </a:prstGeom>
        </p:spPr>
      </p:pic>
      <p:cxnSp>
        <p:nvCxnSpPr>
          <p:cNvPr id="12" name="Straight Connector 11">
            <a:extLst>
              <a:ext uri="{FF2B5EF4-FFF2-40B4-BE49-F238E27FC236}">
                <a16:creationId xmlns:a16="http://schemas.microsoft.com/office/drawing/2014/main" id="{7AD0F4D2-80E7-4A78-82EE-BEAEE4945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8548B55-B796-483E-8AFB-181FBD204C1E}"/>
              </a:ext>
            </a:extLst>
          </p:cNvPr>
          <p:cNvSpPr>
            <a:spLocks noGrp="1"/>
          </p:cNvSpPr>
          <p:nvPr>
            <p:ph type="body" sz="half" idx="2"/>
          </p:nvPr>
        </p:nvSpPr>
        <p:spPr>
          <a:xfrm>
            <a:off x="6684264" y="2898648"/>
            <a:ext cx="4892040" cy="3209544"/>
          </a:xfrm>
        </p:spPr>
        <p:txBody>
          <a:bodyPr vert="horz" lIns="91440" tIns="45720" rIns="91440" bIns="45720" rtlCol="0" anchor="t">
            <a:normAutofit/>
          </a:bodyPr>
          <a:lstStyle/>
          <a:p>
            <a:r>
              <a:rPr lang="en-US" sz="2000" dirty="0"/>
              <a:t>“I found in this new friend a woman emancipated from all faith in manmade creeds, from all fear of his denunciations.  Nothing was too sacred for her to question, as to its rightfulness in principle and practice.”</a:t>
            </a:r>
          </a:p>
        </p:txBody>
      </p:sp>
    </p:spTree>
    <p:extLst>
      <p:ext uri="{BB962C8B-B14F-4D97-AF65-F5344CB8AC3E}">
        <p14:creationId xmlns:p14="http://schemas.microsoft.com/office/powerpoint/2010/main" val="351989925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9E85C-563B-4C01-9FFA-D83ABC3AEBDA}"/>
              </a:ext>
            </a:extLst>
          </p:cNvPr>
          <p:cNvSpPr>
            <a:spLocks noGrp="1"/>
          </p:cNvSpPr>
          <p:nvPr>
            <p:ph type="title"/>
          </p:nvPr>
        </p:nvSpPr>
        <p:spPr>
          <a:xfrm>
            <a:off x="1653363" y="365760"/>
            <a:ext cx="9367203" cy="1188720"/>
          </a:xfrm>
        </p:spPr>
        <p:txBody>
          <a:bodyPr>
            <a:normAutofit/>
          </a:bodyPr>
          <a:lstStyle/>
          <a:p>
            <a:r>
              <a:rPr lang="en-US" dirty="0"/>
              <a:t>Road Map</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569B148-C102-404F-A8F9-6717D749BCD3}"/>
              </a:ext>
            </a:extLst>
          </p:cNvPr>
          <p:cNvSpPr>
            <a:spLocks noGrp="1"/>
          </p:cNvSpPr>
          <p:nvPr>
            <p:ph idx="1"/>
          </p:nvPr>
        </p:nvSpPr>
        <p:spPr>
          <a:xfrm>
            <a:off x="1653363" y="2176272"/>
            <a:ext cx="9367204" cy="4041648"/>
          </a:xfrm>
        </p:spPr>
        <p:txBody>
          <a:bodyPr anchor="t">
            <a:normAutofit/>
          </a:bodyPr>
          <a:lstStyle/>
          <a:p>
            <a:r>
              <a:rPr lang="en-US" sz="2400" dirty="0"/>
              <a:t>Guiding Question</a:t>
            </a:r>
          </a:p>
          <a:p>
            <a:r>
              <a:rPr lang="en-US" sz="2400" dirty="0"/>
              <a:t>Context of 19</a:t>
            </a:r>
            <a:r>
              <a:rPr lang="en-US" sz="2400" baseline="30000" dirty="0"/>
              <a:t>th</a:t>
            </a:r>
            <a:r>
              <a:rPr lang="en-US" sz="2400" dirty="0"/>
              <a:t> Century Reform Movements</a:t>
            </a:r>
          </a:p>
          <a:p>
            <a:r>
              <a:rPr lang="en-US" sz="2400" dirty="0"/>
              <a:t>Abolition</a:t>
            </a:r>
          </a:p>
          <a:p>
            <a:r>
              <a:rPr lang="en-US" sz="2400" dirty="0"/>
              <a:t>Women’s Rights</a:t>
            </a:r>
          </a:p>
        </p:txBody>
      </p:sp>
    </p:spTree>
    <p:extLst>
      <p:ext uri="{BB962C8B-B14F-4D97-AF65-F5344CB8AC3E}">
        <p14:creationId xmlns:p14="http://schemas.microsoft.com/office/powerpoint/2010/main" val="2422610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915ECB-EC7D-4FF9-9F52-283562E53A32}"/>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Seneca Falls Declaration of Sentiments, 1848</a:t>
            </a:r>
          </a:p>
        </p:txBody>
      </p:sp>
      <p:pic>
        <p:nvPicPr>
          <p:cNvPr id="5" name="Content Placeholder 4">
            <a:extLst>
              <a:ext uri="{FF2B5EF4-FFF2-40B4-BE49-F238E27FC236}">
                <a16:creationId xmlns:a16="http://schemas.microsoft.com/office/drawing/2014/main" id="{13F06B64-525E-4BCD-94F2-1CCAE63D6E9C}"/>
              </a:ext>
            </a:extLst>
          </p:cNvPr>
          <p:cNvPicPr>
            <a:picLocks noGrp="1" noChangeAspect="1"/>
          </p:cNvPicPr>
          <p:nvPr>
            <p:ph idx="1"/>
          </p:nvPr>
        </p:nvPicPr>
        <p:blipFill>
          <a:blip r:embed="rId2"/>
          <a:stretch>
            <a:fillRect/>
          </a:stretch>
        </p:blipFill>
        <p:spPr>
          <a:xfrm>
            <a:off x="6276753" y="492573"/>
            <a:ext cx="4307683" cy="5880796"/>
          </a:xfrm>
          <a:prstGeom prst="rect">
            <a:avLst/>
          </a:prstGeom>
        </p:spPr>
      </p:pic>
    </p:spTree>
    <p:extLst>
      <p:ext uri="{BB962C8B-B14F-4D97-AF65-F5344CB8AC3E}">
        <p14:creationId xmlns:p14="http://schemas.microsoft.com/office/powerpoint/2010/main" val="3758791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505A1F7-8C37-451F-9319-1A12A58FAD1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000" dirty="0"/>
              <a:t>Guiding Question: In what ways were the abolition and women’s rights movements connected?</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1EFD4A93-16C2-4BAD-A0E5-4E9E2A37F9F4}"/>
              </a:ext>
            </a:extLst>
          </p:cNvPr>
          <p:cNvSpPr>
            <a:spLocks noGrp="1"/>
          </p:cNvSpPr>
          <p:nvPr>
            <p:ph sz="half" idx="2"/>
          </p:nvPr>
        </p:nvSpPr>
        <p:spPr>
          <a:xfrm>
            <a:off x="640080" y="2872899"/>
            <a:ext cx="4243589" cy="3320668"/>
          </a:xfrm>
        </p:spPr>
        <p:txBody>
          <a:bodyPr vert="horz" lIns="91440" tIns="45720" rIns="91440" bIns="45720" rtlCol="0">
            <a:normAutofit/>
          </a:bodyPr>
          <a:lstStyle/>
          <a:p>
            <a:r>
              <a:rPr lang="en-US" sz="2200" dirty="0"/>
              <a:t>Ideology of individual rights</a:t>
            </a:r>
          </a:p>
          <a:p>
            <a:r>
              <a:rPr lang="en-US" sz="2200" dirty="0"/>
              <a:t>People active in both causes</a:t>
            </a:r>
          </a:p>
          <a:p>
            <a:r>
              <a:rPr lang="en-US" sz="2200" dirty="0"/>
              <a:t>Religious influences</a:t>
            </a:r>
          </a:p>
          <a:p>
            <a:r>
              <a:rPr lang="en-US" sz="2200" dirty="0"/>
              <a:t>Methods</a:t>
            </a:r>
          </a:p>
          <a:p>
            <a:r>
              <a:rPr lang="en-US" sz="2200" dirty="0"/>
              <a:t>Backlash</a:t>
            </a:r>
          </a:p>
        </p:txBody>
      </p:sp>
      <p:pic>
        <p:nvPicPr>
          <p:cNvPr id="10" name="Content Placeholder 9">
            <a:extLst>
              <a:ext uri="{FF2B5EF4-FFF2-40B4-BE49-F238E27FC236}">
                <a16:creationId xmlns:a16="http://schemas.microsoft.com/office/drawing/2014/main" id="{FD7E8245-C66C-4165-849B-D77C60FB52B5}"/>
              </a:ext>
            </a:extLst>
          </p:cNvPr>
          <p:cNvPicPr>
            <a:picLocks noGrp="1" noChangeAspect="1"/>
          </p:cNvPicPr>
          <p:nvPr>
            <p:ph sz="half" idx="1"/>
          </p:nvPr>
        </p:nvPicPr>
        <p:blipFill rotWithShape="1">
          <a:blip r:embed="rId3"/>
          <a:srcRect r="242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03646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505A1F7-8C37-451F-9319-1A12A58FAD15}"/>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100" kern="1200">
                <a:solidFill>
                  <a:srgbClr val="FFFFFF"/>
                </a:solidFill>
                <a:latin typeface="+mj-lt"/>
                <a:ea typeface="+mj-ea"/>
                <a:cs typeface="+mj-cs"/>
              </a:rPr>
              <a:t>Guiding Question: In what ways were the abolition and women’s rights movements connected?</a:t>
            </a:r>
          </a:p>
        </p:txBody>
      </p:sp>
      <p:pic>
        <p:nvPicPr>
          <p:cNvPr id="10" name="Content Placeholder 9">
            <a:extLst>
              <a:ext uri="{FF2B5EF4-FFF2-40B4-BE49-F238E27FC236}">
                <a16:creationId xmlns:a16="http://schemas.microsoft.com/office/drawing/2014/main" id="{FD7E8245-C66C-4165-849B-D77C60FB52B5}"/>
              </a:ext>
            </a:extLst>
          </p:cNvPr>
          <p:cNvPicPr>
            <a:picLocks noGrp="1" noChangeAspect="1"/>
          </p:cNvPicPr>
          <p:nvPr>
            <p:ph sz="half" idx="1"/>
          </p:nvPr>
        </p:nvPicPr>
        <p:blipFill rotWithShape="1">
          <a:blip r:embed="rId3"/>
          <a:srcRect r="2424"/>
          <a:stretch/>
        </p:blipFill>
        <p:spPr>
          <a:xfrm>
            <a:off x="5481280" y="492573"/>
            <a:ext cx="5898629" cy="5880796"/>
          </a:xfrm>
          <a:prstGeom prst="rect">
            <a:avLst/>
          </a:prstGeom>
        </p:spPr>
      </p:pic>
    </p:spTree>
    <p:extLst>
      <p:ext uri="{BB962C8B-B14F-4D97-AF65-F5344CB8AC3E}">
        <p14:creationId xmlns:p14="http://schemas.microsoft.com/office/powerpoint/2010/main" val="3895512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A8F6990-7C44-4F19-911A-C1F6C4EE3E6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Context of 19</a:t>
            </a:r>
            <a:r>
              <a:rPr lang="en-US" sz="4200" baseline="30000"/>
              <a:t>th</a:t>
            </a:r>
            <a:r>
              <a:rPr lang="en-US" sz="4200"/>
              <a:t> Century Reform Movements</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3896D05D-B429-4C51-8701-819724920B6A}"/>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marL="285750" indent="-228600">
              <a:buFont typeface="Arial" panose="020B0604020202020204" pitchFamily="34" charset="0"/>
              <a:buChar char="•"/>
            </a:pPr>
            <a:r>
              <a:rPr lang="en-US" sz="2200"/>
              <a:t>The American Revolution </a:t>
            </a:r>
          </a:p>
          <a:p>
            <a:pPr marL="285750" indent="-228600">
              <a:buFont typeface="Arial" panose="020B0604020202020204" pitchFamily="34" charset="0"/>
              <a:buChar char="•"/>
            </a:pPr>
            <a:r>
              <a:rPr lang="en-US" sz="2200"/>
              <a:t>The Second Great Awakening</a:t>
            </a:r>
          </a:p>
          <a:p>
            <a:pPr marL="285750" indent="-228600">
              <a:buFont typeface="Arial" panose="020B0604020202020204" pitchFamily="34" charset="0"/>
              <a:buChar char="•"/>
            </a:pPr>
            <a:r>
              <a:rPr lang="en-US" sz="2200"/>
              <a:t>The Market Revolution</a:t>
            </a:r>
          </a:p>
        </p:txBody>
      </p:sp>
      <p:pic>
        <p:nvPicPr>
          <p:cNvPr id="7" name="Content Placeholder 6">
            <a:extLst>
              <a:ext uri="{FF2B5EF4-FFF2-40B4-BE49-F238E27FC236}">
                <a16:creationId xmlns:a16="http://schemas.microsoft.com/office/drawing/2014/main" id="{F9465440-BF6D-42DC-BCA9-57D06B6182A8}"/>
              </a:ext>
            </a:extLst>
          </p:cNvPr>
          <p:cNvPicPr>
            <a:picLocks noGrp="1" noChangeAspect="1"/>
          </p:cNvPicPr>
          <p:nvPr>
            <p:ph idx="1"/>
          </p:nvPr>
        </p:nvPicPr>
        <p:blipFill rotWithShape="1">
          <a:blip r:embed="rId3"/>
          <a:srcRect t="12870" r="2" b="762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73094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48F85A-B255-4A9C-B5F6-7C0AEB7603F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Second Great Awakening</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9B8021C-7D75-4698-A6F3-8E1F9103FD18}"/>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marL="285750" indent="-228600">
              <a:buFont typeface="Arial" panose="020B0604020202020204" pitchFamily="34" charset="0"/>
              <a:buChar char="•"/>
            </a:pPr>
            <a:r>
              <a:rPr lang="en-US" sz="2200" dirty="0"/>
              <a:t>Individual salvation</a:t>
            </a:r>
          </a:p>
          <a:p>
            <a:pPr marL="285750" indent="-228600">
              <a:buFont typeface="Arial" panose="020B0604020202020204" pitchFamily="34" charset="0"/>
              <a:buChar char="•"/>
            </a:pPr>
            <a:r>
              <a:rPr lang="en-US" sz="2200" dirty="0"/>
              <a:t>Active conversion</a:t>
            </a:r>
          </a:p>
          <a:p>
            <a:pPr marL="285750" indent="-228600">
              <a:buFont typeface="Arial" panose="020B0604020202020204" pitchFamily="34" charset="0"/>
              <a:buChar char="•"/>
            </a:pPr>
            <a:r>
              <a:rPr lang="en-US" sz="2200" dirty="0"/>
              <a:t>Sharing your story</a:t>
            </a:r>
          </a:p>
          <a:p>
            <a:pPr marL="285750" indent="-228600">
              <a:buFont typeface="Arial" panose="020B0604020202020204" pitchFamily="34" charset="0"/>
              <a:buChar char="•"/>
            </a:pPr>
            <a:r>
              <a:rPr lang="en-US" sz="2200" dirty="0"/>
              <a:t>Millennial beliefs</a:t>
            </a:r>
          </a:p>
        </p:txBody>
      </p:sp>
      <p:pic>
        <p:nvPicPr>
          <p:cNvPr id="5" name="Content Placeholder 4">
            <a:extLst>
              <a:ext uri="{FF2B5EF4-FFF2-40B4-BE49-F238E27FC236}">
                <a16:creationId xmlns:a16="http://schemas.microsoft.com/office/drawing/2014/main" id="{19AF45D8-4E30-455C-B9A6-7C268B4DA730}"/>
              </a:ext>
            </a:extLst>
          </p:cNvPr>
          <p:cNvPicPr>
            <a:picLocks noGrp="1" noChangeAspect="1"/>
          </p:cNvPicPr>
          <p:nvPr>
            <p:ph idx="1"/>
          </p:nvPr>
        </p:nvPicPr>
        <p:blipFill rotWithShape="1">
          <a:blip r:embed="rId3"/>
          <a:srcRect l="30841" r="312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43066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ADDE3A9-6AB0-48FC-80F6-7435D0703A43}"/>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Market Revolution </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F0BA6D18-C13B-450D-A486-F2281FC38146}"/>
              </a:ext>
            </a:extLst>
          </p:cNvPr>
          <p:cNvPicPr>
            <a:picLocks noGrp="1" noChangeAspect="1"/>
          </p:cNvPicPr>
          <p:nvPr>
            <p:ph idx="1"/>
          </p:nvPr>
        </p:nvPicPr>
        <p:blipFill>
          <a:blip r:embed="rId3"/>
          <a:stretch>
            <a:fillRect/>
          </a:stretch>
        </p:blipFill>
        <p:spPr>
          <a:xfrm>
            <a:off x="477350" y="2509911"/>
            <a:ext cx="11182201" cy="3997637"/>
          </a:xfrm>
          <a:prstGeom prst="rect">
            <a:avLst/>
          </a:prstGeom>
        </p:spPr>
      </p:pic>
    </p:spTree>
    <p:extLst>
      <p:ext uri="{BB962C8B-B14F-4D97-AF65-F5344CB8AC3E}">
        <p14:creationId xmlns:p14="http://schemas.microsoft.com/office/powerpoint/2010/main" val="2057036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61737"/>
            <a:ext cx="2149361"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52604" y="453981"/>
            <a:ext cx="667512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a:extLst>
              <a:ext uri="{FF2B5EF4-FFF2-40B4-BE49-F238E27FC236}">
                <a16:creationId xmlns:a16="http://schemas.microsoft.com/office/drawing/2014/main" id="{B0812327-3F35-4AC1-A3AB-B814DCE0EBAD}"/>
              </a:ext>
            </a:extLst>
          </p:cNvPr>
          <p:cNvSpPr>
            <a:spLocks noGrp="1"/>
          </p:cNvSpPr>
          <p:nvPr>
            <p:ph type="title"/>
          </p:nvPr>
        </p:nvSpPr>
        <p:spPr>
          <a:xfrm>
            <a:off x="3045213" y="731520"/>
            <a:ext cx="6089904" cy="1426464"/>
          </a:xfrm>
        </p:spPr>
        <p:txBody>
          <a:bodyPr>
            <a:normAutofit/>
          </a:bodyPr>
          <a:lstStyle/>
          <a:p>
            <a:pPr algn="ctr"/>
            <a:r>
              <a:rPr lang="en-US" sz="3100" dirty="0">
                <a:solidFill>
                  <a:srgbClr val="FFFFFF"/>
                </a:solidFill>
              </a:rPr>
              <a:t>Changes in three realms after the American Revolution</a:t>
            </a:r>
          </a:p>
        </p:txBody>
      </p:sp>
      <p:sp>
        <p:nvSpPr>
          <p:cNvPr id="16" name="Rectangle 1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11264206"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4">
            <a:extLst>
              <a:ext uri="{FF2B5EF4-FFF2-40B4-BE49-F238E27FC236}">
                <a16:creationId xmlns:a16="http://schemas.microsoft.com/office/drawing/2014/main" id="{E376DBB5-2B0E-4EA6-B29F-38B1887E3479}"/>
              </a:ext>
            </a:extLst>
          </p:cNvPr>
          <p:cNvGraphicFramePr>
            <a:graphicFrameLocks noGrp="1"/>
          </p:cNvGraphicFramePr>
          <p:nvPr>
            <p:ph idx="1"/>
            <p:extLst>
              <p:ext uri="{D42A27DB-BD31-4B8C-83A1-F6EECF244321}">
                <p14:modId xmlns:p14="http://schemas.microsoft.com/office/powerpoint/2010/main" val="465679707"/>
              </p:ext>
            </p:extLst>
          </p:nvPr>
        </p:nvGraphicFramePr>
        <p:xfrm>
          <a:off x="788988" y="2814932"/>
          <a:ext cx="10598152" cy="3250612"/>
        </p:xfrm>
        <a:graphic>
          <a:graphicData uri="http://schemas.openxmlformats.org/drawingml/2006/table">
            <a:tbl>
              <a:tblPr firstRow="1" bandRow="1">
                <a:tableStyleId>{5C22544A-7EE6-4342-B048-85BDC9FD1C3A}</a:tableStyleId>
              </a:tblPr>
              <a:tblGrid>
                <a:gridCol w="1287589">
                  <a:extLst>
                    <a:ext uri="{9D8B030D-6E8A-4147-A177-3AD203B41FA5}">
                      <a16:colId xmlns:a16="http://schemas.microsoft.com/office/drawing/2014/main" val="24974510"/>
                    </a:ext>
                  </a:extLst>
                </a:gridCol>
                <a:gridCol w="2964817">
                  <a:extLst>
                    <a:ext uri="{9D8B030D-6E8A-4147-A177-3AD203B41FA5}">
                      <a16:colId xmlns:a16="http://schemas.microsoft.com/office/drawing/2014/main" val="3146043204"/>
                    </a:ext>
                  </a:extLst>
                </a:gridCol>
                <a:gridCol w="2105759">
                  <a:extLst>
                    <a:ext uri="{9D8B030D-6E8A-4147-A177-3AD203B41FA5}">
                      <a16:colId xmlns:a16="http://schemas.microsoft.com/office/drawing/2014/main" val="2606145815"/>
                    </a:ext>
                  </a:extLst>
                </a:gridCol>
                <a:gridCol w="2108041">
                  <a:extLst>
                    <a:ext uri="{9D8B030D-6E8A-4147-A177-3AD203B41FA5}">
                      <a16:colId xmlns:a16="http://schemas.microsoft.com/office/drawing/2014/main" val="1827915301"/>
                    </a:ext>
                  </a:extLst>
                </a:gridCol>
                <a:gridCol w="2131946">
                  <a:extLst>
                    <a:ext uri="{9D8B030D-6E8A-4147-A177-3AD203B41FA5}">
                      <a16:colId xmlns:a16="http://schemas.microsoft.com/office/drawing/2014/main" val="3426701177"/>
                    </a:ext>
                  </a:extLst>
                </a:gridCol>
              </a:tblGrid>
              <a:tr h="675689">
                <a:tc>
                  <a:txBody>
                    <a:bodyPr/>
                    <a:lstStyle/>
                    <a:p>
                      <a:endParaRPr lang="en-US" sz="1800"/>
                    </a:p>
                  </a:txBody>
                  <a:tcPr marL="91309" marR="91309" marT="45655" marB="45655"/>
                </a:tc>
                <a:tc>
                  <a:txBody>
                    <a:bodyPr/>
                    <a:lstStyle/>
                    <a:p>
                      <a:r>
                        <a:rPr lang="en-US" sz="1800"/>
                        <a:t>Before the American Revolution</a:t>
                      </a:r>
                    </a:p>
                  </a:txBody>
                  <a:tcPr marL="91309" marR="91309" marT="45655" marB="45655"/>
                </a:tc>
                <a:tc>
                  <a:txBody>
                    <a:bodyPr/>
                    <a:lstStyle/>
                    <a:p>
                      <a:endParaRPr lang="en-US" sz="1800"/>
                    </a:p>
                  </a:txBody>
                  <a:tcPr marL="91309" marR="91309" marT="45655" marB="45655"/>
                </a:tc>
                <a:tc>
                  <a:txBody>
                    <a:bodyPr/>
                    <a:lstStyle/>
                    <a:p>
                      <a:r>
                        <a:rPr lang="en-US" sz="1800"/>
                        <a:t>After the American Revolution</a:t>
                      </a:r>
                    </a:p>
                  </a:txBody>
                  <a:tcPr marL="91309" marR="91309" marT="45655" marB="45655"/>
                </a:tc>
                <a:tc>
                  <a:txBody>
                    <a:bodyPr/>
                    <a:lstStyle/>
                    <a:p>
                      <a:endParaRPr lang="en-US" sz="1800"/>
                    </a:p>
                  </a:txBody>
                  <a:tcPr marL="91309" marR="91309" marT="45655" marB="45655"/>
                </a:tc>
                <a:extLst>
                  <a:ext uri="{0D108BD9-81ED-4DB2-BD59-A6C34878D82A}">
                    <a16:rowId xmlns:a16="http://schemas.microsoft.com/office/drawing/2014/main" val="1579592203"/>
                  </a:ext>
                </a:extLst>
              </a:tr>
              <a:tr h="675689">
                <a:tc>
                  <a:txBody>
                    <a:bodyPr/>
                    <a:lstStyle/>
                    <a:p>
                      <a:r>
                        <a:rPr lang="en-US" sz="1800"/>
                        <a:t>Economics</a:t>
                      </a:r>
                    </a:p>
                  </a:txBody>
                  <a:tcPr marL="91309" marR="91309" marT="45655" marB="45655"/>
                </a:tc>
                <a:tc>
                  <a:txBody>
                    <a:bodyPr/>
                    <a:lstStyle/>
                    <a:p>
                      <a:r>
                        <a:rPr lang="en-US" sz="1800"/>
                        <a:t>Mercantilism</a:t>
                      </a:r>
                    </a:p>
                  </a:txBody>
                  <a:tcPr marL="91309" marR="91309" marT="45655" marB="45655"/>
                </a:tc>
                <a:tc>
                  <a:txBody>
                    <a:bodyPr/>
                    <a:lstStyle/>
                    <a:p>
                      <a:r>
                        <a:rPr lang="en-US" sz="1800"/>
                        <a:t>London gets rich</a:t>
                      </a:r>
                    </a:p>
                  </a:txBody>
                  <a:tcPr marL="91309" marR="91309" marT="45655" marB="45655"/>
                </a:tc>
                <a:tc>
                  <a:txBody>
                    <a:bodyPr/>
                    <a:lstStyle/>
                    <a:p>
                      <a:r>
                        <a:rPr lang="en-US" sz="1800"/>
                        <a:t>Capitalism</a:t>
                      </a:r>
                    </a:p>
                  </a:txBody>
                  <a:tcPr marL="91309" marR="91309" marT="45655" marB="45655"/>
                </a:tc>
                <a:tc>
                  <a:txBody>
                    <a:bodyPr/>
                    <a:lstStyle/>
                    <a:p>
                      <a:r>
                        <a:rPr lang="en-US" sz="1800"/>
                        <a:t>Anyone can get rich</a:t>
                      </a:r>
                    </a:p>
                  </a:txBody>
                  <a:tcPr marL="91309" marR="91309" marT="45655" marB="45655"/>
                </a:tc>
                <a:extLst>
                  <a:ext uri="{0D108BD9-81ED-4DB2-BD59-A6C34878D82A}">
                    <a16:rowId xmlns:a16="http://schemas.microsoft.com/office/drawing/2014/main" val="1627856726"/>
                  </a:ext>
                </a:extLst>
              </a:tr>
              <a:tr h="675689">
                <a:tc>
                  <a:txBody>
                    <a:bodyPr/>
                    <a:lstStyle/>
                    <a:p>
                      <a:r>
                        <a:rPr lang="en-US" sz="1800"/>
                        <a:t>Politics</a:t>
                      </a:r>
                    </a:p>
                  </a:txBody>
                  <a:tcPr marL="91309" marR="91309" marT="45655" marB="45655"/>
                </a:tc>
                <a:tc>
                  <a:txBody>
                    <a:bodyPr/>
                    <a:lstStyle/>
                    <a:p>
                      <a:r>
                        <a:rPr lang="en-US" sz="1800"/>
                        <a:t>Monarchy</a:t>
                      </a:r>
                    </a:p>
                  </a:txBody>
                  <a:tcPr marL="91309" marR="91309" marT="45655" marB="45655"/>
                </a:tc>
                <a:tc>
                  <a:txBody>
                    <a:bodyPr/>
                    <a:lstStyle/>
                    <a:p>
                      <a:r>
                        <a:rPr lang="en-US" sz="1800"/>
                        <a:t>Crown inherited</a:t>
                      </a:r>
                    </a:p>
                  </a:txBody>
                  <a:tcPr marL="91309" marR="91309" marT="45655" marB="45655"/>
                </a:tc>
                <a:tc>
                  <a:txBody>
                    <a:bodyPr/>
                    <a:lstStyle/>
                    <a:p>
                      <a:r>
                        <a:rPr lang="en-US" sz="1800"/>
                        <a:t>Democracy</a:t>
                      </a:r>
                    </a:p>
                  </a:txBody>
                  <a:tcPr marL="91309" marR="91309" marT="45655" marB="45655"/>
                </a:tc>
                <a:tc>
                  <a:txBody>
                    <a:bodyPr/>
                    <a:lstStyle/>
                    <a:p>
                      <a:r>
                        <a:rPr lang="en-US" sz="1800"/>
                        <a:t>Anyone can be president</a:t>
                      </a:r>
                    </a:p>
                  </a:txBody>
                  <a:tcPr marL="91309" marR="91309" marT="45655" marB="45655"/>
                </a:tc>
                <a:extLst>
                  <a:ext uri="{0D108BD9-81ED-4DB2-BD59-A6C34878D82A}">
                    <a16:rowId xmlns:a16="http://schemas.microsoft.com/office/drawing/2014/main" val="4129514069"/>
                  </a:ext>
                </a:extLst>
              </a:tr>
              <a:tr h="1223545">
                <a:tc>
                  <a:txBody>
                    <a:bodyPr/>
                    <a:lstStyle/>
                    <a:p>
                      <a:r>
                        <a:rPr lang="en-US" sz="1800"/>
                        <a:t>Religion</a:t>
                      </a:r>
                    </a:p>
                  </a:txBody>
                  <a:tcPr marL="91309" marR="91309" marT="45655" marB="45655"/>
                </a:tc>
                <a:tc>
                  <a:txBody>
                    <a:bodyPr/>
                    <a:lstStyle/>
                    <a:p>
                      <a:r>
                        <a:rPr lang="en-US" sz="1800"/>
                        <a:t>Puritan/Anglican/Catholic</a:t>
                      </a:r>
                    </a:p>
                  </a:txBody>
                  <a:tcPr marL="91309" marR="91309" marT="45655" marB="45655"/>
                </a:tc>
                <a:tc>
                  <a:txBody>
                    <a:bodyPr/>
                    <a:lstStyle/>
                    <a:p>
                      <a:r>
                        <a:rPr lang="en-US" sz="1800"/>
                        <a:t>Salvation determined by God or by the Church</a:t>
                      </a:r>
                    </a:p>
                  </a:txBody>
                  <a:tcPr marL="91309" marR="91309" marT="45655" marB="45655"/>
                </a:tc>
                <a:tc>
                  <a:txBody>
                    <a:bodyPr/>
                    <a:lstStyle/>
                    <a:p>
                      <a:r>
                        <a:rPr lang="en-US" sz="1800"/>
                        <a:t>Evangelical Christianity</a:t>
                      </a:r>
                    </a:p>
                  </a:txBody>
                  <a:tcPr marL="91309" marR="91309" marT="45655" marB="45655"/>
                </a:tc>
                <a:tc>
                  <a:txBody>
                    <a:bodyPr/>
                    <a:lstStyle/>
                    <a:p>
                      <a:r>
                        <a:rPr lang="en-US" sz="1800"/>
                        <a:t>Anyone can go to Heaven</a:t>
                      </a:r>
                    </a:p>
                  </a:txBody>
                  <a:tcPr marL="91309" marR="91309" marT="45655" marB="45655"/>
                </a:tc>
                <a:extLst>
                  <a:ext uri="{0D108BD9-81ED-4DB2-BD59-A6C34878D82A}">
                    <a16:rowId xmlns:a16="http://schemas.microsoft.com/office/drawing/2014/main" val="2336725343"/>
                  </a:ext>
                </a:extLst>
              </a:tr>
            </a:tbl>
          </a:graphicData>
        </a:graphic>
      </p:graphicFrame>
    </p:spTree>
    <p:extLst>
      <p:ext uri="{BB962C8B-B14F-4D97-AF65-F5344CB8AC3E}">
        <p14:creationId xmlns:p14="http://schemas.microsoft.com/office/powerpoint/2010/main" val="700726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3981"/>
            <a:ext cx="6697525" cy="1877811"/>
          </a:xfrm>
          <a:prstGeom prst="rect">
            <a:avLst/>
          </a:prstGeom>
          <a:solidFill>
            <a:srgbClr val="36547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a:extLst>
              <a:ext uri="{FF2B5EF4-FFF2-40B4-BE49-F238E27FC236}">
                <a16:creationId xmlns:a16="http://schemas.microsoft.com/office/drawing/2014/main" id="{D3B9CE9E-E82C-4428-BE4E-E9EEC1DB2164}"/>
              </a:ext>
            </a:extLst>
          </p:cNvPr>
          <p:cNvSpPr>
            <a:spLocks noGrp="1"/>
          </p:cNvSpPr>
          <p:nvPr>
            <p:ph type="title"/>
          </p:nvPr>
        </p:nvSpPr>
        <p:spPr>
          <a:xfrm>
            <a:off x="731520" y="731520"/>
            <a:ext cx="6089904" cy="1426464"/>
          </a:xfrm>
        </p:spPr>
        <p:txBody>
          <a:bodyPr vert="horz" lIns="91440" tIns="45720" rIns="91440" bIns="45720" rtlCol="0" anchor="ctr">
            <a:normAutofit/>
          </a:bodyPr>
          <a:lstStyle/>
          <a:p>
            <a:r>
              <a:rPr lang="en-US" sz="4400">
                <a:solidFill>
                  <a:srgbClr val="FFFFFF"/>
                </a:solidFill>
              </a:rPr>
              <a:t>Abolition</a:t>
            </a:r>
          </a:p>
        </p:txBody>
      </p:sp>
      <p:sp>
        <p:nvSpPr>
          <p:cNvPr id="14" name="Rectangle 1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2480956"/>
            <a:ext cx="4405512"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C429BDB6-06C8-4418-81A1-C3DA43ADC830}"/>
              </a:ext>
            </a:extLst>
          </p:cNvPr>
          <p:cNvSpPr>
            <a:spLocks noGrp="1"/>
          </p:cNvSpPr>
          <p:nvPr>
            <p:ph type="body" sz="half" idx="2"/>
          </p:nvPr>
        </p:nvSpPr>
        <p:spPr>
          <a:xfrm>
            <a:off x="789457" y="2826284"/>
            <a:ext cx="3759198" cy="3183992"/>
          </a:xfrm>
        </p:spPr>
        <p:txBody>
          <a:bodyPr vert="horz" lIns="91440" tIns="45720" rIns="91440" bIns="45720" rtlCol="0" anchor="ctr">
            <a:normAutofit/>
          </a:bodyPr>
          <a:lstStyle/>
          <a:p>
            <a:pPr marL="285750" indent="-228600">
              <a:buFont typeface="Arial" panose="020B0604020202020204" pitchFamily="34" charset="0"/>
              <a:buChar char="•"/>
            </a:pPr>
            <a:r>
              <a:rPr lang="en-US" sz="2000"/>
              <a:t>African American initiatives</a:t>
            </a:r>
          </a:p>
          <a:p>
            <a:pPr marL="285750" indent="-228600">
              <a:buFont typeface="Arial" panose="020B0604020202020204" pitchFamily="34" charset="0"/>
              <a:buChar char="•"/>
            </a:pPr>
            <a:r>
              <a:rPr lang="en-US" sz="2000"/>
              <a:t>Quakers</a:t>
            </a:r>
          </a:p>
          <a:p>
            <a:pPr marL="285750" indent="-228600">
              <a:buFont typeface="Arial" panose="020B0604020202020204" pitchFamily="34" charset="0"/>
              <a:buChar char="•"/>
            </a:pPr>
            <a:r>
              <a:rPr lang="en-US" sz="2000"/>
              <a:t>Garrison</a:t>
            </a:r>
          </a:p>
          <a:p>
            <a:pPr marL="285750" indent="-228600">
              <a:buFont typeface="Arial" panose="020B0604020202020204" pitchFamily="34" charset="0"/>
              <a:buChar char="•"/>
            </a:pPr>
            <a:r>
              <a:rPr lang="en-US" sz="2000"/>
              <a:t>Sarah and Angelina Grimke</a:t>
            </a:r>
          </a:p>
        </p:txBody>
      </p:sp>
      <p:sp>
        <p:nvSpPr>
          <p:cNvPr id="16" name="Rectangle 15">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2480956"/>
            <a:ext cx="2115455" cy="1898903"/>
          </a:xfrm>
          <a:prstGeom prst="rect">
            <a:avLst/>
          </a:prstGeom>
          <a:solidFill>
            <a:srgbClr val="2E5D9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4529023"/>
            <a:ext cx="2107363"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Content Placeholder 6">
            <a:extLst>
              <a:ext uri="{FF2B5EF4-FFF2-40B4-BE49-F238E27FC236}">
                <a16:creationId xmlns:a16="http://schemas.microsoft.com/office/drawing/2014/main" id="{8EE8220E-1DFD-4FBB-9AE9-14798B75AAFC}"/>
              </a:ext>
            </a:extLst>
          </p:cNvPr>
          <p:cNvPicPr>
            <a:picLocks noGrp="1" noChangeAspect="1"/>
          </p:cNvPicPr>
          <p:nvPr>
            <p:ph idx="1"/>
          </p:nvPr>
        </p:nvPicPr>
        <p:blipFill rotWithShape="1">
          <a:blip r:embed="rId3"/>
          <a:srcRect b="533"/>
          <a:stretch/>
        </p:blipFill>
        <p:spPr>
          <a:xfrm>
            <a:off x="7308214" y="438460"/>
            <a:ext cx="4424865" cy="5960618"/>
          </a:xfrm>
          <a:prstGeom prst="rect">
            <a:avLst/>
          </a:prstGeom>
        </p:spPr>
      </p:pic>
    </p:spTree>
    <p:extLst>
      <p:ext uri="{BB962C8B-B14F-4D97-AF65-F5344CB8AC3E}">
        <p14:creationId xmlns:p14="http://schemas.microsoft.com/office/powerpoint/2010/main" val="2792187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3981"/>
            <a:ext cx="6697525"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77C288BC-F5C9-4260-A18E-4A38D907B997}"/>
              </a:ext>
            </a:extLst>
          </p:cNvPr>
          <p:cNvSpPr>
            <a:spLocks noGrp="1"/>
          </p:cNvSpPr>
          <p:nvPr>
            <p:ph type="title"/>
          </p:nvPr>
        </p:nvSpPr>
        <p:spPr>
          <a:xfrm>
            <a:off x="731520" y="731520"/>
            <a:ext cx="6089904" cy="1426464"/>
          </a:xfrm>
        </p:spPr>
        <p:txBody>
          <a:bodyPr vert="horz" lIns="91440" tIns="45720" rIns="91440" bIns="45720" rtlCol="0" anchor="ctr">
            <a:normAutofit/>
          </a:bodyPr>
          <a:lstStyle/>
          <a:p>
            <a:r>
              <a:rPr lang="en-US" sz="4400">
                <a:solidFill>
                  <a:srgbClr val="FFFFFF"/>
                </a:solidFill>
              </a:rPr>
              <a:t>Grimke Sisters </a:t>
            </a: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2480956"/>
            <a:ext cx="4405512"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00CFDCF-9075-47E6-A42C-385632C7DB75}"/>
              </a:ext>
            </a:extLst>
          </p:cNvPr>
          <p:cNvSpPr>
            <a:spLocks noGrp="1"/>
          </p:cNvSpPr>
          <p:nvPr>
            <p:ph type="body" sz="half" idx="2"/>
          </p:nvPr>
        </p:nvSpPr>
        <p:spPr>
          <a:xfrm>
            <a:off x="789457" y="2826284"/>
            <a:ext cx="3759198" cy="3183992"/>
          </a:xfrm>
        </p:spPr>
        <p:txBody>
          <a:bodyPr vert="horz" lIns="91440" tIns="45720" rIns="91440" bIns="45720" rtlCol="0" anchor="ctr">
            <a:normAutofit/>
          </a:bodyPr>
          <a:lstStyle/>
          <a:p>
            <a:pPr marL="285750" indent="-228600">
              <a:buFont typeface="Arial" panose="020B0604020202020204" pitchFamily="34" charset="0"/>
              <a:buChar char="•"/>
            </a:pPr>
            <a:r>
              <a:rPr lang="en-US" sz="2000" dirty="0"/>
              <a:t>Sarah and Angelina</a:t>
            </a:r>
          </a:p>
          <a:p>
            <a:pPr marL="285750" indent="-228600">
              <a:buFont typeface="Arial" panose="020B0604020202020204" pitchFamily="34" charset="0"/>
              <a:buChar char="•"/>
            </a:pPr>
            <a:r>
              <a:rPr lang="en-US" sz="2000" dirty="0"/>
              <a:t>From slaveholding family in South Carolina</a:t>
            </a:r>
          </a:p>
          <a:p>
            <a:pPr marL="285750" indent="-228600">
              <a:buFont typeface="Arial" panose="020B0604020202020204" pitchFamily="34" charset="0"/>
              <a:buChar char="•"/>
            </a:pPr>
            <a:r>
              <a:rPr lang="en-US" sz="2000" dirty="0"/>
              <a:t>Converted to Quakerism</a:t>
            </a:r>
          </a:p>
          <a:p>
            <a:pPr marL="285750" indent="-228600">
              <a:buFont typeface="Arial" panose="020B0604020202020204" pitchFamily="34" charset="0"/>
              <a:buChar char="•"/>
            </a:pPr>
            <a:r>
              <a:rPr lang="en-US" sz="2000" dirty="0"/>
              <a:t>Became Abolitionist speakers 1836</a:t>
            </a:r>
          </a:p>
        </p:txBody>
      </p:sp>
      <p:sp>
        <p:nvSpPr>
          <p:cNvPr id="14" name="Rectangle 13">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2480956"/>
            <a:ext cx="2115455" cy="1898903"/>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4529023"/>
            <a:ext cx="2107363"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 name="Content Placeholder 4">
            <a:extLst>
              <a:ext uri="{FF2B5EF4-FFF2-40B4-BE49-F238E27FC236}">
                <a16:creationId xmlns:a16="http://schemas.microsoft.com/office/drawing/2014/main" id="{62F6BBF0-B794-430D-A130-3539435EECB4}"/>
              </a:ext>
            </a:extLst>
          </p:cNvPr>
          <p:cNvPicPr>
            <a:picLocks noGrp="1" noChangeAspect="1"/>
          </p:cNvPicPr>
          <p:nvPr>
            <p:ph idx="1"/>
          </p:nvPr>
        </p:nvPicPr>
        <p:blipFill rotWithShape="1">
          <a:blip r:embed="rId3"/>
          <a:srcRect r="-2" b="14122"/>
          <a:stretch/>
        </p:blipFill>
        <p:spPr>
          <a:xfrm>
            <a:off x="7308214" y="438460"/>
            <a:ext cx="4424865" cy="5960618"/>
          </a:xfrm>
          <a:prstGeom prst="rect">
            <a:avLst/>
          </a:prstGeom>
        </p:spPr>
      </p:pic>
    </p:spTree>
    <p:extLst>
      <p:ext uri="{BB962C8B-B14F-4D97-AF65-F5344CB8AC3E}">
        <p14:creationId xmlns:p14="http://schemas.microsoft.com/office/powerpoint/2010/main" val="22396452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1622</Words>
  <Application>Microsoft Office PowerPoint</Application>
  <PresentationFormat>Widescreen</PresentationFormat>
  <Paragraphs>123</Paragraphs>
  <Slides>21</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Open Sans</vt:lpstr>
      <vt:lpstr>system-ui</vt:lpstr>
      <vt:lpstr>Tw Cen MT</vt:lpstr>
      <vt:lpstr>Verdana</vt:lpstr>
      <vt:lpstr>Office Theme</vt:lpstr>
      <vt:lpstr>Abolition and Women’s Rights Before the Civil War</vt:lpstr>
      <vt:lpstr>Road Map</vt:lpstr>
      <vt:lpstr>Guiding Question: In what ways were the abolition and women’s rights movements connected?</vt:lpstr>
      <vt:lpstr>Context of 19th Century Reform Movements</vt:lpstr>
      <vt:lpstr>Second Great Awakening</vt:lpstr>
      <vt:lpstr>Market Revolution </vt:lpstr>
      <vt:lpstr>Changes in three realms after the American Revolution</vt:lpstr>
      <vt:lpstr>Abolition</vt:lpstr>
      <vt:lpstr>Grimke Sisters </vt:lpstr>
      <vt:lpstr>Catharine Beecher</vt:lpstr>
      <vt:lpstr>Pastoral Letter of 1837</vt:lpstr>
      <vt:lpstr>Letter to Amos Phelps August 1837</vt:lpstr>
      <vt:lpstr>Theodore Weld, letter to the Grimke sisters, August 1837</vt:lpstr>
      <vt:lpstr>John Greenleaf Whittier, Letter to Grimke Sisters, August 1837</vt:lpstr>
      <vt:lpstr>Angelina Grimke, letter to Weld and Whittier, August 1837</vt:lpstr>
      <vt:lpstr>Angelina Grimke letter to Catharine Beecher, August 1837</vt:lpstr>
      <vt:lpstr>Lucretia Mott</vt:lpstr>
      <vt:lpstr>Elizabeth Cady Stanton London, June 1840, meets Lucretia Mott at Anti-Slavery Convention</vt:lpstr>
      <vt:lpstr>Elizabeth Cady Stanton London, June 1840, meets Lucretia Mott</vt:lpstr>
      <vt:lpstr>Seneca Falls Declaration of Sentiments, 1848</vt:lpstr>
      <vt:lpstr>Guiding Question: In what ways were the abolition and women’s rights movements connected?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Abolition and Women’s Rights Before the Civil War</dc:title>
  <dc:creator>Michelle Kuhl</dc:creator>
  <cp:lastModifiedBy>Michelle Kuhl</cp:lastModifiedBy>
  <cp:revision>9</cp:revision>
  <cp:lastPrinted>2021-02-24T19:33:45Z</cp:lastPrinted>
  <dcterms:created xsi:type="dcterms:W3CDTF">2021-02-24T01:05:56Z</dcterms:created>
  <dcterms:modified xsi:type="dcterms:W3CDTF">2021-02-24T19:34:09Z</dcterms:modified>
</cp:coreProperties>
</file>