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entation.xml" ContentType="application/vnd.openxmlformats-officedocument.presentationml.presentation.main+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9.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326" r:id="rId2"/>
    <p:sldId id="375" r:id="rId3"/>
    <p:sldId id="325" r:id="rId4"/>
    <p:sldId id="432" r:id="rId5"/>
    <p:sldId id="434" r:id="rId6"/>
    <p:sldId id="360" r:id="rId7"/>
    <p:sldId id="391" r:id="rId8"/>
    <p:sldId id="394" r:id="rId9"/>
    <p:sldId id="400" r:id="rId10"/>
    <p:sldId id="417" r:id="rId11"/>
    <p:sldId id="425" r:id="rId12"/>
    <p:sldId id="424" r:id="rId13"/>
    <p:sldId id="430" r:id="rId14"/>
    <p:sldId id="431"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40"/>
    <p:restoredTop sz="89869"/>
  </p:normalViewPr>
  <p:slideViewPr>
    <p:cSldViewPr snapToGrid="0" snapToObjects="1">
      <p:cViewPr>
        <p:scale>
          <a:sx n="104" d="100"/>
          <a:sy n="104" d="100"/>
        </p:scale>
        <p:origin x="920" y="-48"/>
      </p:cViewPr>
      <p:guideLst>
        <p:guide orient="horz" pos="2160"/>
        <p:guide pos="2880"/>
      </p:guideLst>
    </p:cSldViewPr>
  </p:slideViewPr>
  <p:notesTextViewPr>
    <p:cViewPr>
      <p:scale>
        <a:sx n="100" d="100"/>
        <a:sy n="100" d="100"/>
      </p:scale>
      <p:origin x="0" y="-24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28A78F-2827-5447-BFD1-8E343734AFC2}" type="datetimeFigureOut">
              <a:rPr lang="en-US" smtClean="0"/>
              <a:t>2/10/21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678012-6A4A-EF40-A7EF-96120A196153}" type="slidenum">
              <a:rPr lang="en-US" smtClean="0"/>
              <a:t>‹#›</a:t>
            </a:fld>
            <a:endParaRPr lang="en-US"/>
          </a:p>
        </p:txBody>
      </p:sp>
    </p:spTree>
    <p:extLst>
      <p:ext uri="{BB962C8B-B14F-4D97-AF65-F5344CB8AC3E}">
        <p14:creationId xmlns:p14="http://schemas.microsoft.com/office/powerpoint/2010/main" val="936141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678012-6A4A-EF40-A7EF-96120A196153}" type="slidenum">
              <a:rPr lang="en-US" smtClean="0"/>
              <a:t>1</a:t>
            </a:fld>
            <a:endParaRPr lang="en-US"/>
          </a:p>
        </p:txBody>
      </p:sp>
    </p:spTree>
    <p:extLst>
      <p:ext uri="{BB962C8B-B14F-4D97-AF65-F5344CB8AC3E}">
        <p14:creationId xmlns:p14="http://schemas.microsoft.com/office/powerpoint/2010/main" val="2229023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DBFAD727-F2E8-E04A-83B8-0ECB914D25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bg1"/>
                </a:solidFill>
                <a:latin typeface="Garamond" panose="02020404030301010803" pitchFamily="18" charset="0"/>
                <a:ea typeface="ＭＳ Ｐゴシック" panose="020B0600070205080204" pitchFamily="34" charset="-128"/>
              </a:defRPr>
            </a:lvl1pPr>
            <a:lvl2pPr marL="742950" indent="-285750">
              <a:defRPr sz="4000">
                <a:solidFill>
                  <a:schemeClr val="bg1"/>
                </a:solidFill>
                <a:latin typeface="Garamond" panose="02020404030301010803" pitchFamily="18" charset="0"/>
                <a:ea typeface="ＭＳ Ｐゴシック" panose="020B0600070205080204" pitchFamily="34" charset="-128"/>
              </a:defRPr>
            </a:lvl2pPr>
            <a:lvl3pPr marL="1143000" indent="-228600">
              <a:defRPr sz="4000">
                <a:solidFill>
                  <a:schemeClr val="bg1"/>
                </a:solidFill>
                <a:latin typeface="Garamond" panose="02020404030301010803" pitchFamily="18" charset="0"/>
                <a:ea typeface="ＭＳ Ｐゴシック" panose="020B0600070205080204" pitchFamily="34" charset="-128"/>
              </a:defRPr>
            </a:lvl3pPr>
            <a:lvl4pPr marL="1600200" indent="-228600">
              <a:defRPr sz="4000">
                <a:solidFill>
                  <a:schemeClr val="bg1"/>
                </a:solidFill>
                <a:latin typeface="Garamond" panose="02020404030301010803" pitchFamily="18" charset="0"/>
                <a:ea typeface="ＭＳ Ｐゴシック" panose="020B0600070205080204" pitchFamily="34" charset="-128"/>
              </a:defRPr>
            </a:lvl4pPr>
            <a:lvl5pPr marL="2057400" indent="-228600">
              <a:defRPr sz="4000">
                <a:solidFill>
                  <a:schemeClr val="bg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bg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bg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bg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bg1"/>
                </a:solidFill>
                <a:latin typeface="Garamond" panose="02020404030301010803" pitchFamily="18" charset="0"/>
                <a:ea typeface="ＭＳ Ｐゴシック" panose="020B0600070205080204" pitchFamily="34" charset="-128"/>
              </a:defRPr>
            </a:lvl9pPr>
          </a:lstStyle>
          <a:p>
            <a:fld id="{0EB13171-6282-E344-9F6B-6442EBC3810C}" type="slidenum">
              <a:rPr lang="en-US" altLang="en-US" sz="1200"/>
              <a:pPr/>
              <a:t>10</a:t>
            </a:fld>
            <a:endParaRPr lang="en-US" altLang="en-US" sz="1200"/>
          </a:p>
        </p:txBody>
      </p:sp>
      <p:sp>
        <p:nvSpPr>
          <p:cNvPr id="20482" name="Rectangle 2">
            <a:extLst>
              <a:ext uri="{FF2B5EF4-FFF2-40B4-BE49-F238E27FC236}">
                <a16:creationId xmlns:a16="http://schemas.microsoft.com/office/drawing/2014/main" id="{7B8981DC-71C0-2041-A667-9AC186A3EFD9}"/>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5F332002-6BA5-2849-AF71-59444319EC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87426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Garamond" panose="02020404030301010803" pitchFamily="18" charset="0"/>
              </a:rPr>
              <a:t>What if the mob should now burst in upon us, break up our meeting, and commit violence against our persons? Would this be anything compared with what the slaves endure?”—Angelina </a:t>
            </a:r>
            <a:r>
              <a:rPr lang="en-US" sz="1200" dirty="0" err="1">
                <a:latin typeface="Garamond" panose="02020404030301010803" pitchFamily="18" charset="0"/>
              </a:rPr>
              <a:t>Grimké</a:t>
            </a:r>
            <a:r>
              <a:rPr lang="en-US" sz="1200" dirty="0">
                <a:latin typeface="Garamond" panose="02020404030301010803" pitchFamily="18" charset="0"/>
              </a:rPr>
              <a:t> Weld, at the Anti-Slavery Convention of American Women, May 16, 1838.</a:t>
            </a:r>
          </a:p>
          <a:p>
            <a:endParaRPr lang="en-US" dirty="0"/>
          </a:p>
        </p:txBody>
      </p:sp>
      <p:sp>
        <p:nvSpPr>
          <p:cNvPr id="4" name="Slide Number Placeholder 3"/>
          <p:cNvSpPr>
            <a:spLocks noGrp="1"/>
          </p:cNvSpPr>
          <p:nvPr>
            <p:ph type="sldNum" sz="quarter" idx="5"/>
          </p:nvPr>
        </p:nvSpPr>
        <p:spPr/>
        <p:txBody>
          <a:bodyPr/>
          <a:lstStyle/>
          <a:p>
            <a:fld id="{7F678012-6A4A-EF40-A7EF-96120A196153}" type="slidenum">
              <a:rPr lang="en-US" smtClean="0"/>
              <a:t>11</a:t>
            </a:fld>
            <a:endParaRPr lang="en-US"/>
          </a:p>
        </p:txBody>
      </p:sp>
    </p:spTree>
    <p:extLst>
      <p:ext uri="{BB962C8B-B14F-4D97-AF65-F5344CB8AC3E}">
        <p14:creationId xmlns:p14="http://schemas.microsoft.com/office/powerpoint/2010/main" val="2583078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214E50F1-EB64-0A49-BD69-F33680040A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bg1"/>
                </a:solidFill>
                <a:latin typeface="Garamond" panose="02020404030301010803" pitchFamily="18" charset="0"/>
                <a:ea typeface="ＭＳ Ｐゴシック" panose="020B0600070205080204" pitchFamily="34" charset="-128"/>
              </a:defRPr>
            </a:lvl1pPr>
            <a:lvl2pPr marL="37931725" indent="-37474525">
              <a:defRPr sz="4000">
                <a:solidFill>
                  <a:schemeClr val="bg1"/>
                </a:solidFill>
                <a:latin typeface="Garamond" panose="02020404030301010803" pitchFamily="18" charset="0"/>
                <a:ea typeface="ＭＳ Ｐゴシック" panose="020B0600070205080204" pitchFamily="34" charset="-128"/>
              </a:defRPr>
            </a:lvl2pPr>
            <a:lvl3pPr marL="1143000" indent="-228600">
              <a:defRPr sz="4000">
                <a:solidFill>
                  <a:schemeClr val="bg1"/>
                </a:solidFill>
                <a:latin typeface="Garamond" panose="02020404030301010803" pitchFamily="18" charset="0"/>
                <a:ea typeface="ＭＳ Ｐゴシック" panose="020B0600070205080204" pitchFamily="34" charset="-128"/>
              </a:defRPr>
            </a:lvl3pPr>
            <a:lvl4pPr marL="1600200" indent="-228600">
              <a:defRPr sz="4000">
                <a:solidFill>
                  <a:schemeClr val="bg1"/>
                </a:solidFill>
                <a:latin typeface="Garamond" panose="02020404030301010803" pitchFamily="18" charset="0"/>
                <a:ea typeface="ＭＳ Ｐゴシック" panose="020B0600070205080204" pitchFamily="34" charset="-128"/>
              </a:defRPr>
            </a:lvl4pPr>
            <a:lvl5pPr marL="2057400" indent="-228600">
              <a:defRPr sz="4000">
                <a:solidFill>
                  <a:schemeClr val="bg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bg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bg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bg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bg1"/>
                </a:solidFill>
                <a:latin typeface="Garamond" panose="02020404030301010803" pitchFamily="18" charset="0"/>
                <a:ea typeface="ＭＳ Ｐゴシック" panose="020B0600070205080204" pitchFamily="34" charset="-128"/>
              </a:defRPr>
            </a:lvl9pPr>
          </a:lstStyle>
          <a:p>
            <a:fld id="{54F492CC-F04C-2847-BCD7-171E65C52468}" type="slidenum">
              <a:rPr lang="en-US" altLang="en-US" sz="1200"/>
              <a:pPr/>
              <a:t>2</a:t>
            </a:fld>
            <a:endParaRPr lang="en-US" altLang="en-US" sz="1200"/>
          </a:p>
        </p:txBody>
      </p:sp>
      <p:sp>
        <p:nvSpPr>
          <p:cNvPr id="23554" name="Rectangle 2">
            <a:extLst>
              <a:ext uri="{FF2B5EF4-FFF2-40B4-BE49-F238E27FC236}">
                <a16:creationId xmlns:a16="http://schemas.microsoft.com/office/drawing/2014/main" id="{DD976EBF-6466-B04D-A143-B6794D6146B0}"/>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A4E12979-9EE0-E144-8171-F2C7ACE180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The economic and political transformations of the 1820s and 1830s—represented here by images of the transportation infrastructure deemed necessary for prosperity and Jacksonian Democracy—fostered often vehement and violent debate because Americans could agree that they were connected to each other couldn’t agree about who benefited from them. Tonight I want to chart those debates for you and show that they often revolved around slavery—its centrality to the American economy as a whole and arguments about its abolition—and racial identity. </a:t>
            </a:r>
          </a:p>
        </p:txBody>
      </p:sp>
    </p:spTree>
    <p:extLst>
      <p:ext uri="{BB962C8B-B14F-4D97-AF65-F5344CB8AC3E}">
        <p14:creationId xmlns:p14="http://schemas.microsoft.com/office/powerpoint/2010/main" val="3690504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Early Republic, citizens were landholders and household heads, virtuous and incorruptible because of property ownership, ruling and protecting dependent ppl in HH; to expand liberty to the next generation, republic needed to become an empire.</a:t>
            </a:r>
          </a:p>
          <a:p>
            <a:r>
              <a:rPr lang="en-US" dirty="0"/>
              <a:t>Jackson’s exploits to establish US sovereignty over British and Native American territories: War of 1812, Seminole War, Indian Removal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Slavery and the creation of a transatlantic economy in cotton (largest export by the 1830s). Individualistic scramble for land, slaves, and profit in SW embodied and was at the heart of nation’s economic transformation—integrating US in transatlantic cotton economy funded by control over the labor of enslaved people, the access to credit and capital from banks because slaveholders owned human commodities they could use as collateral, and the capital running through the system enriched not only southern slaveholders and slave traders but also New York financiers and shipping magnates, New England and England’s textile manufacturers.</a:t>
            </a:r>
          </a:p>
          <a:p>
            <a:endParaRPr lang="en-US" dirty="0"/>
          </a:p>
          <a:p>
            <a:r>
              <a:rPr lang="en-US" dirty="0"/>
              <a:t>Accommodation and Resistance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Garamond" panose="02020404030301010803" pitchFamily="18" charset="0"/>
              </a:rPr>
              <a:t>“You asked us to throw off the hunter and warrior state. We did so. You asked us to form a republican government. We did so, adopting your own as our model. You asked us to cultivate the earth, and learn the mechanic arts. We did so. You asked us to learn to read. We did so. You asked us to cast away our idols and worship your god. We did so. Now you demand we cede to you our lands. That we will not do.”—John Ross, 1836</a:t>
            </a:r>
          </a:p>
          <a:p>
            <a:endParaRPr lang="en-US" dirty="0"/>
          </a:p>
        </p:txBody>
      </p:sp>
      <p:sp>
        <p:nvSpPr>
          <p:cNvPr id="4" name="Slide Number Placeholder 3"/>
          <p:cNvSpPr>
            <a:spLocks noGrp="1"/>
          </p:cNvSpPr>
          <p:nvPr>
            <p:ph type="sldNum" sz="quarter" idx="5"/>
          </p:nvPr>
        </p:nvSpPr>
        <p:spPr/>
        <p:txBody>
          <a:bodyPr/>
          <a:lstStyle/>
          <a:p>
            <a:fld id="{7F678012-6A4A-EF40-A7EF-96120A196153}" type="slidenum">
              <a:rPr lang="en-US" smtClean="0"/>
              <a:t>3</a:t>
            </a:fld>
            <a:endParaRPr lang="en-US"/>
          </a:p>
        </p:txBody>
      </p:sp>
    </p:spTree>
    <p:extLst>
      <p:ext uri="{BB962C8B-B14F-4D97-AF65-F5344CB8AC3E}">
        <p14:creationId xmlns:p14="http://schemas.microsoft.com/office/powerpoint/2010/main" val="1986003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individualistic and competitive economy had ups and downs, booms and busts. At the heart of the economy was trust—could you trust the men you didn’t know but had to deal with in the market; could you trust the value of bank notes? Reading money—hundreds of banks, printing paper representing gold and silver in vault, counterfeit, distant banks’ solvency, discounting. When everyone did trust, there were flush times in which everyone could get credit and capital; when they lost trust, there was constricting credit and panics as you see here, hard times. In the Panic of 1837, southern banks and southern states defaulted, didn’t pay their debts, mainly to northern creditors--GTT. Slave families broken up to pay off the bad bets that white ppl made.</a:t>
            </a:r>
          </a:p>
        </p:txBody>
      </p:sp>
      <p:sp>
        <p:nvSpPr>
          <p:cNvPr id="4" name="Slide Number Placeholder 3"/>
          <p:cNvSpPr>
            <a:spLocks noGrp="1"/>
          </p:cNvSpPr>
          <p:nvPr>
            <p:ph type="sldNum" sz="quarter" idx="5"/>
          </p:nvPr>
        </p:nvSpPr>
        <p:spPr/>
        <p:txBody>
          <a:bodyPr/>
          <a:lstStyle/>
          <a:p>
            <a:fld id="{7F678012-6A4A-EF40-A7EF-96120A196153}" type="slidenum">
              <a:rPr lang="en-US" smtClean="0"/>
              <a:t>4</a:t>
            </a:fld>
            <a:endParaRPr lang="en-US"/>
          </a:p>
        </p:txBody>
      </p:sp>
    </p:spTree>
    <p:extLst>
      <p:ext uri="{BB962C8B-B14F-4D97-AF65-F5344CB8AC3E}">
        <p14:creationId xmlns:p14="http://schemas.microsoft.com/office/powerpoint/2010/main" val="2565054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Political transformation that we call democracy emerged out of egalitarian ideologies of early republic but also out of concern that property ownership could no longer be the basis of voting rights because fewer men had enough property to qualify in an age of market competition. In an era of emancipation in the North, it was galling for white men to watch black </a:t>
            </a:r>
            <a:r>
              <a:rPr lang="en-US" dirty="0" err="1"/>
              <a:t>propertyholders</a:t>
            </a:r>
            <a:r>
              <a:rPr lang="en-US" dirty="0"/>
              <a:t> vote, and so they clamored to revise state constitutions. One by one, with just a few exceptions, states North and South rewrote constitutions getting rid of property qualifications for voting and stating explicitly that only adult white men could vote. Elections like the one depicted here showcased American political equality, democracy, but suffrage was only universal for white men, grounded in racial and gender exclusions.</a:t>
            </a:r>
          </a:p>
        </p:txBody>
      </p:sp>
      <p:sp>
        <p:nvSpPr>
          <p:cNvPr id="4" name="Slide Number Placeholder 3"/>
          <p:cNvSpPr>
            <a:spLocks noGrp="1"/>
          </p:cNvSpPr>
          <p:nvPr>
            <p:ph type="sldNum" sz="quarter" idx="5"/>
          </p:nvPr>
        </p:nvSpPr>
        <p:spPr/>
        <p:txBody>
          <a:bodyPr/>
          <a:lstStyle/>
          <a:p>
            <a:fld id="{7F678012-6A4A-EF40-A7EF-96120A196153}" type="slidenum">
              <a:rPr lang="en-US" smtClean="0"/>
              <a:t>5</a:t>
            </a:fld>
            <a:endParaRPr lang="en-US"/>
          </a:p>
        </p:txBody>
      </p:sp>
    </p:spTree>
    <p:extLst>
      <p:ext uri="{BB962C8B-B14F-4D97-AF65-F5344CB8AC3E}">
        <p14:creationId xmlns:p14="http://schemas.microsoft.com/office/powerpoint/2010/main" val="1935609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14BE2FF8-DB88-4444-A0E9-76BFD027A8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bg1"/>
                </a:solidFill>
                <a:latin typeface="Garamond" panose="02020404030301010803" pitchFamily="18" charset="0"/>
                <a:ea typeface="ＭＳ Ｐゴシック" panose="020B0600070205080204" pitchFamily="34" charset="-128"/>
              </a:defRPr>
            </a:lvl1pPr>
            <a:lvl2pPr marL="742950" indent="-285750">
              <a:defRPr sz="4000">
                <a:solidFill>
                  <a:schemeClr val="bg1"/>
                </a:solidFill>
                <a:latin typeface="Garamond" panose="02020404030301010803" pitchFamily="18" charset="0"/>
                <a:ea typeface="ＭＳ Ｐゴシック" panose="020B0600070205080204" pitchFamily="34" charset="-128"/>
              </a:defRPr>
            </a:lvl2pPr>
            <a:lvl3pPr marL="1143000" indent="-228600">
              <a:defRPr sz="4000">
                <a:solidFill>
                  <a:schemeClr val="bg1"/>
                </a:solidFill>
                <a:latin typeface="Garamond" panose="02020404030301010803" pitchFamily="18" charset="0"/>
                <a:ea typeface="ＭＳ Ｐゴシック" panose="020B0600070205080204" pitchFamily="34" charset="-128"/>
              </a:defRPr>
            </a:lvl3pPr>
            <a:lvl4pPr marL="1600200" indent="-228600">
              <a:defRPr sz="4000">
                <a:solidFill>
                  <a:schemeClr val="bg1"/>
                </a:solidFill>
                <a:latin typeface="Garamond" panose="02020404030301010803" pitchFamily="18" charset="0"/>
                <a:ea typeface="ＭＳ Ｐゴシック" panose="020B0600070205080204" pitchFamily="34" charset="-128"/>
              </a:defRPr>
            </a:lvl4pPr>
            <a:lvl5pPr marL="2057400" indent="-228600">
              <a:defRPr sz="4000">
                <a:solidFill>
                  <a:schemeClr val="bg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bg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bg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bg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bg1"/>
                </a:solidFill>
                <a:latin typeface="Garamond" panose="02020404030301010803" pitchFamily="18" charset="0"/>
                <a:ea typeface="ＭＳ Ｐゴシック" panose="020B0600070205080204" pitchFamily="34" charset="-128"/>
              </a:defRPr>
            </a:lvl9pPr>
          </a:lstStyle>
          <a:p>
            <a:fld id="{8EF834D9-6560-404C-A0AC-AD6A48A2D1B8}" type="slidenum">
              <a:rPr lang="en-US" altLang="en-US" sz="1200"/>
              <a:pPr/>
              <a:t>6</a:t>
            </a:fld>
            <a:endParaRPr lang="en-US" altLang="en-US" sz="1200"/>
          </a:p>
        </p:txBody>
      </p:sp>
      <p:sp>
        <p:nvSpPr>
          <p:cNvPr id="34818" name="Rectangle 2">
            <a:extLst>
              <a:ext uri="{FF2B5EF4-FFF2-40B4-BE49-F238E27FC236}">
                <a16:creationId xmlns:a16="http://schemas.microsoft.com/office/drawing/2014/main" id="{315A37F4-FDA8-6443-815B-D3BCCD5F2C02}"/>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833647A1-F830-6949-9AD4-E686C91A45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Universal white manhood suffrage shaped the boisterous political culture of the period, heightening partisanship between Jackson’s Democratic Party and their challengers, the Whigs led by Henry Clay. The parties had different views on the Market Revolution. “In Kentucky, almost every manufactory known to me, is in the hands of enterprising and self-made men, who have acquired whatever wealth they possess by patient and diligent labor.”—Henry Clay, 1832.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Clay and Rechartering of the Second Bank of the US as political issue in 1832 election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Garamond" panose="02020404030301010803" pitchFamily="18" charset="0"/>
              </a:rPr>
              <a:t>artificial distinctions,... to make the rich richer and the potent more powerful, the humble members of society–the farmers, mechanics, and laborers–who have neither the time nor the means of securing like favors to themselves, have a right to complain of the injustice of their Government.”—Andrew Jackson, 1832</a:t>
            </a:r>
            <a:endParaRPr lang="en-US" altLang="en-US" sz="1200" dirty="0"/>
          </a:p>
          <a:p>
            <a:pPr eaLnBrk="1" hangingPunct="1"/>
            <a:endParaRPr lang="en-US" altLang="en-US" dirty="0">
              <a:latin typeface="Garamond" panose="02020404030301010803" pitchFamily="18" charset="0"/>
              <a:ea typeface="ＭＳ Ｐゴシック" panose="020B0600070205080204" pitchFamily="34" charset="-128"/>
            </a:endParaRPr>
          </a:p>
        </p:txBody>
      </p:sp>
    </p:spTree>
    <p:extLst>
      <p:ext uri="{BB962C8B-B14F-4D97-AF65-F5344CB8AC3E}">
        <p14:creationId xmlns:p14="http://schemas.microsoft.com/office/powerpoint/2010/main" val="1046588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Garamond" panose="02020404030301010803" pitchFamily="18" charset="0"/>
              </a:rPr>
              <a:t>“Independent daughters of freemen”</a:t>
            </a:r>
          </a:p>
          <a:p>
            <a:endParaRPr lang="en-US" sz="1200" dirty="0">
              <a:latin typeface="Garamond" panose="02020404030301010803" pitchFamily="18" charset="0"/>
            </a:endParaRPr>
          </a:p>
          <a:p>
            <a:r>
              <a:rPr lang="en-US" sz="1200" dirty="0">
                <a:latin typeface="Garamond" panose="02020404030301010803" pitchFamily="18" charset="0"/>
              </a:rPr>
              <a:t>“Oh! isn’t it a pity, such a pretty girl as I-</a:t>
            </a:r>
          </a:p>
          <a:p>
            <a:r>
              <a:rPr lang="en-US" sz="1200" dirty="0">
                <a:latin typeface="Garamond" panose="02020404030301010803" pitchFamily="18" charset="0"/>
              </a:rPr>
              <a:t>Should be sent to the factory to pine away and die?</a:t>
            </a:r>
          </a:p>
          <a:p>
            <a:r>
              <a:rPr lang="en-US" sz="1200" dirty="0">
                <a:latin typeface="Garamond" panose="02020404030301010803" pitchFamily="18" charset="0"/>
              </a:rPr>
              <a:t>Oh ! I cannot be a slave,</a:t>
            </a:r>
          </a:p>
          <a:p>
            <a:r>
              <a:rPr lang="en-US" sz="1200" dirty="0">
                <a:latin typeface="Garamond" panose="02020404030301010803" pitchFamily="18" charset="0"/>
              </a:rPr>
              <a:t>I will not be a slave,</a:t>
            </a:r>
          </a:p>
          <a:p>
            <a:r>
              <a:rPr lang="en-US" sz="1200" dirty="0">
                <a:latin typeface="Garamond" panose="02020404030301010803" pitchFamily="18" charset="0"/>
              </a:rPr>
              <a:t>For I’m so fond of liberty</a:t>
            </a:r>
          </a:p>
          <a:p>
            <a:r>
              <a:rPr lang="en-US" sz="1200" dirty="0">
                <a:latin typeface="Garamond" panose="02020404030301010803" pitchFamily="18" charset="0"/>
              </a:rPr>
              <a:t>That I cannot be a slave.”</a:t>
            </a:r>
          </a:p>
          <a:p>
            <a:r>
              <a:rPr lang="en-US" sz="1200" dirty="0">
                <a:latin typeface="Garamond" panose="02020404030301010803" pitchFamily="18" charset="0"/>
              </a:rPr>
              <a:t>-Song from 1836 Lowell Mill Girl Strike</a:t>
            </a:r>
          </a:p>
          <a:p>
            <a:endParaRPr lang="en-US" dirty="0"/>
          </a:p>
        </p:txBody>
      </p:sp>
      <p:sp>
        <p:nvSpPr>
          <p:cNvPr id="4" name="Slide Number Placeholder 3"/>
          <p:cNvSpPr>
            <a:spLocks noGrp="1"/>
          </p:cNvSpPr>
          <p:nvPr>
            <p:ph type="sldNum" sz="quarter" idx="5"/>
          </p:nvPr>
        </p:nvSpPr>
        <p:spPr/>
        <p:txBody>
          <a:bodyPr/>
          <a:lstStyle/>
          <a:p>
            <a:fld id="{7F678012-6A4A-EF40-A7EF-96120A196153}" type="slidenum">
              <a:rPr lang="en-US" smtClean="0"/>
              <a:t>7</a:t>
            </a:fld>
            <a:endParaRPr lang="en-US"/>
          </a:p>
        </p:txBody>
      </p:sp>
    </p:spTree>
    <p:extLst>
      <p:ext uri="{BB962C8B-B14F-4D97-AF65-F5344CB8AC3E}">
        <p14:creationId xmlns:p14="http://schemas.microsoft.com/office/powerpoint/2010/main" val="3522094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Garamond" panose="02020404030301010803" pitchFamily="18" charset="0"/>
              </a:rPr>
              <a:t>“Let [my] last feeble and lingering glance…behold the gorgeous ensign of the republic, now known and honored throughout the earth, still full high advanced, its arms and trophies streaming in their original </a:t>
            </a:r>
            <a:r>
              <a:rPr lang="en-US" sz="1200" dirty="0" err="1">
                <a:latin typeface="Garamond" panose="02020404030301010803" pitchFamily="18" charset="0"/>
              </a:rPr>
              <a:t>lustre</a:t>
            </a:r>
            <a:r>
              <a:rPr lang="en-US" sz="1200" dirty="0">
                <a:latin typeface="Garamond" panose="02020404030301010803" pitchFamily="18" charset="0"/>
              </a:rPr>
              <a:t>, not a stripe erased or polluted, not a single star obscured, bearing for its motto, no such miserable interrogatory as ‘What is all this worth?’ nor those other words of delusion and folly, ‘Liberty first and Union afterwards’; but everywhere, spread all over in characters of living light, blazing on all its ample folds, as they float over the sea and over the land, and in every wind under the whole heavens, that other sentiment, dear to every true American heart, - Liberty </a:t>
            </a:r>
            <a:r>
              <a:rPr lang="en-US" sz="1200" i="1" dirty="0">
                <a:latin typeface="Garamond" panose="02020404030301010803" pitchFamily="18" charset="0"/>
              </a:rPr>
              <a:t>and</a:t>
            </a:r>
            <a:r>
              <a:rPr lang="en-US" sz="1200" dirty="0">
                <a:latin typeface="Garamond" panose="02020404030301010803" pitchFamily="18" charset="0"/>
              </a:rPr>
              <a:t> Union, now and for ever, one and inseparable!”—Daniel Webster, 1830</a:t>
            </a:r>
          </a:p>
          <a:p>
            <a:endParaRPr lang="en-US" dirty="0"/>
          </a:p>
        </p:txBody>
      </p:sp>
      <p:sp>
        <p:nvSpPr>
          <p:cNvPr id="4" name="Slide Number Placeholder 3"/>
          <p:cNvSpPr>
            <a:spLocks noGrp="1"/>
          </p:cNvSpPr>
          <p:nvPr>
            <p:ph type="sldNum" sz="quarter" idx="5"/>
          </p:nvPr>
        </p:nvSpPr>
        <p:spPr/>
        <p:txBody>
          <a:bodyPr/>
          <a:lstStyle/>
          <a:p>
            <a:fld id="{7F678012-6A4A-EF40-A7EF-96120A196153}" type="slidenum">
              <a:rPr lang="en-US" smtClean="0"/>
              <a:t>8</a:t>
            </a:fld>
            <a:endParaRPr lang="en-US"/>
          </a:p>
        </p:txBody>
      </p:sp>
    </p:spTree>
    <p:extLst>
      <p:ext uri="{BB962C8B-B14F-4D97-AF65-F5344CB8AC3E}">
        <p14:creationId xmlns:p14="http://schemas.microsoft.com/office/powerpoint/2010/main" val="1687967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“The slaves need no incentives at our hands. They will find them in their stripes—in their emaciated bodies—in their ceaseless toil—in every field, in every valley, on every hill-top and mountain, wherever you and your fathers have fought for liberty.”—</a:t>
            </a:r>
            <a:r>
              <a:rPr lang="en-US" altLang="en-US" sz="1200" i="1" dirty="0"/>
              <a:t>The Liberator</a:t>
            </a:r>
            <a:r>
              <a:rPr lang="en-US" altLang="en-US" sz="1200" dirty="0"/>
              <a:t>, September 3, 1831.</a:t>
            </a:r>
          </a:p>
          <a:p>
            <a:endParaRPr lang="en-US" dirty="0"/>
          </a:p>
        </p:txBody>
      </p:sp>
      <p:sp>
        <p:nvSpPr>
          <p:cNvPr id="4" name="Slide Number Placeholder 3"/>
          <p:cNvSpPr>
            <a:spLocks noGrp="1"/>
          </p:cNvSpPr>
          <p:nvPr>
            <p:ph type="sldNum" sz="quarter" idx="5"/>
          </p:nvPr>
        </p:nvSpPr>
        <p:spPr/>
        <p:txBody>
          <a:bodyPr/>
          <a:lstStyle/>
          <a:p>
            <a:fld id="{7F678012-6A4A-EF40-A7EF-96120A196153}" type="slidenum">
              <a:rPr lang="en-US" smtClean="0"/>
              <a:t>9</a:t>
            </a:fld>
            <a:endParaRPr lang="en-US"/>
          </a:p>
        </p:txBody>
      </p:sp>
    </p:spTree>
    <p:extLst>
      <p:ext uri="{BB962C8B-B14F-4D97-AF65-F5344CB8AC3E}">
        <p14:creationId xmlns:p14="http://schemas.microsoft.com/office/powerpoint/2010/main" val="3098793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b="0" i="0" dirty="0">
              <a:latin typeface="Garamond" panose="02020404030301010803" pitchFamily="18" charset="0"/>
            </a:endParaRPr>
          </a:p>
        </p:txBody>
      </p:sp>
      <p:sp>
        <p:nvSpPr>
          <p:cNvPr id="15" name="Date Placeholder 14"/>
          <p:cNvSpPr>
            <a:spLocks noGrp="1"/>
          </p:cNvSpPr>
          <p:nvPr>
            <p:ph type="dt" sz="half" idx="10"/>
          </p:nvPr>
        </p:nvSpPr>
        <p:spPr/>
        <p:txBody>
          <a:bodyPr/>
          <a:lstStyle/>
          <a:p>
            <a:fld id="{077EE0CB-E07B-8945-BE43-9D1CC33E879E}" type="datetimeFigureOut">
              <a:rPr lang="en-US" smtClean="0"/>
              <a:pPr/>
              <a:t>2/10/21</a:t>
            </a:fld>
            <a:endParaRPr lang="en-US"/>
          </a:p>
        </p:txBody>
      </p:sp>
      <p:sp>
        <p:nvSpPr>
          <p:cNvPr id="16" name="Slide Number Placeholder 15"/>
          <p:cNvSpPr>
            <a:spLocks noGrp="1"/>
          </p:cNvSpPr>
          <p:nvPr>
            <p:ph type="sldNum" sz="quarter" idx="11"/>
          </p:nvPr>
        </p:nvSpPr>
        <p:spPr/>
        <p:txBody>
          <a:bodyPr/>
          <a:lstStyle/>
          <a:p>
            <a:fld id="{D3C6A5F7-D04A-4E46-9C22-B441669370ED}"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77EE0CB-E07B-8945-BE43-9D1CC33E879E}" type="datetimeFigureOut">
              <a:rPr lang="en-US" smtClean="0"/>
              <a:pPr/>
              <a:t>2/10/21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6A5F7-D04A-4E46-9C22-B441669370ED}" type="slidenum">
              <a:rPr lang="en-US" smtClean="0"/>
              <a:pPr/>
              <a:t>‹#›</a:t>
            </a:fld>
            <a:endParaRPr lang="en-US"/>
          </a:p>
        </p:txBody>
      </p:sp>
    </p:spTree>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77EE0CB-E07B-8945-BE43-9D1CC33E879E}" type="datetimeFigureOut">
              <a:rPr lang="en-US" smtClean="0"/>
              <a:pPr/>
              <a:t>2/10/21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6A5F7-D04A-4E46-9C22-B441669370ED}" type="slidenum">
              <a:rPr lang="en-US" smtClean="0"/>
              <a:pPr/>
              <a:t>‹#›</a:t>
            </a:fld>
            <a:endParaRPr lang="en-US"/>
          </a:p>
        </p:txBody>
      </p:sp>
    </p:spTree>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077EE0CB-E07B-8945-BE43-9D1CC33E879E}" type="datetimeFigureOut">
              <a:rPr lang="en-US" smtClean="0"/>
              <a:pPr/>
              <a:t>2/10/21</a:t>
            </a:fld>
            <a:endParaRPr lang="en-US"/>
          </a:p>
        </p:txBody>
      </p:sp>
      <p:sp>
        <p:nvSpPr>
          <p:cNvPr id="15" name="Slide Number Placeholder 14"/>
          <p:cNvSpPr>
            <a:spLocks noGrp="1"/>
          </p:cNvSpPr>
          <p:nvPr>
            <p:ph type="sldNum" sz="quarter" idx="15"/>
          </p:nvPr>
        </p:nvSpPr>
        <p:spPr/>
        <p:txBody>
          <a:bodyPr/>
          <a:lstStyle>
            <a:lvl1pPr algn="ctr">
              <a:defRPr/>
            </a:lvl1pPr>
          </a:lstStyle>
          <a:p>
            <a:fld id="{D3C6A5F7-D04A-4E46-9C22-B441669370ED}"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a:t>Click to edit Master title style</a:t>
            </a:r>
          </a:p>
        </p:txBody>
      </p:sp>
    </p:spTree>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77EE0CB-E07B-8945-BE43-9D1CC33E879E}" type="datetimeFigureOut">
              <a:rPr lang="en-US" smtClean="0"/>
              <a:pPr/>
              <a:t>2/10/21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6A5F7-D04A-4E46-9C22-B441669370ED}"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77EE0CB-E07B-8945-BE43-9D1CC33E879E}" type="datetimeFigureOut">
              <a:rPr lang="en-US" smtClean="0"/>
              <a:pPr/>
              <a:t>2/10/21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C6A5F7-D04A-4E46-9C22-B441669370ED}" type="slidenum">
              <a:rPr lang="en-US" smtClean="0"/>
              <a:pPr/>
              <a:t>‹#›</a:t>
            </a:fld>
            <a:endParaRPr lang="en-US"/>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D3C6A5F7-D04A-4E46-9C22-B441669370ED}"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077EE0CB-E07B-8945-BE43-9D1CC33E879E}" type="datetimeFigureOut">
              <a:rPr lang="en-US" smtClean="0"/>
              <a:pPr/>
              <a:t>2/10/21</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0" i="0">
                <a:solidFill>
                  <a:schemeClr val="tx2"/>
                </a:solidFill>
                <a:latin typeface="Garamond" panose="02020404030301010803" pitchFamily="18" charset="0"/>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0" i="0" baseline="0">
                <a:solidFill>
                  <a:schemeClr val="tx2"/>
                </a:solidFill>
                <a:latin typeface="Garamond" panose="02020404030301010803" pitchFamily="18" charset="0"/>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77EE0CB-E07B-8945-BE43-9D1CC33E879E}" type="datetimeFigureOut">
              <a:rPr lang="en-US" smtClean="0"/>
              <a:pPr/>
              <a:t>2/10/21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C6A5F7-D04A-4E46-9C22-B441669370ED}" type="slidenum">
              <a:rPr lang="en-US" smtClean="0"/>
              <a:pPr/>
              <a:t>‹#›</a:t>
            </a:fld>
            <a:endParaRPr lang="en-US"/>
          </a:p>
        </p:txBody>
      </p:sp>
      <p:sp>
        <p:nvSpPr>
          <p:cNvPr id="2" name="Title 1"/>
          <p:cNvSpPr>
            <a:spLocks noGrp="1"/>
          </p:cNvSpPr>
          <p:nvPr>
            <p:ph type="title"/>
          </p:nvPr>
        </p:nvSpPr>
        <p:spPr/>
        <p:txBody>
          <a:bodyPr/>
          <a:lstStyle/>
          <a:p>
            <a:r>
              <a:rPr kumimoji="0" lang="en-US"/>
              <a:t>Click to edit Master title style</a:t>
            </a:r>
          </a:p>
        </p:txBody>
      </p:sp>
    </p:spTree>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7EE0CB-E07B-8945-BE43-9D1CC33E879E}" type="datetimeFigureOut">
              <a:rPr lang="en-US" smtClean="0"/>
              <a:pPr/>
              <a:t>2/10/21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C6A5F7-D04A-4E46-9C22-B441669370ED}" type="slidenum">
              <a:rPr lang="en-US" smtClean="0"/>
              <a:pPr/>
              <a:t>‹#›</a:t>
            </a:fld>
            <a:endParaRPr lang="en-US"/>
          </a:p>
        </p:txBody>
      </p:sp>
    </p:spTree>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0" i="0" spc="-50" baseline="0">
                <a:ln w="3175">
                  <a:noFill/>
                </a:ln>
                <a:solidFill>
                  <a:schemeClr val="tx2"/>
                </a:solidFill>
                <a:effectLst/>
                <a:latin typeface="Garamond" panose="02020404030301010803" pitchFamily="18" charset="0"/>
                <a:ea typeface="+mn-ea"/>
                <a:cs typeface="+mn-cs"/>
              </a:defRPr>
            </a:lvl1pPr>
          </a:lstStyle>
          <a:p>
            <a:r>
              <a:rPr kumimoji="0" lang="en-US" dirty="0"/>
              <a:t>Click to edit Master title style</a:t>
            </a:r>
          </a:p>
        </p:txBody>
      </p:sp>
      <p:sp>
        <p:nvSpPr>
          <p:cNvPr id="8" name="Date Placeholder 7"/>
          <p:cNvSpPr>
            <a:spLocks noGrp="1"/>
          </p:cNvSpPr>
          <p:nvPr>
            <p:ph type="dt" sz="half" idx="14"/>
          </p:nvPr>
        </p:nvSpPr>
        <p:spPr/>
        <p:txBody>
          <a:bodyPr/>
          <a:lstStyle/>
          <a:p>
            <a:fld id="{077EE0CB-E07B-8945-BE43-9D1CC33E879E}" type="datetimeFigureOut">
              <a:rPr lang="en-US" smtClean="0"/>
              <a:pPr/>
              <a:t>2/10/21</a:t>
            </a:fld>
            <a:endParaRPr lang="en-US"/>
          </a:p>
        </p:txBody>
      </p:sp>
      <p:sp>
        <p:nvSpPr>
          <p:cNvPr id="9" name="Slide Number Placeholder 8"/>
          <p:cNvSpPr>
            <a:spLocks noGrp="1"/>
          </p:cNvSpPr>
          <p:nvPr>
            <p:ph type="sldNum" sz="quarter" idx="15"/>
          </p:nvPr>
        </p:nvSpPr>
        <p:spPr/>
        <p:txBody>
          <a:bodyPr/>
          <a:lstStyle/>
          <a:p>
            <a:fld id="{D3C6A5F7-D04A-4E46-9C22-B441669370ED}"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0" i="0" spc="-50" baseline="0">
                <a:ln w="3175">
                  <a:noFill/>
                </a:ln>
                <a:solidFill>
                  <a:schemeClr val="tx2"/>
                </a:solidFill>
                <a:effectLst/>
                <a:latin typeface="Garamond" panose="02020404030301010803" pitchFamily="18" charset="0"/>
                <a:ea typeface="+mn-ea"/>
                <a:cs typeface="+mn-cs"/>
              </a:defRPr>
            </a:lvl1pPr>
          </a:lstStyle>
          <a:p>
            <a:r>
              <a:rPr kumimoji="0" lang="en-US" dirty="0"/>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077EE0CB-E07B-8945-BE43-9D1CC33E879E}" type="datetimeFigureOut">
              <a:rPr lang="en-US" smtClean="0"/>
              <a:pPr/>
              <a:t>2/10/21</a:t>
            </a:fld>
            <a:endParaRPr lang="en-US"/>
          </a:p>
        </p:txBody>
      </p:sp>
      <p:sp>
        <p:nvSpPr>
          <p:cNvPr id="9" name="Slide Number Placeholder 8"/>
          <p:cNvSpPr>
            <a:spLocks noGrp="1"/>
          </p:cNvSpPr>
          <p:nvPr>
            <p:ph type="sldNum" sz="quarter" idx="11"/>
          </p:nvPr>
        </p:nvSpPr>
        <p:spPr/>
        <p:txBody>
          <a:bodyPr/>
          <a:lstStyle/>
          <a:p>
            <a:fld id="{D3C6A5F7-D04A-4E46-9C22-B441669370ED}"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b="0" i="0">
                <a:solidFill>
                  <a:schemeClr val="tx2"/>
                </a:solidFill>
                <a:latin typeface="Garamond" panose="02020404030301010803" pitchFamily="18" charset="0"/>
              </a:defRPr>
            </a:lvl1pPr>
          </a:lstStyle>
          <a:p>
            <a:fld id="{077EE0CB-E07B-8945-BE43-9D1CC33E879E}" type="datetimeFigureOut">
              <a:rPr lang="en-US" smtClean="0"/>
              <a:pPr/>
              <a:t>2/10/21</a:t>
            </a:fld>
            <a:endParaRPr lang="en-US" dirty="0"/>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b="0" i="0">
                <a:solidFill>
                  <a:schemeClr val="tx2"/>
                </a:solidFill>
                <a:latin typeface="Garamond" panose="02020404030301010803" pitchFamily="18" charset="0"/>
              </a:defRPr>
            </a:lvl1pPr>
          </a:lstStyle>
          <a:p>
            <a:endParaRPr lang="en-US" dirty="0"/>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0" i="0" baseline="0">
                <a:solidFill>
                  <a:schemeClr val="tx2"/>
                </a:solidFill>
                <a:latin typeface="Garamond" panose="02020404030301010803" pitchFamily="18" charset="0"/>
              </a:defRPr>
            </a:lvl1pPr>
          </a:lstStyle>
          <a:p>
            <a:fld id="{D3C6A5F7-D04A-4E46-9C22-B441669370ED}" type="slidenum">
              <a:rPr lang="en-US" smtClean="0"/>
              <a:pPr/>
              <a:t>‹#›</a:t>
            </a:fld>
            <a:endParaRPr lang="en-US" dirty="0"/>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dirty="0"/>
              <a:t>Click to edit Master title style</a:t>
            </a: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thruBlk="1"/>
  </p:transition>
  <p:txStyles>
    <p:titleStyle>
      <a:lvl1pPr algn="l" rtl="0" eaLnBrk="1" latinLnBrk="0" hangingPunct="1">
        <a:spcBef>
          <a:spcPct val="0"/>
        </a:spcBef>
        <a:buNone/>
        <a:defRPr kumimoji="0" lang="en-US" sz="4200" b="0" i="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Garamond" panose="02020404030301010803" pitchFamily="18" charset="0"/>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b="0" i="0" kern="1200">
          <a:solidFill>
            <a:schemeClr val="tx1"/>
          </a:solidFill>
          <a:latin typeface="Garamond" panose="02020404030301010803" pitchFamily="18" charset="0"/>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b="0" i="0" kern="1200">
          <a:solidFill>
            <a:schemeClr val="tx2"/>
          </a:solidFill>
          <a:latin typeface="Garamond" panose="02020404030301010803" pitchFamily="18" charset="0"/>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b="0" i="0" kern="1200">
          <a:solidFill>
            <a:schemeClr val="tx1"/>
          </a:solidFill>
          <a:latin typeface="Garamond" panose="02020404030301010803" pitchFamily="18" charset="0"/>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b="0" i="0" kern="1200">
          <a:solidFill>
            <a:schemeClr val="tx1"/>
          </a:solidFill>
          <a:latin typeface="Garamond" panose="02020404030301010803" pitchFamily="18" charset="0"/>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b="0" i="0" kern="1200">
          <a:solidFill>
            <a:schemeClr val="tx1"/>
          </a:solidFill>
          <a:latin typeface="Garamond" panose="02020404030301010803" pitchFamily="18" charset="0"/>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hyperlink" Target="https://hiddencityphila.org/wp-content/uploads/2020/03/Angelina-Emily-Grimk&#233;-.jpg"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hyperlink" Target="http://www.brettschulte.net/CWBlog/2012/01/08/steamboats-on-the-tombigbee/steamboat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hyperlink" Target="https://upload.wikimedia.org/wikipedia/en/2/24/Amalgamation_waltz.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762000" sx="100000" sy="100000" flip="none" algn="t"/>
        </a:blip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3DBDFD1-4E5E-1840-B4F2-26979E09F077}"/>
              </a:ext>
            </a:extLst>
          </p:cNvPr>
          <p:cNvSpPr>
            <a:spLocks noGrp="1"/>
          </p:cNvSpPr>
          <p:nvPr>
            <p:ph type="subTitle" idx="1"/>
          </p:nvPr>
        </p:nvSpPr>
        <p:spPr/>
        <p:txBody>
          <a:bodyPr/>
          <a:lstStyle/>
          <a:p>
            <a:r>
              <a:rPr lang="en-US" dirty="0">
                <a:effectLst>
                  <a:outerShdw blurRad="50800" dist="50800" dir="5400000" algn="ctr" rotWithShape="0">
                    <a:srgbClr val="000000">
                      <a:alpha val="98000"/>
                    </a:srgbClr>
                  </a:outerShdw>
                </a:effectLst>
              </a:rPr>
              <a:t>Brian P. </a:t>
            </a:r>
            <a:r>
              <a:rPr lang="en-US" dirty="0" err="1">
                <a:effectLst>
                  <a:outerShdw blurRad="50800" dist="50800" dir="5400000" algn="ctr" rotWithShape="0">
                    <a:srgbClr val="000000">
                      <a:alpha val="98000"/>
                    </a:srgbClr>
                  </a:outerShdw>
                </a:effectLst>
              </a:rPr>
              <a:t>Luskey</a:t>
            </a:r>
            <a:endParaRPr lang="en-US" dirty="0">
              <a:effectLst>
                <a:outerShdw blurRad="50800" dist="50800" dir="5400000" algn="ctr" rotWithShape="0">
                  <a:srgbClr val="000000">
                    <a:alpha val="98000"/>
                  </a:srgbClr>
                </a:outerShdw>
              </a:effectLst>
            </a:endParaRPr>
          </a:p>
          <a:p>
            <a:r>
              <a:rPr lang="en-US" dirty="0">
                <a:effectLst>
                  <a:outerShdw blurRad="50800" dist="50800" dir="5400000" algn="ctr" rotWithShape="0">
                    <a:srgbClr val="000000">
                      <a:alpha val="98000"/>
                    </a:srgbClr>
                  </a:outerShdw>
                </a:effectLst>
              </a:rPr>
              <a:t>West Virginia University</a:t>
            </a:r>
          </a:p>
          <a:p>
            <a:r>
              <a:rPr lang="en-US" dirty="0">
                <a:effectLst>
                  <a:outerShdw blurRad="50800" dist="50800" dir="5400000" algn="ctr" rotWithShape="0">
                    <a:srgbClr val="000000">
                      <a:alpha val="98000"/>
                    </a:srgbClr>
                  </a:outerShdw>
                </a:effectLst>
              </a:rPr>
              <a:t>February 10, 2021</a:t>
            </a:r>
          </a:p>
        </p:txBody>
      </p:sp>
      <p:sp>
        <p:nvSpPr>
          <p:cNvPr id="3" name="Title 2">
            <a:extLst>
              <a:ext uri="{FF2B5EF4-FFF2-40B4-BE49-F238E27FC236}">
                <a16:creationId xmlns:a16="http://schemas.microsoft.com/office/drawing/2014/main" id="{910DC6B2-DDC6-3740-AC57-74EDDD770BB4}"/>
              </a:ext>
            </a:extLst>
          </p:cNvPr>
          <p:cNvSpPr>
            <a:spLocks noGrp="1"/>
          </p:cNvSpPr>
          <p:nvPr>
            <p:ph type="ctrTitle"/>
          </p:nvPr>
        </p:nvSpPr>
        <p:spPr>
          <a:xfrm>
            <a:off x="457200" y="1176996"/>
            <a:ext cx="8305800" cy="1981200"/>
          </a:xfrm>
          <a:effectLst>
            <a:outerShdw blurRad="50800" dist="50800" dir="5400000" sx="66000" sy="66000" algn="ctr" rotWithShape="0">
              <a:srgbClr val="000000"/>
            </a:outerShdw>
            <a:reflection endPos="0" dir="5400000" sy="-100000" algn="bl" rotWithShape="0"/>
          </a:effectLst>
        </p:spPr>
        <p:txBody>
          <a:bodyPr/>
          <a:lstStyle/>
          <a:p>
            <a:r>
              <a:rPr lang="en-US" sz="8000" dirty="0">
                <a:solidFill>
                  <a:schemeClr val="tx1"/>
                </a:solidFill>
              </a:rPr>
              <a:t>The Age of Jackson</a:t>
            </a:r>
          </a:p>
        </p:txBody>
      </p:sp>
    </p:spTree>
    <p:extLst>
      <p:ext uri="{BB962C8B-B14F-4D97-AF65-F5344CB8AC3E}">
        <p14:creationId xmlns:p14="http://schemas.microsoft.com/office/powerpoint/2010/main" val="2062141445"/>
      </p:ext>
    </p:ext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5662CD01-10D9-9348-8F2A-41D535E231F4}"/>
              </a:ext>
            </a:extLst>
          </p:cNvPr>
          <p:cNvSpPr>
            <a:spLocks noChangeArrowheads="1"/>
          </p:cNvSpPr>
          <p:nvPr/>
        </p:nvSpPr>
        <p:spPr bwMode="auto">
          <a:xfrm>
            <a:off x="368710" y="571212"/>
            <a:ext cx="8515967" cy="1569660"/>
          </a:xfrm>
          <a:prstGeom prst="rect">
            <a:avLst/>
          </a:prstGeom>
          <a:noFill/>
          <a:ln>
            <a:noFill/>
          </a:ln>
        </p:spPr>
        <p:txBody>
          <a:bodyPr wrap="square">
            <a:spAutoFit/>
          </a:bodyPr>
          <a:lstStyle/>
          <a:p>
            <a:pPr algn="ctr">
              <a:defRPr/>
            </a:pPr>
            <a:r>
              <a:rPr lang="en-US" sz="3200" dirty="0">
                <a:latin typeface="Garamond" charset="0"/>
                <a:ea typeface="ＭＳ Ｐゴシック" charset="0"/>
              </a:rPr>
              <a:t>Anti-Slavery Petitions </a:t>
            </a:r>
          </a:p>
          <a:p>
            <a:pPr algn="ctr">
              <a:defRPr/>
            </a:pPr>
            <a:r>
              <a:rPr lang="en-US" sz="3200" dirty="0">
                <a:latin typeface="Garamond" charset="0"/>
                <a:ea typeface="ＭＳ Ｐゴシック" charset="0"/>
              </a:rPr>
              <a:t>and the Gag Rule of the “Slave Power”</a:t>
            </a:r>
          </a:p>
          <a:p>
            <a:pPr algn="ctr">
              <a:defRPr/>
            </a:pPr>
            <a:endParaRPr lang="en-US" sz="3200" dirty="0">
              <a:latin typeface="Garamond" charset="0"/>
              <a:ea typeface="ＭＳ Ｐゴシック" charset="0"/>
            </a:endParaRPr>
          </a:p>
        </p:txBody>
      </p:sp>
      <p:pic>
        <p:nvPicPr>
          <p:cNvPr id="19458" name="Picture 3">
            <a:extLst>
              <a:ext uri="{FF2B5EF4-FFF2-40B4-BE49-F238E27FC236}">
                <a16:creationId xmlns:a16="http://schemas.microsoft.com/office/drawing/2014/main" id="{8D424F7D-9C3F-F543-A129-2BE0529B5F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077" y="1799304"/>
            <a:ext cx="6137234" cy="404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a:extLst>
              <a:ext uri="{FF2B5EF4-FFF2-40B4-BE49-F238E27FC236}">
                <a16:creationId xmlns:a16="http://schemas.microsoft.com/office/drawing/2014/main" id="{B22159B7-32F0-3D43-846B-6DB59BF991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1677" y="2311810"/>
            <a:ext cx="24130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0BE7AC0-07F5-D74F-989E-E81CBC5BFCAB}"/>
              </a:ext>
            </a:extLst>
          </p:cNvPr>
          <p:cNvSpPr txBox="1"/>
          <p:nvPr/>
        </p:nvSpPr>
        <p:spPr>
          <a:xfrm>
            <a:off x="6722197" y="5423770"/>
            <a:ext cx="2413000" cy="369332"/>
          </a:xfrm>
          <a:prstGeom prst="rect">
            <a:avLst/>
          </a:prstGeom>
          <a:noFill/>
        </p:spPr>
        <p:txBody>
          <a:bodyPr wrap="square" rtlCol="0">
            <a:spAutoFit/>
          </a:bodyPr>
          <a:lstStyle/>
          <a:p>
            <a:r>
              <a:rPr lang="en-US" dirty="0">
                <a:latin typeface="Garamond" panose="02020404030301010803" pitchFamily="18" charset="0"/>
              </a:rPr>
              <a:t>John Quincy Adams</a:t>
            </a:r>
          </a:p>
        </p:txBody>
      </p:sp>
    </p:spTree>
    <p:extLst>
      <p:ext uri="{BB962C8B-B14F-4D97-AF65-F5344CB8AC3E}">
        <p14:creationId xmlns:p14="http://schemas.microsoft.com/office/powerpoint/2010/main" val="4137908302"/>
      </p:ext>
    </p:extLst>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a:extLst>
              <a:ext uri="{FF2B5EF4-FFF2-40B4-BE49-F238E27FC236}">
                <a16:creationId xmlns:a16="http://schemas.microsoft.com/office/drawing/2014/main" id="{BFB15AFB-EF12-4F4E-9729-2342672130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30" y="1792174"/>
            <a:ext cx="6460414" cy="37562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D3BEC20-CE86-4546-972F-4832F4CBD86F}"/>
              </a:ext>
            </a:extLst>
          </p:cNvPr>
          <p:cNvSpPr txBox="1"/>
          <p:nvPr/>
        </p:nvSpPr>
        <p:spPr>
          <a:xfrm>
            <a:off x="58529" y="325227"/>
            <a:ext cx="6740702" cy="2062103"/>
          </a:xfrm>
          <a:prstGeom prst="rect">
            <a:avLst/>
          </a:prstGeom>
          <a:noFill/>
        </p:spPr>
        <p:txBody>
          <a:bodyPr wrap="square" rtlCol="0">
            <a:spAutoFit/>
          </a:bodyPr>
          <a:lstStyle/>
          <a:p>
            <a:pPr algn="ctr"/>
            <a:r>
              <a:rPr lang="en-US" sz="3200" dirty="0">
                <a:latin typeface="Garamond" panose="02020404030301010803" pitchFamily="18" charset="0"/>
              </a:rPr>
              <a:t>Debates about Slavery and Citizenship: </a:t>
            </a:r>
          </a:p>
          <a:p>
            <a:pPr algn="ctr"/>
            <a:r>
              <a:rPr lang="en-US" sz="3200" dirty="0">
                <a:latin typeface="Garamond" panose="02020404030301010803" pitchFamily="18" charset="0"/>
              </a:rPr>
              <a:t>Pennsylvania Hall, May 1838</a:t>
            </a:r>
            <a:endParaRPr lang="en-US" sz="3200" dirty="0"/>
          </a:p>
          <a:p>
            <a:pPr algn="ctr"/>
            <a:endParaRPr lang="en-US" sz="3200" dirty="0"/>
          </a:p>
          <a:p>
            <a:pPr algn="ctr"/>
            <a:endParaRPr lang="en-US" sz="3200" dirty="0">
              <a:latin typeface="Garamond" panose="02020404030301010803" pitchFamily="18" charset="0"/>
            </a:endParaRPr>
          </a:p>
        </p:txBody>
      </p:sp>
      <p:pic>
        <p:nvPicPr>
          <p:cNvPr id="4" name="Picture 4">
            <a:hlinkClick r:id="rId4"/>
            <a:extLst>
              <a:ext uri="{FF2B5EF4-FFF2-40B4-BE49-F238E27FC236}">
                <a16:creationId xmlns:a16="http://schemas.microsoft.com/office/drawing/2014/main" id="{1A796158-941F-784F-85E2-B80FA931BA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532"/>
          <a:stretch/>
        </p:blipFill>
        <p:spPr bwMode="auto">
          <a:xfrm>
            <a:off x="6716106" y="3616655"/>
            <a:ext cx="2273668" cy="29666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D76A8386-E782-154E-A907-8EFC870E5B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9619" y="330067"/>
            <a:ext cx="1914601" cy="31152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5E16782-62F6-C349-9067-462975021B2A}"/>
              </a:ext>
            </a:extLst>
          </p:cNvPr>
          <p:cNvSpPr txBox="1"/>
          <p:nvPr/>
        </p:nvSpPr>
        <p:spPr>
          <a:xfrm>
            <a:off x="1555848" y="6073254"/>
            <a:ext cx="4804012" cy="382980"/>
          </a:xfrm>
          <a:prstGeom prst="rect">
            <a:avLst/>
          </a:prstGeom>
          <a:noFill/>
        </p:spPr>
        <p:txBody>
          <a:bodyPr wrap="square" rtlCol="0">
            <a:spAutoFit/>
          </a:bodyPr>
          <a:lstStyle/>
          <a:p>
            <a:r>
              <a:rPr lang="en-US" dirty="0">
                <a:latin typeface="Garamond" panose="02020404030301010803" pitchFamily="18" charset="0"/>
              </a:rPr>
              <a:t>Theodore Dwight Weld and Angelina </a:t>
            </a:r>
            <a:r>
              <a:rPr lang="en-US" dirty="0" err="1">
                <a:latin typeface="Garamond" panose="02020404030301010803" pitchFamily="18" charset="0"/>
              </a:rPr>
              <a:t>Grimké</a:t>
            </a:r>
            <a:r>
              <a:rPr lang="en-US" dirty="0">
                <a:latin typeface="Garamond" panose="02020404030301010803" pitchFamily="18" charset="0"/>
              </a:rPr>
              <a:t> Weld</a:t>
            </a:r>
          </a:p>
        </p:txBody>
      </p:sp>
    </p:spTree>
    <p:extLst>
      <p:ext uri="{BB962C8B-B14F-4D97-AF65-F5344CB8AC3E}">
        <p14:creationId xmlns:p14="http://schemas.microsoft.com/office/powerpoint/2010/main" val="1755367897"/>
      </p:ext>
    </p:extLst>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a:extLst>
              <a:ext uri="{FF2B5EF4-FFF2-40B4-BE49-F238E27FC236}">
                <a16:creationId xmlns:a16="http://schemas.microsoft.com/office/drawing/2014/main" id="{ACBCAE24-ACC9-9845-A9BC-DCDC770B3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35" y="387960"/>
            <a:ext cx="7257068" cy="6035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406700"/>
      </p:ext>
    </p:extLst>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4" descr="pa_neh_14.jpg">
            <a:extLst>
              <a:ext uri="{FF2B5EF4-FFF2-40B4-BE49-F238E27FC236}">
                <a16:creationId xmlns:a16="http://schemas.microsoft.com/office/drawing/2014/main" id="{8F9AF638-96BD-0941-864B-D68E24E145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3595" y="259396"/>
            <a:ext cx="8777611" cy="6339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1805454"/>
      </p:ext>
    </p:extLst>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C818095-09E5-3442-896B-81F6885E40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3908" y="204716"/>
            <a:ext cx="5296184" cy="6448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224072"/>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1F567B-AD2F-744F-BE14-953FA363F9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36" y="3106623"/>
            <a:ext cx="4406555" cy="3332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D6D6DC72-9A5C-894C-BB43-CAA7DE5CBA9E}"/>
              </a:ext>
            </a:extLst>
          </p:cNvPr>
          <p:cNvSpPr/>
          <p:nvPr/>
        </p:nvSpPr>
        <p:spPr>
          <a:xfrm>
            <a:off x="235975" y="278099"/>
            <a:ext cx="8672049" cy="1938992"/>
          </a:xfrm>
          <a:prstGeom prst="rect">
            <a:avLst/>
          </a:prstGeom>
        </p:spPr>
        <p:txBody>
          <a:bodyPr wrap="square">
            <a:spAutoFit/>
          </a:bodyPr>
          <a:lstStyle/>
          <a:p>
            <a:pPr algn="ctr"/>
            <a:r>
              <a:rPr lang="en-US" sz="3000" dirty="0">
                <a:latin typeface="Garamond" panose="02020404030301010803" pitchFamily="18" charset="0"/>
              </a:rPr>
              <a:t>The Market Revolution and Jacksonian Democracy</a:t>
            </a:r>
          </a:p>
          <a:p>
            <a:pPr algn="ctr"/>
            <a:endParaRPr lang="en-US" sz="3000" dirty="0">
              <a:latin typeface="Garamond" panose="02020404030301010803" pitchFamily="18" charset="0"/>
            </a:endParaRPr>
          </a:p>
          <a:p>
            <a:pPr algn="ctr"/>
            <a:r>
              <a:rPr lang="en-US" sz="3000" dirty="0">
                <a:latin typeface="Garamond" panose="02020404030301010803" pitchFamily="18" charset="0"/>
              </a:rPr>
              <a:t> Debates about opportunity and citizenship, </a:t>
            </a:r>
          </a:p>
          <a:p>
            <a:pPr algn="ctr"/>
            <a:r>
              <a:rPr lang="en-US" sz="3000" dirty="0">
                <a:latin typeface="Garamond" panose="02020404030301010803" pitchFamily="18" charset="0"/>
              </a:rPr>
              <a:t>slavery and race</a:t>
            </a:r>
          </a:p>
        </p:txBody>
      </p:sp>
      <p:pic>
        <p:nvPicPr>
          <p:cNvPr id="5" name="Picture 4">
            <a:extLst>
              <a:ext uri="{FF2B5EF4-FFF2-40B4-BE49-F238E27FC236}">
                <a16:creationId xmlns:a16="http://schemas.microsoft.com/office/drawing/2014/main" id="{C3A61743-37EC-574B-97C7-74743954249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88615" y="3106627"/>
            <a:ext cx="4614496" cy="3332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9422084"/>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3AB89F-61E5-D440-96F4-AFFF7DD07C91}"/>
              </a:ext>
            </a:extLst>
          </p:cNvPr>
          <p:cNvSpPr/>
          <p:nvPr/>
        </p:nvSpPr>
        <p:spPr>
          <a:xfrm>
            <a:off x="29612" y="697802"/>
            <a:ext cx="9114388" cy="584775"/>
          </a:xfrm>
          <a:prstGeom prst="rect">
            <a:avLst/>
          </a:prstGeom>
        </p:spPr>
        <p:txBody>
          <a:bodyPr wrap="square">
            <a:spAutoFit/>
          </a:bodyPr>
          <a:lstStyle/>
          <a:p>
            <a:pPr marL="742950" indent="-742950" algn="ctr">
              <a:defRPr/>
            </a:pPr>
            <a:r>
              <a:rPr lang="en-US" sz="3200" dirty="0">
                <a:latin typeface="Garamond" panose="02020404030301010803" pitchFamily="18" charset="0"/>
                <a:ea typeface="ＭＳ Ｐゴシック" pitchFamily="-28" charset="-128"/>
              </a:rPr>
              <a:t>Creating an Empire for Liberty in the Southwest</a:t>
            </a:r>
          </a:p>
        </p:txBody>
      </p:sp>
      <p:pic>
        <p:nvPicPr>
          <p:cNvPr id="5" name="Picture 3">
            <a:extLst>
              <a:ext uri="{FF2B5EF4-FFF2-40B4-BE49-F238E27FC236}">
                <a16:creationId xmlns:a16="http://schemas.microsoft.com/office/drawing/2014/main" id="{5E79B0CC-03F5-1642-A094-BC470F930B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240" y="1691820"/>
            <a:ext cx="3365144" cy="431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812C3FD-1494-EB49-AE99-B04501C94F8F}"/>
              </a:ext>
            </a:extLst>
          </p:cNvPr>
          <p:cNvSpPr txBox="1"/>
          <p:nvPr/>
        </p:nvSpPr>
        <p:spPr>
          <a:xfrm>
            <a:off x="460099" y="6136047"/>
            <a:ext cx="3365144" cy="369332"/>
          </a:xfrm>
          <a:prstGeom prst="rect">
            <a:avLst/>
          </a:prstGeom>
          <a:noFill/>
        </p:spPr>
        <p:txBody>
          <a:bodyPr wrap="square" rtlCol="0">
            <a:spAutoFit/>
          </a:bodyPr>
          <a:lstStyle/>
          <a:p>
            <a:pPr algn="ctr"/>
            <a:r>
              <a:rPr lang="en-US" dirty="0">
                <a:latin typeface="Garamond" panose="02020404030301010803" pitchFamily="18" charset="0"/>
              </a:rPr>
              <a:t>Andrew Jackson</a:t>
            </a:r>
          </a:p>
        </p:txBody>
      </p:sp>
      <p:pic>
        <p:nvPicPr>
          <p:cNvPr id="6146" name="Picture 2">
            <a:hlinkClick r:id="rId4"/>
            <a:extLst>
              <a:ext uri="{FF2B5EF4-FFF2-40B4-BE49-F238E27FC236}">
                <a16:creationId xmlns:a16="http://schemas.microsoft.com/office/drawing/2014/main" id="{AB46C530-90D8-F84F-B555-3747690229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836" y="1850512"/>
            <a:ext cx="4929885" cy="3924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338913"/>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BCE7E2-774D-EB4A-82A2-938CA4D6C1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0444" y="2780270"/>
            <a:ext cx="6770291" cy="366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A80CE40-7672-3B4F-B95D-EEF6971A30D4}"/>
              </a:ext>
            </a:extLst>
          </p:cNvPr>
          <p:cNvSpPr txBox="1"/>
          <p:nvPr/>
        </p:nvSpPr>
        <p:spPr>
          <a:xfrm>
            <a:off x="579120" y="411480"/>
            <a:ext cx="8107680" cy="1077218"/>
          </a:xfrm>
          <a:prstGeom prst="rect">
            <a:avLst/>
          </a:prstGeom>
          <a:noFill/>
        </p:spPr>
        <p:txBody>
          <a:bodyPr wrap="square" rtlCol="0">
            <a:spAutoFit/>
          </a:bodyPr>
          <a:lstStyle/>
          <a:p>
            <a:pPr algn="ctr"/>
            <a:r>
              <a:rPr lang="en-US" sz="3200" dirty="0">
                <a:latin typeface="Garamond" panose="02020404030301010803" pitchFamily="18" charset="0"/>
              </a:rPr>
              <a:t>The Market Revolution: </a:t>
            </a:r>
          </a:p>
          <a:p>
            <a:pPr algn="ctr"/>
            <a:r>
              <a:rPr lang="en-US" sz="3200" dirty="0">
                <a:latin typeface="Garamond" panose="02020404030301010803" pitchFamily="18" charset="0"/>
              </a:rPr>
              <a:t>The Problem of Trust in a World of Strangers</a:t>
            </a:r>
          </a:p>
        </p:txBody>
      </p:sp>
      <p:pic>
        <p:nvPicPr>
          <p:cNvPr id="3073" name="Picture 1">
            <a:extLst>
              <a:ext uri="{FF2B5EF4-FFF2-40B4-BE49-F238E27FC236}">
                <a16:creationId xmlns:a16="http://schemas.microsoft.com/office/drawing/2014/main" id="{F8A6B09C-2464-A341-97E8-C1B7D3D189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881" y="1488698"/>
            <a:ext cx="3563888" cy="1513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273807"/>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4" descr="pa_neh_14.jpg">
            <a:extLst>
              <a:ext uri="{FF2B5EF4-FFF2-40B4-BE49-F238E27FC236}">
                <a16:creationId xmlns:a16="http://schemas.microsoft.com/office/drawing/2014/main" id="{8F9AF638-96BD-0941-864B-D68E24E145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3139" y="1412203"/>
            <a:ext cx="7027912" cy="5075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946B42B-C51F-0742-8EF1-46A10DABB76B}"/>
              </a:ext>
            </a:extLst>
          </p:cNvPr>
          <p:cNvSpPr txBox="1"/>
          <p:nvPr/>
        </p:nvSpPr>
        <p:spPr>
          <a:xfrm>
            <a:off x="637309" y="304800"/>
            <a:ext cx="8007927" cy="1077218"/>
          </a:xfrm>
          <a:prstGeom prst="rect">
            <a:avLst/>
          </a:prstGeom>
          <a:noFill/>
        </p:spPr>
        <p:txBody>
          <a:bodyPr wrap="square" rtlCol="0">
            <a:spAutoFit/>
          </a:bodyPr>
          <a:lstStyle/>
          <a:p>
            <a:pPr algn="ctr"/>
            <a:r>
              <a:rPr lang="en-US" sz="3200" dirty="0">
                <a:latin typeface="Garamond" panose="02020404030301010803" pitchFamily="18" charset="0"/>
              </a:rPr>
              <a:t>Universal White Manhood Suffrage as</a:t>
            </a:r>
          </a:p>
          <a:p>
            <a:pPr algn="ctr"/>
            <a:r>
              <a:rPr lang="en-US" sz="3200" dirty="0">
                <a:latin typeface="Garamond" panose="02020404030301010803" pitchFamily="18" charset="0"/>
              </a:rPr>
              <a:t>Jacksonian Democracy</a:t>
            </a:r>
          </a:p>
        </p:txBody>
      </p:sp>
    </p:spTree>
    <p:extLst>
      <p:ext uri="{BB962C8B-B14F-4D97-AF65-F5344CB8AC3E}">
        <p14:creationId xmlns:p14="http://schemas.microsoft.com/office/powerpoint/2010/main" val="370744373"/>
      </p:ext>
    </p:extLst>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a:extLst>
              <a:ext uri="{FF2B5EF4-FFF2-40B4-BE49-F238E27FC236}">
                <a16:creationId xmlns:a16="http://schemas.microsoft.com/office/drawing/2014/main" id="{E0F176DF-B66A-E54D-B08D-0C4D65DB20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507" y="2189575"/>
            <a:ext cx="2905124" cy="371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AB680DF-0D00-5F4D-B5D7-22CB296AD6C0}"/>
              </a:ext>
            </a:extLst>
          </p:cNvPr>
          <p:cNvSpPr txBox="1"/>
          <p:nvPr/>
        </p:nvSpPr>
        <p:spPr>
          <a:xfrm>
            <a:off x="124647" y="441777"/>
            <a:ext cx="8974866" cy="1569660"/>
          </a:xfrm>
          <a:prstGeom prst="rect">
            <a:avLst/>
          </a:prstGeom>
          <a:noFill/>
        </p:spPr>
        <p:txBody>
          <a:bodyPr wrap="square" rtlCol="0">
            <a:spAutoFit/>
          </a:bodyPr>
          <a:lstStyle/>
          <a:p>
            <a:pPr algn="ctr"/>
            <a:endParaRPr lang="en-US" sz="3200" dirty="0">
              <a:latin typeface="Garamond" panose="02020404030301010803" pitchFamily="18" charset="0"/>
            </a:endParaRPr>
          </a:p>
          <a:p>
            <a:pPr algn="ctr"/>
            <a:r>
              <a:rPr lang="en-US" sz="3200" dirty="0">
                <a:latin typeface="Garamond" panose="02020404030301010803" pitchFamily="18" charset="0"/>
              </a:rPr>
              <a:t>Debating the Role of Government in the Economy</a:t>
            </a:r>
          </a:p>
          <a:p>
            <a:endParaRPr lang="en-US" sz="3200" dirty="0">
              <a:latin typeface="Garamond" panose="02020404030301010803" pitchFamily="18" charset="0"/>
            </a:endParaRPr>
          </a:p>
        </p:txBody>
      </p:sp>
      <p:pic>
        <p:nvPicPr>
          <p:cNvPr id="5" name="Picture 7">
            <a:extLst>
              <a:ext uri="{FF2B5EF4-FFF2-40B4-BE49-F238E27FC236}">
                <a16:creationId xmlns:a16="http://schemas.microsoft.com/office/drawing/2014/main" id="{451AF1AA-66D2-034E-AD91-C8F8EF98F47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4934" y="2177218"/>
            <a:ext cx="3067275" cy="371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4A7C1D3-7189-3C44-836D-243B8F50B120}"/>
              </a:ext>
            </a:extLst>
          </p:cNvPr>
          <p:cNvSpPr txBox="1"/>
          <p:nvPr/>
        </p:nvSpPr>
        <p:spPr>
          <a:xfrm>
            <a:off x="963827" y="6141307"/>
            <a:ext cx="2958382" cy="369332"/>
          </a:xfrm>
          <a:prstGeom prst="rect">
            <a:avLst/>
          </a:prstGeom>
          <a:noFill/>
        </p:spPr>
        <p:txBody>
          <a:bodyPr wrap="square" rtlCol="0">
            <a:spAutoFit/>
          </a:bodyPr>
          <a:lstStyle/>
          <a:p>
            <a:pPr algn="ctr"/>
            <a:r>
              <a:rPr lang="en-US" dirty="0">
                <a:latin typeface="Garamond" panose="02020404030301010803" pitchFamily="18" charset="0"/>
              </a:rPr>
              <a:t>Jackson and the Democrats</a:t>
            </a:r>
          </a:p>
        </p:txBody>
      </p:sp>
      <p:sp>
        <p:nvSpPr>
          <p:cNvPr id="4" name="TextBox 3">
            <a:extLst>
              <a:ext uri="{FF2B5EF4-FFF2-40B4-BE49-F238E27FC236}">
                <a16:creationId xmlns:a16="http://schemas.microsoft.com/office/drawing/2014/main" id="{26952E43-995E-8344-880C-663728806F90}"/>
              </a:ext>
            </a:extLst>
          </p:cNvPr>
          <p:cNvSpPr txBox="1"/>
          <p:nvPr/>
        </p:nvSpPr>
        <p:spPr>
          <a:xfrm>
            <a:off x="4967421" y="6128953"/>
            <a:ext cx="3138616" cy="369332"/>
          </a:xfrm>
          <a:prstGeom prst="rect">
            <a:avLst/>
          </a:prstGeom>
          <a:noFill/>
        </p:spPr>
        <p:txBody>
          <a:bodyPr wrap="square" rtlCol="0">
            <a:spAutoFit/>
          </a:bodyPr>
          <a:lstStyle/>
          <a:p>
            <a:r>
              <a:rPr lang="en-US" dirty="0">
                <a:latin typeface="Garamond" panose="02020404030301010803" pitchFamily="18" charset="0"/>
              </a:rPr>
              <a:t>Henry Clay and the Whigs</a:t>
            </a:r>
          </a:p>
        </p:txBody>
      </p:sp>
    </p:spTree>
    <p:extLst>
      <p:ext uri="{BB962C8B-B14F-4D97-AF65-F5344CB8AC3E}">
        <p14:creationId xmlns:p14="http://schemas.microsoft.com/office/powerpoint/2010/main" val="103991097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3390AD-BBFC-CE4F-8BFD-AFEB379D4F6D}"/>
              </a:ext>
            </a:extLst>
          </p:cNvPr>
          <p:cNvSpPr>
            <a:spLocks noChangeArrowheads="1"/>
          </p:cNvSpPr>
          <p:nvPr/>
        </p:nvSpPr>
        <p:spPr bwMode="auto">
          <a:xfrm>
            <a:off x="537428" y="295042"/>
            <a:ext cx="555569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09600" indent="-609600">
              <a:spcBef>
                <a:spcPct val="20000"/>
              </a:spcBef>
              <a:buChar char="•"/>
              <a:defRPr sz="3200">
                <a:solidFill>
                  <a:schemeClr val="tx1"/>
                </a:solidFill>
                <a:latin typeface="Garamond" panose="02020404030301010803" pitchFamily="18" charset="0"/>
                <a:ea typeface="ＭＳ Ｐゴシック" panose="020B0600070205080204" pitchFamily="34" charset="-128"/>
              </a:defRPr>
            </a:lvl1pPr>
            <a:lvl2pPr marL="37931725" indent="-37474525">
              <a:spcBef>
                <a:spcPct val="20000"/>
              </a:spcBef>
              <a:buChar char="–"/>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har char="•"/>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har char="–"/>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har char="»"/>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Garamond" panose="02020404030301010803" pitchFamily="18" charset="0"/>
                <a:ea typeface="ＭＳ Ｐゴシック" panose="020B0600070205080204" pitchFamily="34" charset="-128"/>
              </a:defRPr>
            </a:lvl9pPr>
          </a:lstStyle>
          <a:p>
            <a:pPr>
              <a:spcBef>
                <a:spcPct val="0"/>
              </a:spcBef>
              <a:buFontTx/>
              <a:buNone/>
            </a:pPr>
            <a:r>
              <a:rPr lang="en-US" altLang="en-US" dirty="0"/>
              <a:t>The Lowell Mill Girls: </a:t>
            </a:r>
          </a:p>
          <a:p>
            <a:pPr>
              <a:spcBef>
                <a:spcPct val="0"/>
              </a:spcBef>
              <a:buFontTx/>
              <a:buNone/>
            </a:pPr>
            <a:r>
              <a:rPr lang="en-US" altLang="en-US" dirty="0"/>
              <a:t>Self-Making or</a:t>
            </a:r>
          </a:p>
          <a:p>
            <a:pPr>
              <a:spcBef>
                <a:spcPct val="0"/>
              </a:spcBef>
              <a:buFontTx/>
              <a:buNone/>
            </a:pPr>
            <a:r>
              <a:rPr lang="en-US" altLang="en-US" dirty="0"/>
              <a:t>“Wage Slavery”?</a:t>
            </a:r>
          </a:p>
        </p:txBody>
      </p:sp>
      <p:pic>
        <p:nvPicPr>
          <p:cNvPr id="6" name="Picture 3" descr="Lowelloffering.jpg">
            <a:extLst>
              <a:ext uri="{FF2B5EF4-FFF2-40B4-BE49-F238E27FC236}">
                <a16:creationId xmlns:a16="http://schemas.microsoft.com/office/drawing/2014/main" id="{4B62E59F-D696-B04C-9AAA-BD37FA4704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2509" y="425667"/>
            <a:ext cx="3669890" cy="600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https://upload.wikimedia.org/wikipedia/commons/thumb/b/bd/2_Young_Women.jpg/320px-2_Young_Women.jpg">
            <a:extLst>
              <a:ext uri="{FF2B5EF4-FFF2-40B4-BE49-F238E27FC236}">
                <a16:creationId xmlns:a16="http://schemas.microsoft.com/office/drawing/2014/main" id="{69D5ECF8-F1FF-984C-821B-E06551B02F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75" y="182563"/>
            <a:ext cx="4284663" cy="644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Lowelloffering.jpg">
            <a:extLst>
              <a:ext uri="{FF2B5EF4-FFF2-40B4-BE49-F238E27FC236}">
                <a16:creationId xmlns:a16="http://schemas.microsoft.com/office/drawing/2014/main" id="{F32C0FC1-68C7-3C44-8388-CCD70134F8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9010" y="2004165"/>
            <a:ext cx="2810442" cy="459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0413007"/>
      </p:ext>
    </p:extLst>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Box 1">
            <a:extLst>
              <a:ext uri="{FF2B5EF4-FFF2-40B4-BE49-F238E27FC236}">
                <a16:creationId xmlns:a16="http://schemas.microsoft.com/office/drawing/2014/main" id="{2E1404AC-5BB7-FA4C-A88B-486679D60B08}"/>
              </a:ext>
            </a:extLst>
          </p:cNvPr>
          <p:cNvSpPr txBox="1">
            <a:spLocks noChangeArrowheads="1"/>
          </p:cNvSpPr>
          <p:nvPr/>
        </p:nvSpPr>
        <p:spPr bwMode="auto">
          <a:xfrm>
            <a:off x="469844" y="855412"/>
            <a:ext cx="593658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har char="–"/>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har char="•"/>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har char="–"/>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har char="»"/>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Garamond" panose="02020404030301010803" pitchFamily="18" charset="0"/>
                <a:ea typeface="ＭＳ Ｐゴシック" panose="020B0600070205080204" pitchFamily="34" charset="-128"/>
              </a:defRPr>
            </a:lvl9pPr>
          </a:lstStyle>
          <a:p>
            <a:pPr>
              <a:spcBef>
                <a:spcPct val="0"/>
              </a:spcBef>
              <a:buFontTx/>
              <a:buNone/>
            </a:pPr>
            <a:r>
              <a:rPr lang="en-US" altLang="en-US" dirty="0"/>
              <a:t>Democracy as Threat: Slaveholders on the American System and Nullification</a:t>
            </a:r>
          </a:p>
        </p:txBody>
      </p:sp>
      <p:pic>
        <p:nvPicPr>
          <p:cNvPr id="11265" name="Picture 1" descr="Oil painting at aged 52, slightly heavier than earlier images, hair slightly gray, white scarf.">
            <a:extLst>
              <a:ext uri="{FF2B5EF4-FFF2-40B4-BE49-F238E27FC236}">
                <a16:creationId xmlns:a16="http://schemas.microsoft.com/office/drawing/2014/main" id="{C602F153-5D62-D641-9658-FE6A69F74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6430" y="736086"/>
            <a:ext cx="2322513" cy="269291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Painting of Senator Daniel Webster addressing the Senate in a crowded Senate Chamber.">
            <a:extLst>
              <a:ext uri="{FF2B5EF4-FFF2-40B4-BE49-F238E27FC236}">
                <a16:creationId xmlns:a16="http://schemas.microsoft.com/office/drawing/2014/main" id="{93EC4346-BAB9-3F45-B53A-17734FA37D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561" y="3018975"/>
            <a:ext cx="5936586" cy="32407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D6807D9-373F-1C4C-AE75-053DAD5B135B}"/>
              </a:ext>
            </a:extLst>
          </p:cNvPr>
          <p:cNvSpPr txBox="1"/>
          <p:nvPr/>
        </p:nvSpPr>
        <p:spPr>
          <a:xfrm>
            <a:off x="6406430" y="5817922"/>
            <a:ext cx="2322513" cy="369332"/>
          </a:xfrm>
          <a:prstGeom prst="rect">
            <a:avLst/>
          </a:prstGeom>
          <a:noFill/>
        </p:spPr>
        <p:txBody>
          <a:bodyPr wrap="square" rtlCol="0">
            <a:spAutoFit/>
          </a:bodyPr>
          <a:lstStyle/>
          <a:p>
            <a:r>
              <a:rPr lang="en-US" dirty="0">
                <a:latin typeface="Garamond" panose="02020404030301010803" pitchFamily="18" charset="0"/>
              </a:rPr>
              <a:t>Daniel Webster</a:t>
            </a:r>
          </a:p>
        </p:txBody>
      </p:sp>
      <p:sp>
        <p:nvSpPr>
          <p:cNvPr id="2" name="TextBox 1">
            <a:extLst>
              <a:ext uri="{FF2B5EF4-FFF2-40B4-BE49-F238E27FC236}">
                <a16:creationId xmlns:a16="http://schemas.microsoft.com/office/drawing/2014/main" id="{2258CFE4-AC52-8A41-9EDB-3B1134A4F324}"/>
              </a:ext>
            </a:extLst>
          </p:cNvPr>
          <p:cNvSpPr txBox="1"/>
          <p:nvPr/>
        </p:nvSpPr>
        <p:spPr>
          <a:xfrm>
            <a:off x="6721434" y="3452750"/>
            <a:ext cx="2227010" cy="369332"/>
          </a:xfrm>
          <a:prstGeom prst="rect">
            <a:avLst/>
          </a:prstGeom>
          <a:noFill/>
        </p:spPr>
        <p:txBody>
          <a:bodyPr wrap="square" rtlCol="0">
            <a:spAutoFit/>
          </a:bodyPr>
          <a:lstStyle/>
          <a:p>
            <a:r>
              <a:rPr lang="en-US" dirty="0">
                <a:latin typeface="Garamond" panose="02020404030301010803" pitchFamily="18" charset="0"/>
              </a:rPr>
              <a:t>John C. Calhoun</a:t>
            </a:r>
          </a:p>
        </p:txBody>
      </p:sp>
    </p:spTree>
    <p:extLst>
      <p:ext uri="{BB962C8B-B14F-4D97-AF65-F5344CB8AC3E}">
        <p14:creationId xmlns:p14="http://schemas.microsoft.com/office/powerpoint/2010/main" val="2703649209"/>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a:extLst>
              <a:ext uri="{FF2B5EF4-FFF2-40B4-BE49-F238E27FC236}">
                <a16:creationId xmlns:a16="http://schemas.microsoft.com/office/drawing/2014/main" id="{B47AF9B0-1C8F-8544-9717-3D4E514E659C}"/>
              </a:ext>
            </a:extLst>
          </p:cNvPr>
          <p:cNvPicPr>
            <a:picLocks noChangeAspect="1"/>
          </p:cNvPicPr>
          <p:nvPr/>
        </p:nvPicPr>
        <p:blipFill rotWithShape="1">
          <a:blip r:embed="rId3">
            <a:extLst>
              <a:ext uri="{28A0092B-C50C-407E-A947-70E740481C1C}">
                <a14:useLocalDpi xmlns:a14="http://schemas.microsoft.com/office/drawing/2010/main" val="0"/>
              </a:ext>
            </a:extLst>
          </a:blip>
          <a:srcRect b="12043"/>
          <a:stretch/>
        </p:blipFill>
        <p:spPr bwMode="auto">
          <a:xfrm>
            <a:off x="185746" y="2022074"/>
            <a:ext cx="4253156" cy="3275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04FDFB3-6BCE-A149-AA6B-10628FEE606F}"/>
              </a:ext>
            </a:extLst>
          </p:cNvPr>
          <p:cNvSpPr txBox="1"/>
          <p:nvPr/>
        </p:nvSpPr>
        <p:spPr>
          <a:xfrm>
            <a:off x="383455" y="530064"/>
            <a:ext cx="8465577" cy="584775"/>
          </a:xfrm>
          <a:prstGeom prst="rect">
            <a:avLst/>
          </a:prstGeom>
          <a:noFill/>
        </p:spPr>
        <p:txBody>
          <a:bodyPr wrap="square" rtlCol="0">
            <a:spAutoFit/>
          </a:bodyPr>
          <a:lstStyle/>
          <a:p>
            <a:pPr algn="ctr"/>
            <a:r>
              <a:rPr lang="en-US" sz="3200" dirty="0">
                <a:latin typeface="Garamond" panose="02020404030301010803" pitchFamily="18" charset="0"/>
              </a:rPr>
              <a:t>Abolitionism and Nat Turner’s Rebellion (1831)</a:t>
            </a:r>
          </a:p>
        </p:txBody>
      </p:sp>
      <p:pic>
        <p:nvPicPr>
          <p:cNvPr id="5122" name="Picture 2">
            <a:hlinkClick r:id="rId4"/>
            <a:extLst>
              <a:ext uri="{FF2B5EF4-FFF2-40B4-BE49-F238E27FC236}">
                <a16:creationId xmlns:a16="http://schemas.microsoft.com/office/drawing/2014/main" id="{027F9C62-B175-F243-B832-26DCA7B205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7858" y="2047120"/>
            <a:ext cx="4426637" cy="3275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82202"/>
      </p:ext>
    </p:extLst>
  </p:cSld>
  <p:clrMapOvr>
    <a:masterClrMapping/>
  </p:clrMapOvr>
  <p:transition spd="slow">
    <p:fade thruBlk="1"/>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114B8381992D49BFEC195D1E62885C" ma:contentTypeVersion="12" ma:contentTypeDescription="Create a new document." ma:contentTypeScope="" ma:versionID="bcf0f9b6107f41beef10986d0e1cb926">
  <xsd:schema xmlns:xsd="http://www.w3.org/2001/XMLSchema" xmlns:xs="http://www.w3.org/2001/XMLSchema" xmlns:p="http://schemas.microsoft.com/office/2006/metadata/properties" xmlns:ns2="edc1dda4-e497-4293-92fa-89c2d7121ae6" xmlns:ns3="8d85cce8-ce02-4b6f-9ec5-19814b89220d" targetNamespace="http://schemas.microsoft.com/office/2006/metadata/properties" ma:root="true" ma:fieldsID="87aab614151e668abac86855a81947f9" ns2:_="" ns3:_="">
    <xsd:import namespace="edc1dda4-e497-4293-92fa-89c2d7121ae6"/>
    <xsd:import namespace="8d85cce8-ce02-4b6f-9ec5-19814b89220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c1dda4-e497-4293-92fa-89c2d7121a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d85cce8-ce02-4b6f-9ec5-19814b89220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E760C91-E75A-47D8-9B0C-A1A0F0F94237}"/>
</file>

<file path=customXml/itemProps2.xml><?xml version="1.0" encoding="utf-8"?>
<ds:datastoreItem xmlns:ds="http://schemas.openxmlformats.org/officeDocument/2006/customXml" ds:itemID="{5CDBE91A-7BA1-4470-B3A0-9FEAAFE98F94}"/>
</file>

<file path=customXml/itemProps3.xml><?xml version="1.0" encoding="utf-8"?>
<ds:datastoreItem xmlns:ds="http://schemas.openxmlformats.org/officeDocument/2006/customXml" ds:itemID="{D176146B-100F-415B-BF4D-A933E2B8A407}"/>
</file>

<file path=docProps/app.xml><?xml version="1.0" encoding="utf-8"?>
<Properties xmlns="http://schemas.openxmlformats.org/officeDocument/2006/extended-properties" xmlns:vt="http://schemas.openxmlformats.org/officeDocument/2006/docPropsVTypes">
  <Template/>
  <TotalTime>16207</TotalTime>
  <Words>1302</Words>
  <Application>Microsoft Macintosh PowerPoint</Application>
  <PresentationFormat>On-screen Show (4:3)</PresentationFormat>
  <Paragraphs>66</Paragraphs>
  <Slides>14</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Constantia</vt:lpstr>
      <vt:lpstr>Garamond</vt:lpstr>
      <vt:lpstr>Wingdings 2</vt:lpstr>
      <vt:lpstr>Paper</vt:lpstr>
      <vt:lpstr>The Age of Jackson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WVU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Surviving War: Soldiers, Families, and the Crisis on Civil War America’s Main Streets</dc:title>
  <dc:creator>Brian  Luskey</dc:creator>
  <cp:lastModifiedBy>Brian Luskey</cp:lastModifiedBy>
  <cp:revision>259</cp:revision>
  <dcterms:created xsi:type="dcterms:W3CDTF">2013-06-19T19:39:30Z</dcterms:created>
  <dcterms:modified xsi:type="dcterms:W3CDTF">2021-02-10T21:51:12Z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0x01010068114B8381992D49BFEC195D1E62885C</vt:lpwstr>
  </property>
</Properties>
</file>