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58000" cy="9144000"/>
  <p:embeddedFontLst>
    <p:embeddedFont>
      <p:font typeface="Arial Narrow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ArialNarrow-italic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25" Type="http://schemas.openxmlformats.org/officeDocument/2006/relationships/font" Target="fonts/ArialNarrow-bold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9" Type="http://schemas.openxmlformats.org/officeDocument/2006/relationships/customXml" Target="../customXml/item2.xml"/><Relationship Id="rId24" Type="http://schemas.openxmlformats.org/officeDocument/2006/relationships/font" Target="fonts/ArialNarrow-regular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slide" Target="slides/slide18.xml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28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font" Target="fonts/ArialNarrow-boldItalic.fntdata"/><Relationship Id="rId14" Type="http://schemas.openxmlformats.org/officeDocument/2006/relationships/slide" Target="slides/slide9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7acceed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647acceed0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22ba256b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822ba256b9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bb1651e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8bb1651e4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22ba256b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822ba256b9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bb1651e4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8bb1651e45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22ba256b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822ba256b9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22ba256b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822ba256b9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22ba256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822ba256b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22ba256b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822ba256b9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22ba256b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822ba256b9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22ba256b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822ba256b9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22ba256b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822ba256b9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6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9.png"/><Relationship Id="rId5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.jp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1522054" y="2196829"/>
            <a:ext cx="719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Teaching the American Literary Tradition</a:t>
            </a:r>
            <a:endParaRPr b="0" i="0" sz="540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1522054" y="4510520"/>
            <a:ext cx="7190074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American Literature of the 1920s  </a:t>
            </a:r>
            <a:endParaRPr b="0" i="0" sz="3200" u="none" cap="none" strike="noStrike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522050" y="5247695"/>
            <a:ext cx="71901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Michael Soto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Associate Vice President for Academic Affairs</a:t>
            </a:r>
            <a:endParaRPr b="1"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and Professor of English</a:t>
            </a:r>
            <a:endParaRPr/>
          </a:p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July 8, 2020</a:t>
            </a:r>
            <a:endParaRPr b="0" i="0" sz="1600" u="none" cap="none" strike="noStrike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59" name="Google Shape;15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Langston Hughes in Mexico City</a:t>
            </a:r>
            <a:endParaRPr i="1"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57200" y="10459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Apartment near the Zócalo (public square in city center)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9275" y="1666525"/>
            <a:ext cx="6005231" cy="450392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6198324" y="6295575"/>
            <a:ext cx="287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Photo by Michael Soto (2019)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68" name="Google Shape;1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6198324" y="6295575"/>
            <a:ext cx="287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www.txtransportationmuseum.org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550" y="3294238"/>
            <a:ext cx="3905250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550" y="562775"/>
            <a:ext cx="6385850" cy="40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238550" y="5000175"/>
            <a:ext cx="459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International and Great Northern Railroad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Today: VIA Multimodal Transit Center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77" name="Google Shape;17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The Negro Speaks of Rivers</a:t>
            </a:r>
            <a:endParaRPr i="1"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609600" y="1295400"/>
            <a:ext cx="7916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I’ve known rivers: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I’ve known rivers ancient as the world and older than the flow of human blood in human veins.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My soul has grown deep like the rivers.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 bathed in the Euphrates when dawns were young.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 built my hut near the Congo and it lulled me to sleep.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 looked upon the Nile and raised the pyramids above it.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 heard the singing of the Mississippi when Abe Lincoln went down to New Orleans, and I’ve seen its muddy bosom turn all golden in the sunset.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I’ve known rivers: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Ancient, dusky rivers.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My soul has grown deep like the rivers.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84" name="Google Shape;18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89" name="Google Shape;18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663" y="2008975"/>
            <a:ext cx="2771775" cy="432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000" y="786063"/>
            <a:ext cx="47625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96" name="Google Shape;1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Hughes in Spain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457200" y="10459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Hughes, Michael Koltyov, Ernest Hemingway, Nicolas Guillen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2571" y="1688948"/>
            <a:ext cx="6404430" cy="474995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5080004" y="6422570"/>
            <a:ext cx="397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Yale University Beinecke Library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205" name="Google Shape;20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Borges and </a:t>
            </a:r>
            <a:r>
              <a:rPr i="1"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Sur</a:t>
            </a:r>
            <a:endParaRPr i="1"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457200" y="1045920"/>
            <a:ext cx="8229600" cy="513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Adolfo Bioy Casares, Victoria Ocampo, and Jorge Luis Borges (1934)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5923645" y="6422570"/>
            <a:ext cx="16872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País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8829" y="1704684"/>
            <a:ext cx="4528457" cy="4566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214" name="Google Shape;21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Jorge Luís Borges translates Hughes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457200" y="1045920"/>
            <a:ext cx="8229600" cy="513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i="1"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Sur</a:t>
            </a: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 magazine (1931)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ughes-YoTambien.jpg" id="217" name="Google Shape;21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1600" y="1553030"/>
            <a:ext cx="6629400" cy="509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222" name="Google Shape;22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Langston Hughes, gaucho poet</a:t>
            </a:r>
            <a:endParaRPr i="1"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4" name="Google Shape;224;p30"/>
          <p:cNvSpPr txBox="1"/>
          <p:nvPr/>
        </p:nvSpPr>
        <p:spPr>
          <a:xfrm>
            <a:off x="457200" y="10459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in the hands of Jorge Luis Borges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950" y="1341448"/>
            <a:ext cx="3570701" cy="52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343575" y="1454375"/>
            <a:ext cx="4741500" cy="47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darker brother → hermano oscuro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grow strong → me pongo fuerte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Nobody ’ll dare → Nadie se animará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“Eat in the kitchen” → “Vete a la cocina”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ellipses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America → América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Whitman → Hernández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Aquí me pongo á cantar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Al compás de la vigüela...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92" name="Google Shape;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“</a:t>
            </a: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The Negro Speaks of Rivers”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750" y="1881775"/>
            <a:ext cx="8229598" cy="423693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457200" y="10459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i="1"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Crisis</a:t>
            </a: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 magazine (June 1921)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>
            <p:ph type="title"/>
          </p:nvPr>
        </p:nvSpPr>
        <p:spPr>
          <a:xfrm>
            <a:off x="457200" y="46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TEKS and Literary Analysis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302350" y="1066800"/>
            <a:ext cx="8520900" cy="4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traditional, contemporary, classical, and diverse texts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 of text structure to achieve the author’s purpose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stanzas, line breaks, speaker, and sound devices in poems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i="1" lang="en-US"/>
              <a:t>Why five stanzas? Ten lines? Organizing </a:t>
            </a:r>
            <a:r>
              <a:rPr i="1" lang="en-US"/>
              <a:t>principles?</a:t>
            </a:r>
            <a:endParaRPr i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i="1" lang="en-US"/>
              <a:t>Why are lines/sentences coterminous?</a:t>
            </a:r>
            <a:endParaRPr i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i="1" lang="en-US"/>
              <a:t>What happens when we change key words with near matches (“known,” “soul”)? </a:t>
            </a:r>
            <a:endParaRPr i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i="1" lang="en-US"/>
              <a:t>Who is “I”? speaker/tone/performance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07" name="Google Shape;1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moviesonline.ca/wp-content/uploads/2012/12/MorganFreeman-newton-shooting-590x330.jpg" id="108" name="Google Shape;10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575" y="1807725"/>
            <a:ext cx="7141975" cy="40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Morgan Freeman will be their answer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457200" y="10459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so be prepared to tell them why they’re right.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“Rivers” as 1920s poem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457200" y="1600200"/>
            <a:ext cx="8229600" cy="4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transnational, transhistorical subject as U.S. civil rights document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Red Summer (1919): Red Scare + returning soldiers + racial terrorism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NAACP nationalizes civil rights cause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Harlem Renaissance (or “Negro Renaissance”)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22" name="Google Shape;1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Lynchings during Hughes’s youth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457200" y="10459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(1902-1921)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4178026" y="6371775"/>
            <a:ext cx="489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https://plaintalkhistory.com/monroeandflorencework/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620620"/>
            <a:ext cx="8229601" cy="458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31" name="Google Shape;13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The Harlem Renaissance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57200" y="1045920"/>
            <a:ext cx="8229600" cy="513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From “Old Negro” Stereotype to “New Negro” Innovation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9860" y="2403721"/>
            <a:ext cx="4626429" cy="346496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4368773" y="6066975"/>
            <a:ext cx="462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Van Der Zee,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Couple, Harlem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(1932)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of Congress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975" y="1754636"/>
            <a:ext cx="3385625" cy="476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5627" y="1160727"/>
            <a:ext cx="4344725" cy="56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>
            <p:ph type="title"/>
          </p:nvPr>
        </p:nvSpPr>
        <p:spPr>
          <a:xfrm>
            <a:off x="130626" y="1222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Residential Segregation in NYC (1930)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130626" y="893520"/>
            <a:ext cx="822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Percent Negro by Census Tract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rinityU_PowerPoint_LightGrey2.jpg" id="149" name="Google Shape;14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22224"/>
              </a:buClr>
              <a:buSzPts val="4000"/>
              <a:buFont typeface="Arial Narrow"/>
              <a:buNone/>
            </a:pPr>
            <a:r>
              <a:rPr lang="en-US" sz="4000">
                <a:solidFill>
                  <a:srgbClr val="622224"/>
                </a:solidFill>
                <a:latin typeface="Arial Narrow"/>
                <a:ea typeface="Arial Narrow"/>
                <a:cs typeface="Arial Narrow"/>
                <a:sym typeface="Arial Narrow"/>
              </a:rPr>
              <a:t>The Birth of a Poem</a:t>
            </a:r>
            <a:endParaRPr sz="4000">
              <a:solidFill>
                <a:srgbClr val="62222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457200" y="1045920"/>
            <a:ext cx="8229600" cy="513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 Narrow"/>
              <a:buNone/>
            </a:pPr>
            <a:r>
              <a:rPr lang="en-US" sz="2400">
                <a:solidFill>
                  <a:srgbClr val="595959"/>
                </a:solidFill>
                <a:latin typeface="Arial Narrow"/>
                <a:ea typeface="Arial Narrow"/>
                <a:cs typeface="Arial Narrow"/>
                <a:sym typeface="Arial Narrow"/>
              </a:rPr>
              <a:t>“The Negro Speaks of Rivers”</a:t>
            </a:r>
            <a:endParaRPr sz="2400">
              <a:solidFill>
                <a:srgbClr val="595959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5325" y="1122125"/>
            <a:ext cx="4539387" cy="365760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6198324" y="6295575"/>
            <a:ext cx="287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www.txtransportationmuseum.org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25" y="3756375"/>
            <a:ext cx="5317549" cy="29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14B8381992D49BFEC195D1E62885C" ma:contentTypeVersion="12" ma:contentTypeDescription="Create a new document." ma:contentTypeScope="" ma:versionID="bcf0f9b6107f41beef10986d0e1cb926">
  <xsd:schema xmlns:xsd="http://www.w3.org/2001/XMLSchema" xmlns:xs="http://www.w3.org/2001/XMLSchema" xmlns:p="http://schemas.microsoft.com/office/2006/metadata/properties" xmlns:ns2="edc1dda4-e497-4293-92fa-89c2d7121ae6" xmlns:ns3="8d85cce8-ce02-4b6f-9ec5-19814b89220d" targetNamespace="http://schemas.microsoft.com/office/2006/metadata/properties" ma:root="true" ma:fieldsID="87aab614151e668abac86855a81947f9" ns2:_="" ns3:_="">
    <xsd:import namespace="edc1dda4-e497-4293-92fa-89c2d7121ae6"/>
    <xsd:import namespace="8d85cce8-ce02-4b6f-9ec5-19814b892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1dda4-e497-4293-92fa-89c2d7121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5cce8-ce02-4b6f-9ec5-19814b89220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2019FA-FBCC-4E7E-AD05-52D0F4625AB1}"/>
</file>

<file path=customXml/itemProps2.xml><?xml version="1.0" encoding="utf-8"?>
<ds:datastoreItem xmlns:ds="http://schemas.openxmlformats.org/officeDocument/2006/customXml" ds:itemID="{CC99DCCF-1054-45AF-A709-7EB204B375E4}"/>
</file>

<file path=customXml/itemProps3.xml><?xml version="1.0" encoding="utf-8"?>
<ds:datastoreItem xmlns:ds="http://schemas.openxmlformats.org/officeDocument/2006/customXml" ds:itemID="{376F178A-E549-4432-BF00-C6BBC2490D2E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0x01010068114B8381992D49BFEC195D1E62885C</vt:lpwstr>
  </property>
</Properties>
</file>