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7.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6.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2"/>
  </p:notesMasterIdLst>
  <p:handoutMasterIdLst>
    <p:handoutMasterId r:id="rId23"/>
  </p:handoutMasterIdLst>
  <p:sldIdLst>
    <p:sldId id="321" r:id="rId2"/>
    <p:sldId id="392" r:id="rId3"/>
    <p:sldId id="322" r:id="rId4"/>
    <p:sldId id="383" r:id="rId5"/>
    <p:sldId id="391" r:id="rId6"/>
    <p:sldId id="369" r:id="rId7"/>
    <p:sldId id="382" r:id="rId8"/>
    <p:sldId id="371" r:id="rId9"/>
    <p:sldId id="370" r:id="rId10"/>
    <p:sldId id="374" r:id="rId11"/>
    <p:sldId id="395" r:id="rId12"/>
    <p:sldId id="396" r:id="rId13"/>
    <p:sldId id="397" r:id="rId14"/>
    <p:sldId id="398" r:id="rId15"/>
    <p:sldId id="389" r:id="rId16"/>
    <p:sldId id="388" r:id="rId17"/>
    <p:sldId id="399" r:id="rId18"/>
    <p:sldId id="384" r:id="rId19"/>
    <p:sldId id="386" r:id="rId20"/>
    <p:sldId id="390" r:id="rId21"/>
  </p:sldIdLst>
  <p:sldSz cx="9144000" cy="6858000" type="screen4x3"/>
  <p:notesSz cx="6858000" cy="9144000"/>
  <p:defaultTextStyle>
    <a:defPPr>
      <a:defRPr lang="en-US"/>
    </a:defPPr>
    <a:lvl1pPr algn="l" rtl="0" eaLnBrk="0" fontAlgn="base" hangingPunct="0">
      <a:spcBef>
        <a:spcPct val="0"/>
      </a:spcBef>
      <a:spcAft>
        <a:spcPct val="0"/>
      </a:spcAft>
      <a:defRPr sz="1400" kern="1200">
        <a:solidFill>
          <a:schemeClr val="bg1"/>
        </a:solidFill>
        <a:latin typeface="Times New Roman" charset="0"/>
        <a:ea typeface="ＭＳ Ｐゴシック" charset="-128"/>
        <a:cs typeface="+mn-cs"/>
      </a:defRPr>
    </a:lvl1pPr>
    <a:lvl2pPr marL="457200" algn="l" rtl="0" eaLnBrk="0" fontAlgn="base" hangingPunct="0">
      <a:spcBef>
        <a:spcPct val="0"/>
      </a:spcBef>
      <a:spcAft>
        <a:spcPct val="0"/>
      </a:spcAft>
      <a:defRPr sz="1400" kern="1200">
        <a:solidFill>
          <a:schemeClr val="bg1"/>
        </a:solidFill>
        <a:latin typeface="Times New Roman" charset="0"/>
        <a:ea typeface="ＭＳ Ｐゴシック" charset="-128"/>
        <a:cs typeface="+mn-cs"/>
      </a:defRPr>
    </a:lvl2pPr>
    <a:lvl3pPr marL="914400" algn="l" rtl="0" eaLnBrk="0" fontAlgn="base" hangingPunct="0">
      <a:spcBef>
        <a:spcPct val="0"/>
      </a:spcBef>
      <a:spcAft>
        <a:spcPct val="0"/>
      </a:spcAft>
      <a:defRPr sz="1400" kern="1200">
        <a:solidFill>
          <a:schemeClr val="bg1"/>
        </a:solidFill>
        <a:latin typeface="Times New Roman" charset="0"/>
        <a:ea typeface="ＭＳ Ｐゴシック" charset="-128"/>
        <a:cs typeface="+mn-cs"/>
      </a:defRPr>
    </a:lvl3pPr>
    <a:lvl4pPr marL="1371600" algn="l" rtl="0" eaLnBrk="0" fontAlgn="base" hangingPunct="0">
      <a:spcBef>
        <a:spcPct val="0"/>
      </a:spcBef>
      <a:spcAft>
        <a:spcPct val="0"/>
      </a:spcAft>
      <a:defRPr sz="1400" kern="1200">
        <a:solidFill>
          <a:schemeClr val="bg1"/>
        </a:solidFill>
        <a:latin typeface="Times New Roman" charset="0"/>
        <a:ea typeface="ＭＳ Ｐゴシック" charset="-128"/>
        <a:cs typeface="+mn-cs"/>
      </a:defRPr>
    </a:lvl4pPr>
    <a:lvl5pPr marL="1828800" algn="l" rtl="0" eaLnBrk="0" fontAlgn="base" hangingPunct="0">
      <a:spcBef>
        <a:spcPct val="0"/>
      </a:spcBef>
      <a:spcAft>
        <a:spcPct val="0"/>
      </a:spcAft>
      <a:defRPr sz="1400" kern="1200">
        <a:solidFill>
          <a:schemeClr val="bg1"/>
        </a:solidFill>
        <a:latin typeface="Times New Roman" charset="0"/>
        <a:ea typeface="ＭＳ Ｐゴシック" charset="-128"/>
        <a:cs typeface="+mn-cs"/>
      </a:defRPr>
    </a:lvl5pPr>
    <a:lvl6pPr marL="2286000" algn="l" defTabSz="914400" rtl="0" eaLnBrk="1" latinLnBrk="0" hangingPunct="1">
      <a:defRPr sz="1400" kern="1200">
        <a:solidFill>
          <a:schemeClr val="bg1"/>
        </a:solidFill>
        <a:latin typeface="Times New Roman" charset="0"/>
        <a:ea typeface="ＭＳ Ｐゴシック" charset="-128"/>
        <a:cs typeface="+mn-cs"/>
      </a:defRPr>
    </a:lvl6pPr>
    <a:lvl7pPr marL="2743200" algn="l" defTabSz="914400" rtl="0" eaLnBrk="1" latinLnBrk="0" hangingPunct="1">
      <a:defRPr sz="1400" kern="1200">
        <a:solidFill>
          <a:schemeClr val="bg1"/>
        </a:solidFill>
        <a:latin typeface="Times New Roman" charset="0"/>
        <a:ea typeface="ＭＳ Ｐゴシック" charset="-128"/>
        <a:cs typeface="+mn-cs"/>
      </a:defRPr>
    </a:lvl7pPr>
    <a:lvl8pPr marL="3200400" algn="l" defTabSz="914400" rtl="0" eaLnBrk="1" latinLnBrk="0" hangingPunct="1">
      <a:defRPr sz="1400" kern="1200">
        <a:solidFill>
          <a:schemeClr val="bg1"/>
        </a:solidFill>
        <a:latin typeface="Times New Roman" charset="0"/>
        <a:ea typeface="ＭＳ Ｐゴシック" charset="-128"/>
        <a:cs typeface="+mn-cs"/>
      </a:defRPr>
    </a:lvl8pPr>
    <a:lvl9pPr marL="3657600" algn="l" defTabSz="914400" rtl="0" eaLnBrk="1" latinLnBrk="0" hangingPunct="1">
      <a:defRPr sz="1400" kern="1200">
        <a:solidFill>
          <a:schemeClr val="bg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66"/>
    <p:restoredTop sz="91992"/>
  </p:normalViewPr>
  <p:slideViewPr>
    <p:cSldViewPr>
      <p:cViewPr>
        <p:scale>
          <a:sx n="68" d="100"/>
          <a:sy n="68" d="100"/>
        </p:scale>
        <p:origin x="920" y="144"/>
      </p:cViewPr>
      <p:guideLst>
        <p:guide orient="horz" pos="2160"/>
        <p:guide pos="2880"/>
      </p:guideLst>
    </p:cSldViewPr>
  </p:slideViewPr>
  <p:outlineViewPr>
    <p:cViewPr>
      <p:scale>
        <a:sx n="33" d="100"/>
        <a:sy n="33" d="100"/>
      </p:scale>
      <p:origin x="0" y="0"/>
    </p:cViewPr>
  </p:outlineViewPr>
  <p:notesTextViewPr>
    <p:cViewPr>
      <p:scale>
        <a:sx n="85" d="100"/>
        <a:sy n="85" d="100"/>
      </p:scale>
      <p:origin x="0" y="0"/>
    </p:cViewPr>
  </p:notesTextViewPr>
  <p:sorterViewPr>
    <p:cViewPr>
      <p:scale>
        <a:sx n="66" d="100"/>
        <a:sy n="66" d="100"/>
      </p:scale>
      <p:origin x="0" y="1168"/>
    </p:cViewPr>
  </p:sorterViewPr>
  <p:notesViewPr>
    <p:cSldViewPr>
      <p:cViewPr>
        <p:scale>
          <a:sx n="100" d="100"/>
          <a:sy n="100" d="100"/>
        </p:scale>
        <p:origin x="1464" y="-83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8" Type="http://schemas.openxmlformats.org/officeDocument/2006/relationships/slide" Target="slides/slide7.xml"/><Relationship Id="rId21" Type="http://schemas.openxmlformats.org/officeDocument/2006/relationships/slide" Target="slides/slide20.xml"/><Relationship Id="rId3" Type="http://schemas.openxmlformats.org/officeDocument/2006/relationships/slide" Target="slides/slide2.xml"/><Relationship Id="rId2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7" Type="http://schemas.openxmlformats.org/officeDocument/2006/relationships/slide" Target="slides/slide6.xml"/><Relationship Id="rId20" Type="http://schemas.openxmlformats.org/officeDocument/2006/relationships/slide" Target="slides/slide19.xml"/><Relationship Id="rId16" Type="http://schemas.openxmlformats.org/officeDocument/2006/relationships/slide" Target="slides/slide15.xml"/><Relationship Id="rId2" Type="http://schemas.openxmlformats.org/officeDocument/2006/relationships/slide" Target="slides/slide1.xml"/><Relationship Id="rId29" Type="http://schemas.openxmlformats.org/officeDocument/2006/relationships/customXml" Target="../customXml/item2.xml"/><Relationship Id="rId24" Type="http://schemas.openxmlformats.org/officeDocument/2006/relationships/presProps" Target="presProps.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handoutMaster" Target="handoutMasters/handoutMaster1.xml"/><Relationship Id="rId15" Type="http://schemas.openxmlformats.org/officeDocument/2006/relationships/slide" Target="slides/slide14.xml"/><Relationship Id="rId5" Type="http://schemas.openxmlformats.org/officeDocument/2006/relationships/slide" Target="slides/slide4.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9"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 Id="rId14" Type="http://schemas.openxmlformats.org/officeDocument/2006/relationships/slide" Target="slides/slide13.xml"/><Relationship Id="rId4" Type="http://schemas.openxmlformats.org/officeDocument/2006/relationships/slide" Target="slides/slide3.xml"/><Relationship Id="rId30"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79CE6581-E98C-2C4B-B68E-EFCA07F060B7}" type="datetimeFigureOut">
              <a:rPr lang="en-US"/>
              <a:pPr>
                <a:defRPr/>
              </a:pPr>
              <a:t>6/16/20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5C8C5D07-4DDA-E748-BD86-F84ECE50FC15}"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200">
                <a:solidFill>
                  <a:schemeClr val="tx1"/>
                </a:solidFill>
                <a:latin typeface="Arial" charset="0"/>
                <a:ea typeface="ＭＳ Ｐゴシック" charset="0"/>
                <a:cs typeface="ＭＳ Ｐゴシック" charset="0"/>
              </a:defRPr>
            </a:lvl1pPr>
          </a:lstStyle>
          <a:p>
            <a:pPr>
              <a:defRPr/>
            </a:pPr>
            <a:endParaRPr lang="en-US"/>
          </a:p>
        </p:txBody>
      </p:sp>
      <p:sp>
        <p:nvSpPr>
          <p:cNvPr id="10243" name="Rectangle 3"/>
          <p:cNvSpPr>
            <a:spLocks noGrp="1" noChangeArrowheads="1"/>
          </p:cNvSpPr>
          <p:nvPr>
            <p:ph type="dt" idx="1"/>
          </p:nvPr>
        </p:nvSpPr>
        <p:spPr bwMode="auto">
          <a:xfrm>
            <a:off x="3886200" y="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ea typeface="ＭＳ Ｐゴシック" charset="0"/>
                <a:cs typeface="ＭＳ Ｐゴシック"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5" name="Rectangle 5"/>
          <p:cNvSpPr>
            <a:spLocks noGrp="1" noChangeArrowheads="1"/>
          </p:cNvSpPr>
          <p:nvPr>
            <p:ph type="body" sz="quarter" idx="3"/>
          </p:nvPr>
        </p:nvSpPr>
        <p:spPr bwMode="auto">
          <a:xfrm>
            <a:off x="914400" y="4343400"/>
            <a:ext cx="5029200" cy="41148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defRPr sz="1200">
                <a:solidFill>
                  <a:schemeClr val="tx1"/>
                </a:solidFill>
                <a:latin typeface="Arial" charset="0"/>
                <a:ea typeface="ＭＳ Ｐゴシック" charset="0"/>
                <a:cs typeface="ＭＳ Ｐゴシック" charset="0"/>
              </a:defRPr>
            </a:lvl1pPr>
          </a:lstStyle>
          <a:p>
            <a:pPr>
              <a:defRPr/>
            </a:pPr>
            <a:endParaRPr lang="en-US"/>
          </a:p>
        </p:txBody>
      </p:sp>
      <p:sp>
        <p:nvSpPr>
          <p:cNvPr id="10247" name="Rectangle 7"/>
          <p:cNvSpPr>
            <a:spLocks noGrp="1" noChangeArrowheads="1"/>
          </p:cNvSpPr>
          <p:nvPr>
            <p:ph type="sldNum" sz="quarter" idx="5"/>
          </p:nvPr>
        </p:nvSpPr>
        <p:spPr bwMode="auto">
          <a:xfrm>
            <a:off x="388620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pPr>
              <a:defRPr/>
            </a:pPr>
            <a:fld id="{936AAE46-9885-C342-A654-5AF0F35901B7}"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a:ln/>
        </p:spPr>
      </p:sp>
      <p:sp>
        <p:nvSpPr>
          <p:cNvPr id="1638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x-none" sz="1800" dirty="0">
              <a:ea typeface="ＭＳ Ｐゴシック" charset="-128"/>
            </a:endParaRPr>
          </a:p>
        </p:txBody>
      </p:sp>
      <p:sp>
        <p:nvSpPr>
          <p:cNvPr id="1638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bg1"/>
                </a:solidFill>
                <a:latin typeface="Times New Roman" charset="0"/>
                <a:ea typeface="ＭＳ Ｐゴシック" charset="-128"/>
              </a:defRPr>
            </a:lvl1pPr>
            <a:lvl2pPr marL="742950" indent="-285750">
              <a:defRPr sz="1400">
                <a:solidFill>
                  <a:schemeClr val="bg1"/>
                </a:solidFill>
                <a:latin typeface="Times New Roman" charset="0"/>
                <a:ea typeface="ＭＳ Ｐゴシック" charset="-128"/>
              </a:defRPr>
            </a:lvl2pPr>
            <a:lvl3pPr marL="1143000" indent="-228600">
              <a:defRPr sz="1400">
                <a:solidFill>
                  <a:schemeClr val="bg1"/>
                </a:solidFill>
                <a:latin typeface="Times New Roman" charset="0"/>
                <a:ea typeface="ＭＳ Ｐゴシック" charset="-128"/>
              </a:defRPr>
            </a:lvl3pPr>
            <a:lvl4pPr marL="1600200" indent="-228600">
              <a:defRPr sz="1400">
                <a:solidFill>
                  <a:schemeClr val="bg1"/>
                </a:solidFill>
                <a:latin typeface="Times New Roman" charset="0"/>
                <a:ea typeface="ＭＳ Ｐゴシック" charset="-128"/>
              </a:defRPr>
            </a:lvl4pPr>
            <a:lvl5pPr marL="2057400" indent="-228600">
              <a:defRPr sz="1400">
                <a:solidFill>
                  <a:schemeClr val="bg1"/>
                </a:solidFill>
                <a:latin typeface="Times New Roman" charset="0"/>
                <a:ea typeface="ＭＳ Ｐゴシック" charset="-128"/>
              </a:defRPr>
            </a:lvl5pPr>
            <a:lvl6pPr marL="2514600" indent="-228600" eaLnBrk="0" fontAlgn="base" hangingPunct="0">
              <a:spcBef>
                <a:spcPct val="0"/>
              </a:spcBef>
              <a:spcAft>
                <a:spcPct val="0"/>
              </a:spcAft>
              <a:defRPr sz="1400">
                <a:solidFill>
                  <a:schemeClr val="bg1"/>
                </a:solidFill>
                <a:latin typeface="Times New Roman" charset="0"/>
                <a:ea typeface="ＭＳ Ｐゴシック" charset="-128"/>
              </a:defRPr>
            </a:lvl6pPr>
            <a:lvl7pPr marL="2971800" indent="-228600" eaLnBrk="0" fontAlgn="base" hangingPunct="0">
              <a:spcBef>
                <a:spcPct val="0"/>
              </a:spcBef>
              <a:spcAft>
                <a:spcPct val="0"/>
              </a:spcAft>
              <a:defRPr sz="1400">
                <a:solidFill>
                  <a:schemeClr val="bg1"/>
                </a:solidFill>
                <a:latin typeface="Times New Roman" charset="0"/>
                <a:ea typeface="ＭＳ Ｐゴシック" charset="-128"/>
              </a:defRPr>
            </a:lvl7pPr>
            <a:lvl8pPr marL="3429000" indent="-228600" eaLnBrk="0" fontAlgn="base" hangingPunct="0">
              <a:spcBef>
                <a:spcPct val="0"/>
              </a:spcBef>
              <a:spcAft>
                <a:spcPct val="0"/>
              </a:spcAft>
              <a:defRPr sz="1400">
                <a:solidFill>
                  <a:schemeClr val="bg1"/>
                </a:solidFill>
                <a:latin typeface="Times New Roman" charset="0"/>
                <a:ea typeface="ＭＳ Ｐゴシック" charset="-128"/>
              </a:defRPr>
            </a:lvl8pPr>
            <a:lvl9pPr marL="3886200" indent="-228600" eaLnBrk="0" fontAlgn="base" hangingPunct="0">
              <a:spcBef>
                <a:spcPct val="0"/>
              </a:spcBef>
              <a:spcAft>
                <a:spcPct val="0"/>
              </a:spcAft>
              <a:defRPr sz="1400">
                <a:solidFill>
                  <a:schemeClr val="bg1"/>
                </a:solidFill>
                <a:latin typeface="Times New Roman" charset="0"/>
                <a:ea typeface="ＭＳ Ｐゴシック" charset="-128"/>
              </a:defRPr>
            </a:lvl9pPr>
          </a:lstStyle>
          <a:p>
            <a:fld id="{F3F1EF47-3389-2146-AB70-4FA976C176B1}" type="slidenum">
              <a:rPr lang="en-US" altLang="x-none" sz="1200">
                <a:solidFill>
                  <a:schemeClr val="tx1"/>
                </a:solidFill>
                <a:latin typeface="Arial" charset="0"/>
              </a:rPr>
              <a:pPr/>
              <a:t>1</a:t>
            </a:fld>
            <a:endParaRPr lang="en-US" altLang="x-none" sz="1200">
              <a:solidFill>
                <a:schemeClr val="tx1"/>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a:ln/>
        </p:spPr>
      </p:sp>
      <p:sp>
        <p:nvSpPr>
          <p:cNvPr id="1843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sz="1800" dirty="0">
                <a:ea typeface="ＭＳ Ｐゴシック" charset="-128"/>
              </a:rPr>
              <a:t>Who knows these women? Each played important roles in rev and/or early republic. Why not better remembered? </a:t>
            </a:r>
          </a:p>
        </p:txBody>
      </p:sp>
      <p:sp>
        <p:nvSpPr>
          <p:cNvPr id="1843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bg1"/>
                </a:solidFill>
                <a:latin typeface="Times New Roman" charset="0"/>
                <a:ea typeface="ＭＳ Ｐゴシック" charset="-128"/>
              </a:defRPr>
            </a:lvl1pPr>
            <a:lvl2pPr marL="742950" indent="-285750">
              <a:defRPr sz="1400">
                <a:solidFill>
                  <a:schemeClr val="bg1"/>
                </a:solidFill>
                <a:latin typeface="Times New Roman" charset="0"/>
                <a:ea typeface="ＭＳ Ｐゴシック" charset="-128"/>
              </a:defRPr>
            </a:lvl2pPr>
            <a:lvl3pPr marL="1143000" indent="-228600">
              <a:defRPr sz="1400">
                <a:solidFill>
                  <a:schemeClr val="bg1"/>
                </a:solidFill>
                <a:latin typeface="Times New Roman" charset="0"/>
                <a:ea typeface="ＭＳ Ｐゴシック" charset="-128"/>
              </a:defRPr>
            </a:lvl3pPr>
            <a:lvl4pPr marL="1600200" indent="-228600">
              <a:defRPr sz="1400">
                <a:solidFill>
                  <a:schemeClr val="bg1"/>
                </a:solidFill>
                <a:latin typeface="Times New Roman" charset="0"/>
                <a:ea typeface="ＭＳ Ｐゴシック" charset="-128"/>
              </a:defRPr>
            </a:lvl4pPr>
            <a:lvl5pPr marL="2057400" indent="-228600">
              <a:defRPr sz="1400">
                <a:solidFill>
                  <a:schemeClr val="bg1"/>
                </a:solidFill>
                <a:latin typeface="Times New Roman" charset="0"/>
                <a:ea typeface="ＭＳ Ｐゴシック" charset="-128"/>
              </a:defRPr>
            </a:lvl5pPr>
            <a:lvl6pPr marL="2514600" indent="-228600" eaLnBrk="0" fontAlgn="base" hangingPunct="0">
              <a:spcBef>
                <a:spcPct val="0"/>
              </a:spcBef>
              <a:spcAft>
                <a:spcPct val="0"/>
              </a:spcAft>
              <a:defRPr sz="1400">
                <a:solidFill>
                  <a:schemeClr val="bg1"/>
                </a:solidFill>
                <a:latin typeface="Times New Roman" charset="0"/>
                <a:ea typeface="ＭＳ Ｐゴシック" charset="-128"/>
              </a:defRPr>
            </a:lvl6pPr>
            <a:lvl7pPr marL="2971800" indent="-228600" eaLnBrk="0" fontAlgn="base" hangingPunct="0">
              <a:spcBef>
                <a:spcPct val="0"/>
              </a:spcBef>
              <a:spcAft>
                <a:spcPct val="0"/>
              </a:spcAft>
              <a:defRPr sz="1400">
                <a:solidFill>
                  <a:schemeClr val="bg1"/>
                </a:solidFill>
                <a:latin typeface="Times New Roman" charset="0"/>
                <a:ea typeface="ＭＳ Ｐゴシック" charset="-128"/>
              </a:defRPr>
            </a:lvl7pPr>
            <a:lvl8pPr marL="3429000" indent="-228600" eaLnBrk="0" fontAlgn="base" hangingPunct="0">
              <a:spcBef>
                <a:spcPct val="0"/>
              </a:spcBef>
              <a:spcAft>
                <a:spcPct val="0"/>
              </a:spcAft>
              <a:defRPr sz="1400">
                <a:solidFill>
                  <a:schemeClr val="bg1"/>
                </a:solidFill>
                <a:latin typeface="Times New Roman" charset="0"/>
                <a:ea typeface="ＭＳ Ｐゴシック" charset="-128"/>
              </a:defRPr>
            </a:lvl8pPr>
            <a:lvl9pPr marL="3886200" indent="-228600" eaLnBrk="0" fontAlgn="base" hangingPunct="0">
              <a:spcBef>
                <a:spcPct val="0"/>
              </a:spcBef>
              <a:spcAft>
                <a:spcPct val="0"/>
              </a:spcAft>
              <a:defRPr sz="1400">
                <a:solidFill>
                  <a:schemeClr val="bg1"/>
                </a:solidFill>
                <a:latin typeface="Times New Roman" charset="0"/>
                <a:ea typeface="ＭＳ Ｐゴシック" charset="-128"/>
              </a:defRPr>
            </a:lvl9pPr>
          </a:lstStyle>
          <a:p>
            <a:fld id="{F8DE21CB-2636-2142-A8DC-D59BE7529C9D}" type="slidenum">
              <a:rPr lang="en-US" altLang="x-none" sz="1200">
                <a:solidFill>
                  <a:schemeClr val="tx1"/>
                </a:solidFill>
                <a:latin typeface="Arial" charset="0"/>
              </a:rPr>
              <a:pPr/>
              <a:t>3</a:t>
            </a:fld>
            <a:endParaRPr lang="en-US" altLang="x-none" sz="1200">
              <a:solidFill>
                <a:schemeClr val="tx1"/>
              </a:solidFill>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a:ln/>
        </p:spPr>
      </p:sp>
      <p:sp>
        <p:nvSpPr>
          <p:cNvPr id="1843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sz="1800" dirty="0">
                <a:ea typeface="ＭＳ Ｐゴシック" charset="-128"/>
              </a:rPr>
              <a:t>Who knows these women? Each played important roles in rev and/or early republic. Why not better remembered? </a:t>
            </a:r>
          </a:p>
        </p:txBody>
      </p:sp>
      <p:sp>
        <p:nvSpPr>
          <p:cNvPr id="1843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bg1"/>
                </a:solidFill>
                <a:latin typeface="Times New Roman" charset="0"/>
                <a:ea typeface="ＭＳ Ｐゴシック" charset="-128"/>
              </a:defRPr>
            </a:lvl1pPr>
            <a:lvl2pPr marL="742950" indent="-285750">
              <a:defRPr sz="1400">
                <a:solidFill>
                  <a:schemeClr val="bg1"/>
                </a:solidFill>
                <a:latin typeface="Times New Roman" charset="0"/>
                <a:ea typeface="ＭＳ Ｐゴシック" charset="-128"/>
              </a:defRPr>
            </a:lvl2pPr>
            <a:lvl3pPr marL="1143000" indent="-228600">
              <a:defRPr sz="1400">
                <a:solidFill>
                  <a:schemeClr val="bg1"/>
                </a:solidFill>
                <a:latin typeface="Times New Roman" charset="0"/>
                <a:ea typeface="ＭＳ Ｐゴシック" charset="-128"/>
              </a:defRPr>
            </a:lvl3pPr>
            <a:lvl4pPr marL="1600200" indent="-228600">
              <a:defRPr sz="1400">
                <a:solidFill>
                  <a:schemeClr val="bg1"/>
                </a:solidFill>
                <a:latin typeface="Times New Roman" charset="0"/>
                <a:ea typeface="ＭＳ Ｐゴシック" charset="-128"/>
              </a:defRPr>
            </a:lvl4pPr>
            <a:lvl5pPr marL="2057400" indent="-228600">
              <a:defRPr sz="1400">
                <a:solidFill>
                  <a:schemeClr val="bg1"/>
                </a:solidFill>
                <a:latin typeface="Times New Roman" charset="0"/>
                <a:ea typeface="ＭＳ Ｐゴシック" charset="-128"/>
              </a:defRPr>
            </a:lvl5pPr>
            <a:lvl6pPr marL="2514600" indent="-228600" eaLnBrk="0" fontAlgn="base" hangingPunct="0">
              <a:spcBef>
                <a:spcPct val="0"/>
              </a:spcBef>
              <a:spcAft>
                <a:spcPct val="0"/>
              </a:spcAft>
              <a:defRPr sz="1400">
                <a:solidFill>
                  <a:schemeClr val="bg1"/>
                </a:solidFill>
                <a:latin typeface="Times New Roman" charset="0"/>
                <a:ea typeface="ＭＳ Ｐゴシック" charset="-128"/>
              </a:defRPr>
            </a:lvl6pPr>
            <a:lvl7pPr marL="2971800" indent="-228600" eaLnBrk="0" fontAlgn="base" hangingPunct="0">
              <a:spcBef>
                <a:spcPct val="0"/>
              </a:spcBef>
              <a:spcAft>
                <a:spcPct val="0"/>
              </a:spcAft>
              <a:defRPr sz="1400">
                <a:solidFill>
                  <a:schemeClr val="bg1"/>
                </a:solidFill>
                <a:latin typeface="Times New Roman" charset="0"/>
                <a:ea typeface="ＭＳ Ｐゴシック" charset="-128"/>
              </a:defRPr>
            </a:lvl7pPr>
            <a:lvl8pPr marL="3429000" indent="-228600" eaLnBrk="0" fontAlgn="base" hangingPunct="0">
              <a:spcBef>
                <a:spcPct val="0"/>
              </a:spcBef>
              <a:spcAft>
                <a:spcPct val="0"/>
              </a:spcAft>
              <a:defRPr sz="1400">
                <a:solidFill>
                  <a:schemeClr val="bg1"/>
                </a:solidFill>
                <a:latin typeface="Times New Roman" charset="0"/>
                <a:ea typeface="ＭＳ Ｐゴシック" charset="-128"/>
              </a:defRPr>
            </a:lvl8pPr>
            <a:lvl9pPr marL="3886200" indent="-228600" eaLnBrk="0" fontAlgn="base" hangingPunct="0">
              <a:spcBef>
                <a:spcPct val="0"/>
              </a:spcBef>
              <a:spcAft>
                <a:spcPct val="0"/>
              </a:spcAft>
              <a:defRPr sz="1400">
                <a:solidFill>
                  <a:schemeClr val="bg1"/>
                </a:solidFill>
                <a:latin typeface="Times New Roman" charset="0"/>
                <a:ea typeface="ＭＳ Ｐゴシック" charset="-128"/>
              </a:defRPr>
            </a:lvl9pPr>
          </a:lstStyle>
          <a:p>
            <a:fld id="{F8DE21CB-2636-2142-A8DC-D59BE7529C9D}" type="slidenum">
              <a:rPr lang="en-US" altLang="x-none" sz="1200">
                <a:solidFill>
                  <a:schemeClr val="tx1"/>
                </a:solidFill>
                <a:latin typeface="Arial" charset="0"/>
              </a:rPr>
              <a:pPr/>
              <a:t>5</a:t>
            </a:fld>
            <a:endParaRPr lang="en-US" altLang="x-none" sz="1200">
              <a:solidFill>
                <a:schemeClr val="tx1"/>
              </a:solidFill>
              <a:latin typeface="Arial" charset="0"/>
            </a:endParaRPr>
          </a:p>
        </p:txBody>
      </p:sp>
    </p:spTree>
    <p:extLst>
      <p:ext uri="{BB962C8B-B14F-4D97-AF65-F5344CB8AC3E}">
        <p14:creationId xmlns:p14="http://schemas.microsoft.com/office/powerpoint/2010/main" val="1589912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400">
                <a:solidFill>
                  <a:schemeClr val="bg1"/>
                </a:solidFill>
                <a:latin typeface="Times New Roman" charset="0"/>
                <a:ea typeface="ＭＳ Ｐゴシック" charset="-128"/>
              </a:defRPr>
            </a:lvl1pPr>
            <a:lvl2pPr marL="742950" indent="-285750">
              <a:defRPr sz="1400">
                <a:solidFill>
                  <a:schemeClr val="bg1"/>
                </a:solidFill>
                <a:latin typeface="Times New Roman" charset="0"/>
                <a:ea typeface="ＭＳ Ｐゴシック" charset="-128"/>
              </a:defRPr>
            </a:lvl2pPr>
            <a:lvl3pPr marL="1143000" indent="-228600">
              <a:defRPr sz="1400">
                <a:solidFill>
                  <a:schemeClr val="bg1"/>
                </a:solidFill>
                <a:latin typeface="Times New Roman" charset="0"/>
                <a:ea typeface="ＭＳ Ｐゴシック" charset="-128"/>
              </a:defRPr>
            </a:lvl3pPr>
            <a:lvl4pPr marL="1600200" indent="-228600">
              <a:defRPr sz="1400">
                <a:solidFill>
                  <a:schemeClr val="bg1"/>
                </a:solidFill>
                <a:latin typeface="Times New Roman" charset="0"/>
                <a:ea typeface="ＭＳ Ｐゴシック" charset="-128"/>
              </a:defRPr>
            </a:lvl4pPr>
            <a:lvl5pPr marL="2057400" indent="-228600">
              <a:defRPr sz="1400">
                <a:solidFill>
                  <a:schemeClr val="bg1"/>
                </a:solidFill>
                <a:latin typeface="Times New Roman" charset="0"/>
                <a:ea typeface="ＭＳ Ｐゴシック" charset="-128"/>
              </a:defRPr>
            </a:lvl5pPr>
            <a:lvl6pPr marL="2514600" indent="-228600" eaLnBrk="0" fontAlgn="base" hangingPunct="0">
              <a:spcBef>
                <a:spcPct val="0"/>
              </a:spcBef>
              <a:spcAft>
                <a:spcPct val="0"/>
              </a:spcAft>
              <a:defRPr sz="1400">
                <a:solidFill>
                  <a:schemeClr val="bg1"/>
                </a:solidFill>
                <a:latin typeface="Times New Roman" charset="0"/>
                <a:ea typeface="ＭＳ Ｐゴシック" charset="-128"/>
              </a:defRPr>
            </a:lvl6pPr>
            <a:lvl7pPr marL="2971800" indent="-228600" eaLnBrk="0" fontAlgn="base" hangingPunct="0">
              <a:spcBef>
                <a:spcPct val="0"/>
              </a:spcBef>
              <a:spcAft>
                <a:spcPct val="0"/>
              </a:spcAft>
              <a:defRPr sz="1400">
                <a:solidFill>
                  <a:schemeClr val="bg1"/>
                </a:solidFill>
                <a:latin typeface="Times New Roman" charset="0"/>
                <a:ea typeface="ＭＳ Ｐゴシック" charset="-128"/>
              </a:defRPr>
            </a:lvl7pPr>
            <a:lvl8pPr marL="3429000" indent="-228600" eaLnBrk="0" fontAlgn="base" hangingPunct="0">
              <a:spcBef>
                <a:spcPct val="0"/>
              </a:spcBef>
              <a:spcAft>
                <a:spcPct val="0"/>
              </a:spcAft>
              <a:defRPr sz="1400">
                <a:solidFill>
                  <a:schemeClr val="bg1"/>
                </a:solidFill>
                <a:latin typeface="Times New Roman" charset="0"/>
                <a:ea typeface="ＭＳ Ｐゴシック" charset="-128"/>
              </a:defRPr>
            </a:lvl8pPr>
            <a:lvl9pPr marL="3886200" indent="-228600" eaLnBrk="0" fontAlgn="base" hangingPunct="0">
              <a:spcBef>
                <a:spcPct val="0"/>
              </a:spcBef>
              <a:spcAft>
                <a:spcPct val="0"/>
              </a:spcAft>
              <a:defRPr sz="1400">
                <a:solidFill>
                  <a:schemeClr val="bg1"/>
                </a:solidFill>
                <a:latin typeface="Times New Roman" charset="0"/>
                <a:ea typeface="ＭＳ Ｐゴシック" charset="-128"/>
              </a:defRPr>
            </a:lvl9pPr>
          </a:lstStyle>
          <a:p>
            <a:fld id="{4C95B28E-1CD8-0545-AC63-DD6703FF1FEE}" type="slidenum">
              <a:rPr lang="en-US" altLang="x-none" sz="1200">
                <a:solidFill>
                  <a:schemeClr val="tx1"/>
                </a:solidFill>
                <a:latin typeface="Arial" charset="0"/>
              </a:rPr>
              <a:pPr/>
              <a:t>6</a:t>
            </a:fld>
            <a:endParaRPr lang="en-US" altLang="x-none" sz="1200">
              <a:solidFill>
                <a:schemeClr val="tx1"/>
              </a:solidFill>
              <a:latin typeface="Arial"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x-none" sz="1800" dirty="0">
              <a:ea typeface="ＭＳ Ｐゴシック" charset="-128"/>
            </a:endParaRPr>
          </a:p>
        </p:txBody>
      </p:sp>
    </p:spTree>
    <p:extLst>
      <p:ext uri="{BB962C8B-B14F-4D97-AF65-F5344CB8AC3E}">
        <p14:creationId xmlns:p14="http://schemas.microsoft.com/office/powerpoint/2010/main" val="1508240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400">
                <a:solidFill>
                  <a:schemeClr val="bg1"/>
                </a:solidFill>
                <a:latin typeface="Times New Roman" charset="0"/>
                <a:ea typeface="ＭＳ Ｐゴシック" charset="-128"/>
              </a:defRPr>
            </a:lvl1pPr>
            <a:lvl2pPr marL="742950" indent="-285750">
              <a:defRPr sz="1400">
                <a:solidFill>
                  <a:schemeClr val="bg1"/>
                </a:solidFill>
                <a:latin typeface="Times New Roman" charset="0"/>
                <a:ea typeface="ＭＳ Ｐゴシック" charset="-128"/>
              </a:defRPr>
            </a:lvl2pPr>
            <a:lvl3pPr marL="1143000" indent="-228600">
              <a:defRPr sz="1400">
                <a:solidFill>
                  <a:schemeClr val="bg1"/>
                </a:solidFill>
                <a:latin typeface="Times New Roman" charset="0"/>
                <a:ea typeface="ＭＳ Ｐゴシック" charset="-128"/>
              </a:defRPr>
            </a:lvl3pPr>
            <a:lvl4pPr marL="1600200" indent="-228600">
              <a:defRPr sz="1400">
                <a:solidFill>
                  <a:schemeClr val="bg1"/>
                </a:solidFill>
                <a:latin typeface="Times New Roman" charset="0"/>
                <a:ea typeface="ＭＳ Ｐゴシック" charset="-128"/>
              </a:defRPr>
            </a:lvl4pPr>
            <a:lvl5pPr marL="2057400" indent="-228600">
              <a:defRPr sz="1400">
                <a:solidFill>
                  <a:schemeClr val="bg1"/>
                </a:solidFill>
                <a:latin typeface="Times New Roman" charset="0"/>
                <a:ea typeface="ＭＳ Ｐゴシック" charset="-128"/>
              </a:defRPr>
            </a:lvl5pPr>
            <a:lvl6pPr marL="2514600" indent="-228600" eaLnBrk="0" fontAlgn="base" hangingPunct="0">
              <a:spcBef>
                <a:spcPct val="0"/>
              </a:spcBef>
              <a:spcAft>
                <a:spcPct val="0"/>
              </a:spcAft>
              <a:defRPr sz="1400">
                <a:solidFill>
                  <a:schemeClr val="bg1"/>
                </a:solidFill>
                <a:latin typeface="Times New Roman" charset="0"/>
                <a:ea typeface="ＭＳ Ｐゴシック" charset="-128"/>
              </a:defRPr>
            </a:lvl6pPr>
            <a:lvl7pPr marL="2971800" indent="-228600" eaLnBrk="0" fontAlgn="base" hangingPunct="0">
              <a:spcBef>
                <a:spcPct val="0"/>
              </a:spcBef>
              <a:spcAft>
                <a:spcPct val="0"/>
              </a:spcAft>
              <a:defRPr sz="1400">
                <a:solidFill>
                  <a:schemeClr val="bg1"/>
                </a:solidFill>
                <a:latin typeface="Times New Roman" charset="0"/>
                <a:ea typeface="ＭＳ Ｐゴシック" charset="-128"/>
              </a:defRPr>
            </a:lvl7pPr>
            <a:lvl8pPr marL="3429000" indent="-228600" eaLnBrk="0" fontAlgn="base" hangingPunct="0">
              <a:spcBef>
                <a:spcPct val="0"/>
              </a:spcBef>
              <a:spcAft>
                <a:spcPct val="0"/>
              </a:spcAft>
              <a:defRPr sz="1400">
                <a:solidFill>
                  <a:schemeClr val="bg1"/>
                </a:solidFill>
                <a:latin typeface="Times New Roman" charset="0"/>
                <a:ea typeface="ＭＳ Ｐゴシック" charset="-128"/>
              </a:defRPr>
            </a:lvl8pPr>
            <a:lvl9pPr marL="3886200" indent="-228600" eaLnBrk="0" fontAlgn="base" hangingPunct="0">
              <a:spcBef>
                <a:spcPct val="0"/>
              </a:spcBef>
              <a:spcAft>
                <a:spcPct val="0"/>
              </a:spcAft>
              <a:defRPr sz="1400">
                <a:solidFill>
                  <a:schemeClr val="bg1"/>
                </a:solidFill>
                <a:latin typeface="Times New Roman" charset="0"/>
                <a:ea typeface="ＭＳ Ｐゴシック" charset="-128"/>
              </a:defRPr>
            </a:lvl9pPr>
          </a:lstStyle>
          <a:p>
            <a:fld id="{4C95B28E-1CD8-0545-AC63-DD6703FF1FEE}" type="slidenum">
              <a:rPr lang="en-US" altLang="x-none" sz="1200">
                <a:solidFill>
                  <a:schemeClr val="tx1"/>
                </a:solidFill>
                <a:latin typeface="Arial" charset="0"/>
              </a:rPr>
              <a:pPr/>
              <a:t>7</a:t>
            </a:fld>
            <a:endParaRPr lang="en-US" altLang="x-none" sz="1200">
              <a:solidFill>
                <a:schemeClr val="tx1"/>
              </a:solidFill>
              <a:latin typeface="Arial"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x-none" sz="1800" dirty="0">
              <a:ea typeface="ＭＳ Ｐゴシック" charset="-128"/>
            </a:endParaRPr>
          </a:p>
        </p:txBody>
      </p:sp>
    </p:spTree>
    <p:extLst>
      <p:ext uri="{BB962C8B-B14F-4D97-AF65-F5344CB8AC3E}">
        <p14:creationId xmlns:p14="http://schemas.microsoft.com/office/powerpoint/2010/main" val="1892268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6AAE46-9885-C342-A654-5AF0F35901B7}" type="slidenum">
              <a:rPr lang="en-US" altLang="x-none" smtClean="0"/>
              <a:pPr>
                <a:defRPr/>
              </a:pPr>
              <a:t>8</a:t>
            </a:fld>
            <a:endParaRPr lang="en-US" altLang="x-none"/>
          </a:p>
        </p:txBody>
      </p:sp>
    </p:spTree>
    <p:extLst>
      <p:ext uri="{BB962C8B-B14F-4D97-AF65-F5344CB8AC3E}">
        <p14:creationId xmlns:p14="http://schemas.microsoft.com/office/powerpoint/2010/main" val="1930580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x-none" dirty="0">
              <a:ea typeface="ＭＳ Ｐゴシック" charset="-128"/>
            </a:endParaRPr>
          </a:p>
        </p:txBody>
      </p:sp>
      <p:sp>
        <p:nvSpPr>
          <p:cNvPr id="491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bg1"/>
                </a:solidFill>
                <a:latin typeface="Times New Roman" charset="0"/>
                <a:ea typeface="ＭＳ Ｐゴシック" charset="-128"/>
              </a:defRPr>
            </a:lvl1pPr>
            <a:lvl2pPr marL="742950" indent="-285750">
              <a:defRPr sz="1400">
                <a:solidFill>
                  <a:schemeClr val="bg1"/>
                </a:solidFill>
                <a:latin typeface="Times New Roman" charset="0"/>
                <a:ea typeface="ＭＳ Ｐゴシック" charset="-128"/>
              </a:defRPr>
            </a:lvl2pPr>
            <a:lvl3pPr marL="1143000" indent="-228600">
              <a:defRPr sz="1400">
                <a:solidFill>
                  <a:schemeClr val="bg1"/>
                </a:solidFill>
                <a:latin typeface="Times New Roman" charset="0"/>
                <a:ea typeface="ＭＳ Ｐゴシック" charset="-128"/>
              </a:defRPr>
            </a:lvl3pPr>
            <a:lvl4pPr marL="1600200" indent="-228600">
              <a:defRPr sz="1400">
                <a:solidFill>
                  <a:schemeClr val="bg1"/>
                </a:solidFill>
                <a:latin typeface="Times New Roman" charset="0"/>
                <a:ea typeface="ＭＳ Ｐゴシック" charset="-128"/>
              </a:defRPr>
            </a:lvl4pPr>
            <a:lvl5pPr marL="2057400" indent="-228600">
              <a:defRPr sz="1400">
                <a:solidFill>
                  <a:schemeClr val="bg1"/>
                </a:solidFill>
                <a:latin typeface="Times New Roman" charset="0"/>
                <a:ea typeface="ＭＳ Ｐゴシック" charset="-128"/>
              </a:defRPr>
            </a:lvl5pPr>
            <a:lvl6pPr marL="2514600" indent="-228600" eaLnBrk="0" fontAlgn="base" hangingPunct="0">
              <a:spcBef>
                <a:spcPct val="0"/>
              </a:spcBef>
              <a:spcAft>
                <a:spcPct val="0"/>
              </a:spcAft>
              <a:defRPr sz="1400">
                <a:solidFill>
                  <a:schemeClr val="bg1"/>
                </a:solidFill>
                <a:latin typeface="Times New Roman" charset="0"/>
                <a:ea typeface="ＭＳ Ｐゴシック" charset="-128"/>
              </a:defRPr>
            </a:lvl6pPr>
            <a:lvl7pPr marL="2971800" indent="-228600" eaLnBrk="0" fontAlgn="base" hangingPunct="0">
              <a:spcBef>
                <a:spcPct val="0"/>
              </a:spcBef>
              <a:spcAft>
                <a:spcPct val="0"/>
              </a:spcAft>
              <a:defRPr sz="1400">
                <a:solidFill>
                  <a:schemeClr val="bg1"/>
                </a:solidFill>
                <a:latin typeface="Times New Roman" charset="0"/>
                <a:ea typeface="ＭＳ Ｐゴシック" charset="-128"/>
              </a:defRPr>
            </a:lvl7pPr>
            <a:lvl8pPr marL="3429000" indent="-228600" eaLnBrk="0" fontAlgn="base" hangingPunct="0">
              <a:spcBef>
                <a:spcPct val="0"/>
              </a:spcBef>
              <a:spcAft>
                <a:spcPct val="0"/>
              </a:spcAft>
              <a:defRPr sz="1400">
                <a:solidFill>
                  <a:schemeClr val="bg1"/>
                </a:solidFill>
                <a:latin typeface="Times New Roman" charset="0"/>
                <a:ea typeface="ＭＳ Ｐゴシック" charset="-128"/>
              </a:defRPr>
            </a:lvl8pPr>
            <a:lvl9pPr marL="3886200" indent="-228600" eaLnBrk="0" fontAlgn="base" hangingPunct="0">
              <a:spcBef>
                <a:spcPct val="0"/>
              </a:spcBef>
              <a:spcAft>
                <a:spcPct val="0"/>
              </a:spcAft>
              <a:defRPr sz="1400">
                <a:solidFill>
                  <a:schemeClr val="bg1"/>
                </a:solidFill>
                <a:latin typeface="Times New Roman" charset="0"/>
                <a:ea typeface="ＭＳ Ｐゴシック" charset="-128"/>
              </a:defRPr>
            </a:lvl9pPr>
          </a:lstStyle>
          <a:p>
            <a:fld id="{F06A0C4F-7F3B-184A-AF50-91B2828D6763}" type="slidenum">
              <a:rPr lang="en-US" altLang="x-none" sz="1200">
                <a:solidFill>
                  <a:schemeClr val="tx1"/>
                </a:solidFill>
                <a:latin typeface="Arial" charset="0"/>
              </a:rPr>
              <a:pPr/>
              <a:t>9</a:t>
            </a:fld>
            <a:endParaRPr lang="en-US" altLang="x-none" sz="1200">
              <a:solidFill>
                <a:schemeClr val="tx1"/>
              </a:solidFill>
              <a:latin typeface="Arial" charset="0"/>
            </a:endParaRPr>
          </a:p>
        </p:txBody>
      </p:sp>
    </p:spTree>
    <p:extLst>
      <p:ext uri="{BB962C8B-B14F-4D97-AF65-F5344CB8AC3E}">
        <p14:creationId xmlns:p14="http://schemas.microsoft.com/office/powerpoint/2010/main" val="2119855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i="1" kern="1200" dirty="0" smtClean="0">
                <a:solidFill>
                  <a:schemeClr val="tx1"/>
                </a:solidFill>
                <a:effectLst/>
                <a:latin typeface="+mn-lt"/>
                <a:ea typeface="+mn-ea"/>
                <a:cs typeface="+mn-cs"/>
              </a:rPr>
              <a:t>History of the Rise, Progress, and Termination of the American Revolution</a:t>
            </a:r>
            <a:r>
              <a:rPr lang="en-US" sz="2000" kern="1200" dirty="0" smtClean="0">
                <a:solidFill>
                  <a:schemeClr val="tx1"/>
                </a:solidFill>
                <a:effectLst/>
                <a:latin typeface="+mn-lt"/>
                <a:ea typeface="+mn-ea"/>
                <a:cs typeface="+mn-cs"/>
              </a:rPr>
              <a:t> was finally published in 1805,</a:t>
            </a:r>
            <a:r>
              <a:rPr lang="en-US" sz="2000" kern="1200" baseline="0" dirty="0" smtClean="0">
                <a:solidFill>
                  <a:schemeClr val="tx1"/>
                </a:solidFill>
                <a:effectLst/>
                <a:latin typeface="+mn-lt"/>
                <a:ea typeface="+mn-ea"/>
                <a:cs typeface="+mn-cs"/>
              </a:rPr>
              <a:t> three volumes (based on her personal experience, started gathering materials in 1775)--</a:t>
            </a:r>
            <a:r>
              <a:rPr lang="en-US" sz="2000" kern="1200" dirty="0" smtClean="0">
                <a:solidFill>
                  <a:schemeClr val="tx1"/>
                </a:solidFill>
                <a:effectLst/>
                <a:latin typeface="+mn-lt"/>
                <a:ea typeface="+mn-ea"/>
                <a:cs typeface="+mn-cs"/>
              </a:rPr>
              <a:t>Now a fierce anti-Federalist, Mercy used this opportunity to contrast the virtuous self-sacrifice of the revolutionaries with what she saw as a postwar lapse in revolutionary principles</a:t>
            </a:r>
            <a:r>
              <a:rPr lang="en-US" sz="2000" kern="1200" baseline="0" dirty="0" smtClean="0">
                <a:solidFill>
                  <a:schemeClr val="tx1"/>
                </a:solidFill>
                <a:effectLst/>
                <a:latin typeface="+mn-lt"/>
                <a:ea typeface="+mn-ea"/>
                <a:cs typeface="+mn-cs"/>
              </a:rPr>
              <a:t> (she had been distressed by Constitution—supporter of Bill of Rights)</a:t>
            </a:r>
            <a:endParaRPr lang="en-US" sz="2000" dirty="0"/>
          </a:p>
        </p:txBody>
      </p:sp>
      <p:sp>
        <p:nvSpPr>
          <p:cNvPr id="4" name="Slide Number Placeholder 3"/>
          <p:cNvSpPr>
            <a:spLocks noGrp="1"/>
          </p:cNvSpPr>
          <p:nvPr>
            <p:ph type="sldNum" sz="quarter" idx="10"/>
          </p:nvPr>
        </p:nvSpPr>
        <p:spPr/>
        <p:txBody>
          <a:bodyPr/>
          <a:lstStyle/>
          <a:p>
            <a:fld id="{24F9A8B5-B8C3-D447-A5FD-DDDDB871755A}" type="slidenum">
              <a:rPr lang="en-US" smtClean="0"/>
              <a:t>18</a:t>
            </a:fld>
            <a:endParaRPr lang="en-US"/>
          </a:p>
        </p:txBody>
      </p:sp>
    </p:spTree>
    <p:extLst>
      <p:ext uri="{BB962C8B-B14F-4D97-AF65-F5344CB8AC3E}">
        <p14:creationId xmlns:p14="http://schemas.microsoft.com/office/powerpoint/2010/main" val="51578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fontAlgn="base"/>
            <a:r>
              <a:rPr lang="en-US" sz="2000" i="1" dirty="0" smtClean="0">
                <a:solidFill>
                  <a:schemeClr val="bg1"/>
                </a:solidFill>
                <a:effectLst/>
                <a:latin typeface="Georgia" charset="0"/>
                <a:ea typeface="Calibri" charset="0"/>
                <a:cs typeface="Times New Roman" charset="0"/>
              </a:rPr>
              <a:t>Adams on Warren:</a:t>
            </a:r>
          </a:p>
          <a:p>
            <a:pPr algn="ctr" fontAlgn="base"/>
            <a:r>
              <a:rPr lang="en-US" sz="2000" dirty="0" smtClean="0">
                <a:solidFill>
                  <a:schemeClr val="bg1"/>
                </a:solidFill>
                <a:effectLst/>
                <a:latin typeface="Georgia" charset="0"/>
                <a:ea typeface="Calibri" charset="0"/>
                <a:cs typeface="Times New Roman" charset="0"/>
              </a:rPr>
              <a:t> "History is not the Province of the Ladies."</a:t>
            </a:r>
            <a:endParaRPr lang="en-US" sz="2000" dirty="0" smtClean="0">
              <a:solidFill>
                <a:schemeClr val="bg1"/>
              </a:solidFill>
              <a:effectLst/>
              <a:latin typeface="Calibri" charset="0"/>
              <a:ea typeface="Calibri"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tx1"/>
                </a:solidFill>
                <a:effectLst/>
                <a:latin typeface="+mn-lt"/>
                <a:ea typeface="+mn-ea"/>
                <a:cs typeface="+mn-cs"/>
              </a:rPr>
              <a:t>Mercy Otis Warren died not long after this feud ended, in the fall of 1814. Her history, especially because of the feud with Adams, has been largely ignored. David Ramsey, on the other hand,</a:t>
            </a:r>
            <a:r>
              <a:rPr lang="en-US" sz="2000" kern="1200" baseline="0" dirty="0" smtClean="0">
                <a:solidFill>
                  <a:schemeClr val="tx1"/>
                </a:solidFill>
                <a:effectLst/>
                <a:latin typeface="+mn-lt"/>
                <a:ea typeface="+mn-ea"/>
                <a:cs typeface="+mn-cs"/>
              </a:rPr>
              <a:t> got much more play</a:t>
            </a:r>
            <a:r>
              <a:rPr lang="mr-IN" sz="2000" kern="1200" baseline="0" dirty="0" smtClean="0">
                <a:solidFill>
                  <a:schemeClr val="tx1"/>
                </a:solidFill>
                <a:effectLst/>
                <a:latin typeface="+mn-lt"/>
                <a:ea typeface="+mn-ea"/>
                <a:cs typeface="+mn-cs"/>
              </a:rPr>
              <a:t>…</a:t>
            </a:r>
            <a:r>
              <a:rPr lang="en-US" sz="2000" kern="1200" baseline="0" dirty="0" smtClean="0">
                <a:solidFill>
                  <a:schemeClr val="tx1"/>
                </a:solidFill>
                <a:effectLst/>
                <a:latin typeface="+mn-lt"/>
                <a:ea typeface="+mn-ea"/>
                <a:cs typeface="+mn-cs"/>
              </a:rPr>
              <a:t>just as more Americans 19</a:t>
            </a:r>
            <a:r>
              <a:rPr lang="en-US" sz="2000" kern="1200" baseline="30000" dirty="0" smtClean="0">
                <a:solidFill>
                  <a:schemeClr val="tx1"/>
                </a:solidFill>
                <a:effectLst/>
                <a:latin typeface="+mn-lt"/>
                <a:ea typeface="+mn-ea"/>
                <a:cs typeface="+mn-cs"/>
              </a:rPr>
              <a:t>th</a:t>
            </a:r>
            <a:r>
              <a:rPr lang="en-US" sz="2000" kern="1200" baseline="0" dirty="0" smtClean="0">
                <a:solidFill>
                  <a:schemeClr val="tx1"/>
                </a:solidFill>
                <a:effectLst/>
                <a:latin typeface="+mn-lt"/>
                <a:ea typeface="+mn-ea"/>
                <a:cs typeface="+mn-cs"/>
              </a:rPr>
              <a:t> century read Puritan writing than Spanish </a:t>
            </a:r>
            <a:r>
              <a:rPr lang="en-US" sz="2000" kern="1200" baseline="0" dirty="0" err="1" smtClean="0">
                <a:solidFill>
                  <a:schemeClr val="tx1"/>
                </a:solidFill>
                <a:effectLst/>
                <a:latin typeface="+mn-lt"/>
                <a:ea typeface="+mn-ea"/>
                <a:cs typeface="+mn-cs"/>
              </a:rPr>
              <a:t>Cabeza</a:t>
            </a:r>
            <a:r>
              <a:rPr lang="en-US" sz="2000" kern="1200" baseline="0" dirty="0" smtClean="0">
                <a:solidFill>
                  <a:schemeClr val="tx1"/>
                </a:solidFill>
                <a:effectLst/>
                <a:latin typeface="+mn-lt"/>
                <a:ea typeface="+mn-ea"/>
                <a:cs typeface="+mn-cs"/>
              </a:rPr>
              <a:t> de </a:t>
            </a:r>
            <a:r>
              <a:rPr lang="en-US" sz="2000" kern="1200" baseline="0" dirty="0" err="1" smtClean="0">
                <a:solidFill>
                  <a:schemeClr val="tx1"/>
                </a:solidFill>
                <a:effectLst/>
                <a:latin typeface="+mn-lt"/>
                <a:ea typeface="+mn-ea"/>
                <a:cs typeface="+mn-cs"/>
              </a:rPr>
              <a:t>Vaca</a:t>
            </a:r>
            <a:r>
              <a:rPr lang="en-US" sz="2000" kern="1200" baseline="0" dirty="0" smtClean="0">
                <a:solidFill>
                  <a:schemeClr val="tx1"/>
                </a:solidFill>
                <a:effectLst/>
                <a:latin typeface="+mn-lt"/>
                <a:ea typeface="+mn-ea"/>
                <a:cs typeface="+mn-cs"/>
              </a:rPr>
              <a:t> (particularly as the 19</a:t>
            </a:r>
            <a:r>
              <a:rPr lang="en-US" sz="2000" kern="1200" baseline="30000" dirty="0" smtClean="0">
                <a:solidFill>
                  <a:schemeClr val="tx1"/>
                </a:solidFill>
                <a:effectLst/>
                <a:latin typeface="+mn-lt"/>
                <a:ea typeface="+mn-ea"/>
                <a:cs typeface="+mn-cs"/>
              </a:rPr>
              <a:t>th</a:t>
            </a:r>
            <a:r>
              <a:rPr lang="en-US" sz="2000" kern="1200" baseline="0" dirty="0" smtClean="0">
                <a:solidFill>
                  <a:schemeClr val="tx1"/>
                </a:solidFill>
                <a:effectLst/>
                <a:latin typeface="+mn-lt"/>
                <a:ea typeface="+mn-ea"/>
                <a:cs typeface="+mn-cs"/>
              </a:rPr>
              <a:t> century saw elite New Englanders like Francis Parkman take the lead in crafting colonial histories)</a:t>
            </a:r>
            <a:endParaRPr lang="en-US" sz="2000" kern="1200" dirty="0" smtClean="0">
              <a:solidFill>
                <a:schemeClr val="tx1"/>
              </a:solidFill>
              <a:effectLst/>
              <a:latin typeface="+mn-lt"/>
              <a:ea typeface="+mn-ea"/>
              <a:cs typeface="+mn-cs"/>
            </a:endParaRPr>
          </a:p>
          <a:p>
            <a:endParaRPr lang="en-US" sz="2000" dirty="0"/>
          </a:p>
        </p:txBody>
      </p:sp>
      <p:sp>
        <p:nvSpPr>
          <p:cNvPr id="4" name="Slide Number Placeholder 3"/>
          <p:cNvSpPr>
            <a:spLocks noGrp="1"/>
          </p:cNvSpPr>
          <p:nvPr>
            <p:ph type="sldNum" sz="quarter" idx="10"/>
          </p:nvPr>
        </p:nvSpPr>
        <p:spPr/>
        <p:txBody>
          <a:bodyPr/>
          <a:lstStyle/>
          <a:p>
            <a:fld id="{24F9A8B5-B8C3-D447-A5FD-DDDDB871755A}" type="slidenum">
              <a:rPr lang="en-US" smtClean="0"/>
              <a:t>19</a:t>
            </a:fld>
            <a:endParaRPr lang="en-US"/>
          </a:p>
        </p:txBody>
      </p:sp>
    </p:spTree>
    <p:extLst>
      <p:ext uri="{BB962C8B-B14F-4D97-AF65-F5344CB8AC3E}">
        <p14:creationId xmlns:p14="http://schemas.microsoft.com/office/powerpoint/2010/main" val="1073779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4548DC-1B1E-DA4F-974A-DBA5E829F979}" type="slidenum">
              <a:rPr lang="en-US" altLang="x-none"/>
              <a:pPr>
                <a:defRPr/>
              </a:pPr>
              <a:t>‹#›</a:t>
            </a:fld>
            <a:endParaRPr lang="en-US" altLang="x-none"/>
          </a:p>
        </p:txBody>
      </p:sp>
    </p:spTree>
    <p:extLst>
      <p:ext uri="{BB962C8B-B14F-4D97-AF65-F5344CB8AC3E}">
        <p14:creationId xmlns:p14="http://schemas.microsoft.com/office/powerpoint/2010/main" val="51890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C1592-3521-1E4E-9EEF-B7028084606B}" type="slidenum">
              <a:rPr lang="en-US" altLang="x-none"/>
              <a:pPr>
                <a:defRPr/>
              </a:pPr>
              <a:t>‹#›</a:t>
            </a:fld>
            <a:endParaRPr lang="en-US" altLang="x-none"/>
          </a:p>
        </p:txBody>
      </p:sp>
    </p:spTree>
    <p:extLst>
      <p:ext uri="{BB962C8B-B14F-4D97-AF65-F5344CB8AC3E}">
        <p14:creationId xmlns:p14="http://schemas.microsoft.com/office/powerpoint/2010/main" val="1983784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FD3A5B-7C55-7A44-8E37-6BCE06440A93}" type="slidenum">
              <a:rPr lang="en-US" altLang="x-none"/>
              <a:pPr>
                <a:defRPr/>
              </a:pPr>
              <a:t>‹#›</a:t>
            </a:fld>
            <a:endParaRPr lang="en-US" altLang="x-none"/>
          </a:p>
        </p:txBody>
      </p:sp>
    </p:spTree>
    <p:extLst>
      <p:ext uri="{BB962C8B-B14F-4D97-AF65-F5344CB8AC3E}">
        <p14:creationId xmlns:p14="http://schemas.microsoft.com/office/powerpoint/2010/main" val="1785429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5A4D10-3AFB-FF46-A85F-3257656EE2DA}" type="slidenum">
              <a:rPr lang="en-US" altLang="x-none"/>
              <a:pPr>
                <a:defRPr/>
              </a:pPr>
              <a:t>‹#›</a:t>
            </a:fld>
            <a:endParaRPr lang="en-US" altLang="x-none"/>
          </a:p>
        </p:txBody>
      </p:sp>
    </p:spTree>
    <p:extLst>
      <p:ext uri="{BB962C8B-B14F-4D97-AF65-F5344CB8AC3E}">
        <p14:creationId xmlns:p14="http://schemas.microsoft.com/office/powerpoint/2010/main" val="240096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F3D9DD-E579-494E-9668-DC0E917A73F4}" type="slidenum">
              <a:rPr lang="en-US" altLang="x-none"/>
              <a:pPr>
                <a:defRPr/>
              </a:pPr>
              <a:t>‹#›</a:t>
            </a:fld>
            <a:endParaRPr lang="en-US" altLang="x-none"/>
          </a:p>
        </p:txBody>
      </p:sp>
    </p:spTree>
    <p:extLst>
      <p:ext uri="{BB962C8B-B14F-4D97-AF65-F5344CB8AC3E}">
        <p14:creationId xmlns:p14="http://schemas.microsoft.com/office/powerpoint/2010/main" val="176102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62D9C2-2A70-5F42-A566-FBEEC52A4C80}" type="slidenum">
              <a:rPr lang="en-US" altLang="x-none"/>
              <a:pPr>
                <a:defRPr/>
              </a:pPr>
              <a:t>‹#›</a:t>
            </a:fld>
            <a:endParaRPr lang="en-US" altLang="x-none"/>
          </a:p>
        </p:txBody>
      </p:sp>
    </p:spTree>
    <p:extLst>
      <p:ext uri="{BB962C8B-B14F-4D97-AF65-F5344CB8AC3E}">
        <p14:creationId xmlns:p14="http://schemas.microsoft.com/office/powerpoint/2010/main" val="525966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A24FA21-192D-E14A-9479-6A193566F7DE}" type="slidenum">
              <a:rPr lang="en-US" altLang="x-none"/>
              <a:pPr>
                <a:defRPr/>
              </a:pPr>
              <a:t>‹#›</a:t>
            </a:fld>
            <a:endParaRPr lang="en-US" altLang="x-none"/>
          </a:p>
        </p:txBody>
      </p:sp>
    </p:spTree>
    <p:extLst>
      <p:ext uri="{BB962C8B-B14F-4D97-AF65-F5344CB8AC3E}">
        <p14:creationId xmlns:p14="http://schemas.microsoft.com/office/powerpoint/2010/main" val="87259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AB42933-DBFF-C643-B859-B4DF57728779}" type="slidenum">
              <a:rPr lang="en-US" altLang="x-none"/>
              <a:pPr>
                <a:defRPr/>
              </a:pPr>
              <a:t>‹#›</a:t>
            </a:fld>
            <a:endParaRPr lang="en-US" altLang="x-none"/>
          </a:p>
        </p:txBody>
      </p:sp>
    </p:spTree>
    <p:extLst>
      <p:ext uri="{BB962C8B-B14F-4D97-AF65-F5344CB8AC3E}">
        <p14:creationId xmlns:p14="http://schemas.microsoft.com/office/powerpoint/2010/main" val="516742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8ED2FAA-779A-084A-A59B-84254AAB0EF5}" type="slidenum">
              <a:rPr lang="en-US" altLang="x-none"/>
              <a:pPr>
                <a:defRPr/>
              </a:pPr>
              <a:t>‹#›</a:t>
            </a:fld>
            <a:endParaRPr lang="en-US" altLang="x-none"/>
          </a:p>
        </p:txBody>
      </p:sp>
    </p:spTree>
    <p:extLst>
      <p:ext uri="{BB962C8B-B14F-4D97-AF65-F5344CB8AC3E}">
        <p14:creationId xmlns:p14="http://schemas.microsoft.com/office/powerpoint/2010/main" val="469715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431A5A-67EC-4243-B08B-7D0CB7C0C90D}" type="slidenum">
              <a:rPr lang="en-US" altLang="x-none"/>
              <a:pPr>
                <a:defRPr/>
              </a:pPr>
              <a:t>‹#›</a:t>
            </a:fld>
            <a:endParaRPr lang="en-US" altLang="x-none"/>
          </a:p>
        </p:txBody>
      </p:sp>
    </p:spTree>
    <p:extLst>
      <p:ext uri="{BB962C8B-B14F-4D97-AF65-F5344CB8AC3E}">
        <p14:creationId xmlns:p14="http://schemas.microsoft.com/office/powerpoint/2010/main" val="360639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CD7654-1A24-ED4C-8992-6B920E3E53FE}" type="slidenum">
              <a:rPr lang="en-US" altLang="x-none"/>
              <a:pPr>
                <a:defRPr/>
              </a:pPr>
              <a:t>‹#›</a:t>
            </a:fld>
            <a:endParaRPr lang="en-US" altLang="x-none"/>
          </a:p>
        </p:txBody>
      </p:sp>
    </p:spTree>
    <p:extLst>
      <p:ext uri="{BB962C8B-B14F-4D97-AF65-F5344CB8AC3E}">
        <p14:creationId xmlns:p14="http://schemas.microsoft.com/office/powerpoint/2010/main" val="10744348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a:solidFill>
                  <a:schemeClr val="tx1"/>
                </a:solidFill>
                <a:latin typeface="+mn-lt"/>
                <a:ea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ctr">
              <a:defRPr>
                <a:solidFill>
                  <a:schemeClr val="tx1"/>
                </a:solidFill>
                <a:latin typeface="+mn-lt"/>
                <a:ea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a:solidFill>
                  <a:schemeClr val="tx1"/>
                </a:solidFill>
                <a:latin typeface="Arial" charset="0"/>
              </a:defRPr>
            </a:lvl1pPr>
          </a:lstStyle>
          <a:p>
            <a:pPr>
              <a:defRPr/>
            </a:pPr>
            <a:fld id="{E934B862-520F-4D4C-8B51-AC8C65030C8B}"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NUL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 Id="rId3"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 Id="rId3"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tiff"/></Relationships>
</file>

<file path=ppt/slides/_rels/slide19.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5"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 Id="rId3" Type="http://schemas.openxmlformats.org/officeDocument/2006/relationships/image" Target="../media/image1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2.tiff"/><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NUL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NUL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NUL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232" y="914400"/>
            <a:ext cx="8129148" cy="4955203"/>
          </a:xfrm>
          <a:prstGeom prst="rect">
            <a:avLst/>
          </a:prstGeom>
          <a:noFill/>
        </p:spPr>
        <p:txBody>
          <a:bodyPr wrap="none" rtlCol="0">
            <a:spAutoFit/>
          </a:bodyPr>
          <a:lstStyle/>
          <a:p>
            <a:pPr algn="ctr"/>
            <a:r>
              <a:rPr lang="en-US" sz="3200" dirty="0" smtClean="0"/>
              <a:t>“American Society during the Founding Period”</a:t>
            </a:r>
            <a:endParaRPr lang="en-US" sz="3200" dirty="0" smtClean="0"/>
          </a:p>
          <a:p>
            <a:pPr algn="ctr"/>
            <a:endParaRPr lang="en-US" sz="3200" dirty="0" smtClean="0"/>
          </a:p>
          <a:p>
            <a:pPr algn="ctr"/>
            <a:endParaRPr lang="en-US" sz="3200" dirty="0"/>
          </a:p>
          <a:p>
            <a:pPr algn="ctr"/>
            <a:r>
              <a:rPr lang="en-US" sz="2800" dirty="0" smtClean="0"/>
              <a:t>Humanities Texas</a:t>
            </a:r>
            <a:endParaRPr lang="en-US" sz="2800" dirty="0" smtClean="0"/>
          </a:p>
          <a:p>
            <a:pPr algn="ctr"/>
            <a:r>
              <a:rPr lang="en-US" sz="2800" dirty="0" smtClean="0"/>
              <a:t>2020</a:t>
            </a:r>
          </a:p>
          <a:p>
            <a:pPr algn="ctr"/>
            <a:endParaRPr lang="en-US" sz="2800" dirty="0" smtClean="0"/>
          </a:p>
          <a:p>
            <a:pPr algn="ctr"/>
            <a:r>
              <a:rPr lang="en-US" sz="2800" dirty="0" smtClean="0"/>
              <a:t>Zara </a:t>
            </a:r>
            <a:r>
              <a:rPr lang="en-US" sz="2800" dirty="0" err="1" smtClean="0"/>
              <a:t>Anishanslin</a:t>
            </a:r>
            <a:r>
              <a:rPr lang="en-US" sz="2800" dirty="0" smtClean="0"/>
              <a:t>, University of Delaware</a:t>
            </a:r>
          </a:p>
          <a:p>
            <a:pPr algn="ctr"/>
            <a:endParaRPr lang="en-US" sz="2800" dirty="0" smtClean="0"/>
          </a:p>
          <a:p>
            <a:pPr algn="ctr"/>
            <a:endParaRPr lang="en-US" sz="2800" dirty="0"/>
          </a:p>
          <a:p>
            <a:pPr algn="ctr"/>
            <a:endParaRPr lang="en-US" sz="2800" dirty="0"/>
          </a:p>
          <a:p>
            <a:pPr algn="ctr"/>
            <a:r>
              <a:rPr lang="en-US" sz="2400" dirty="0"/>
              <a:t>p</a:t>
            </a:r>
            <a:r>
              <a:rPr lang="en-US" sz="2400" dirty="0" smtClean="0"/>
              <a:t>lease join me o</a:t>
            </a:r>
            <a:r>
              <a:rPr lang="en-US" sz="2400" dirty="0" smtClean="0"/>
              <a:t>n Twitter @</a:t>
            </a:r>
            <a:r>
              <a:rPr lang="en-US" sz="2400" dirty="0" err="1" smtClean="0"/>
              <a:t>ZaraAnishanslin</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smtClean="0">
                <a:solidFill>
                  <a:schemeClr val="bg1"/>
                </a:solidFill>
                <a:latin typeface="Times" charset="0"/>
                <a:ea typeface="Times" charset="0"/>
                <a:cs typeface="Times" charset="0"/>
              </a:rPr>
              <a:t>“The Republican Court”</a:t>
            </a:r>
            <a:endParaRPr lang="en-US" dirty="0">
              <a:solidFill>
                <a:schemeClr val="bg1"/>
              </a:solidFill>
              <a:latin typeface="Times" charset="0"/>
              <a:ea typeface="Times" charset="0"/>
              <a:cs typeface="Times"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00150"/>
            <a:ext cx="2870200" cy="5241321"/>
          </a:xfrm>
          <a:prstGeom prst="rect">
            <a:avLst/>
          </a:prstGeom>
        </p:spPr>
      </p:pic>
      <p:sp>
        <p:nvSpPr>
          <p:cNvPr id="3" name="Rectangle 2"/>
          <p:cNvSpPr/>
          <p:nvPr/>
        </p:nvSpPr>
        <p:spPr>
          <a:xfrm>
            <a:off x="3886200" y="1620083"/>
            <a:ext cx="4724400" cy="4524315"/>
          </a:xfrm>
          <a:prstGeom prst="rect">
            <a:avLst/>
          </a:prstGeom>
        </p:spPr>
        <p:txBody>
          <a:bodyPr wrap="square">
            <a:spAutoFit/>
          </a:bodyPr>
          <a:lstStyle/>
          <a:p>
            <a:r>
              <a:rPr lang="en-US" sz="2400" dirty="0"/>
              <a:t>“The men possess the more ostensible powers of making and executing laws ... [but] the women in every free country, have an absolute control of manners; and it is confessed, that in a republic, manners are of equal importance with laws.” </a:t>
            </a:r>
            <a:endParaRPr lang="en-US" sz="2400" dirty="0" smtClean="0"/>
          </a:p>
          <a:p>
            <a:endParaRPr lang="en-US" sz="2400" dirty="0" smtClean="0"/>
          </a:p>
          <a:p>
            <a:r>
              <a:rPr lang="en-US" sz="1800" dirty="0" smtClean="0"/>
              <a:t>	James </a:t>
            </a:r>
            <a:r>
              <a:rPr lang="en-US" sz="1800" dirty="0"/>
              <a:t>Tilton, M.D., </a:t>
            </a:r>
            <a:endParaRPr lang="en-US" sz="1800" dirty="0" smtClean="0"/>
          </a:p>
          <a:p>
            <a:r>
              <a:rPr lang="en-US" sz="1800" dirty="0"/>
              <a:t>	</a:t>
            </a:r>
            <a:r>
              <a:rPr lang="en-US" sz="1800" dirty="0" smtClean="0"/>
              <a:t>“</a:t>
            </a:r>
            <a:r>
              <a:rPr lang="en-US" sz="1800" dirty="0"/>
              <a:t>An Oration Pronounced on the 5th </a:t>
            </a:r>
            <a:endParaRPr lang="en-US" sz="1800" dirty="0" smtClean="0"/>
          </a:p>
          <a:p>
            <a:r>
              <a:rPr lang="en-US" sz="1800" dirty="0" smtClean="0"/>
              <a:t>	July</a:t>
            </a:r>
            <a:r>
              <a:rPr lang="en-US" sz="1800" dirty="0"/>
              <a:t>, 1790,” The Universal Asylum </a:t>
            </a:r>
            <a:endParaRPr lang="en-US" sz="1800" dirty="0" smtClean="0"/>
          </a:p>
          <a:p>
            <a:r>
              <a:rPr lang="en-US" sz="1800" dirty="0"/>
              <a:t>	</a:t>
            </a:r>
            <a:r>
              <a:rPr lang="en-US" sz="1800" dirty="0" smtClean="0"/>
              <a:t>&amp; </a:t>
            </a:r>
            <a:r>
              <a:rPr lang="en-US" sz="1800" dirty="0"/>
              <a:t>Columbian Magazine, 5 (Dec. 1790)</a:t>
            </a:r>
          </a:p>
        </p:txBody>
      </p:sp>
      <p:sp>
        <p:nvSpPr>
          <p:cNvPr id="5" name="Title 1"/>
          <p:cNvSpPr txBox="1">
            <a:spLocks/>
          </p:cNvSpPr>
          <p:nvPr/>
        </p:nvSpPr>
        <p:spPr bwMode="auto">
          <a:xfrm>
            <a:off x="685800" y="5715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r>
              <a:rPr lang="en-US" kern="0" smtClean="0">
                <a:solidFill>
                  <a:schemeClr val="bg1"/>
                </a:solidFill>
                <a:latin typeface="Times" charset="0"/>
                <a:ea typeface="Times" charset="0"/>
                <a:cs typeface="Times" charset="0"/>
              </a:rPr>
              <a:t>“The Republican Court”</a:t>
            </a:r>
            <a:endParaRPr lang="en-US" kern="0" dirty="0">
              <a:solidFill>
                <a:schemeClr val="bg1"/>
              </a:solidFill>
              <a:latin typeface="Times" charset="0"/>
              <a:ea typeface="Times" charset="0"/>
              <a:cs typeface="Times" charset="0"/>
            </a:endParaRPr>
          </a:p>
        </p:txBody>
      </p:sp>
    </p:spTree>
    <p:extLst>
      <p:ext uri="{BB962C8B-B14F-4D97-AF65-F5344CB8AC3E}">
        <p14:creationId xmlns:p14="http://schemas.microsoft.com/office/powerpoint/2010/main" val="60055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sitors to Mount Vernon can see reproductions of Martha Washington's gold silk damas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4286250" cy="43243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mtv-main-assets.mountvernon.org/files/resources/garnetearrin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038600"/>
            <a:ext cx="3898496" cy="26574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mtv-main-assets.mountvernon.org/files/resources/mrs-daniel-parke-cust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4152" y="-19050"/>
            <a:ext cx="3520798" cy="4381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4019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5029200"/>
            <a:ext cx="6629400" cy="1692771"/>
          </a:xfrm>
          <a:prstGeom prst="rect">
            <a:avLst/>
          </a:prstGeom>
        </p:spPr>
        <p:txBody>
          <a:bodyPr wrap="square">
            <a:spAutoFit/>
          </a:bodyPr>
          <a:lstStyle/>
          <a:p>
            <a:r>
              <a:rPr lang="en-US" sz="1800" i="1" dirty="0" smtClean="0"/>
              <a:t>“... </a:t>
            </a:r>
            <a:r>
              <a:rPr lang="en-US" sz="1800" i="1" dirty="0"/>
              <a:t>her wishes coincide with my own as to simplicity of dress and everything which can tend to support propriety of character without partaking of the follies of luxury and ostentation</a:t>
            </a:r>
            <a:r>
              <a:rPr lang="en-US" sz="1800" i="1" dirty="0" smtClean="0"/>
              <a:t>.”</a:t>
            </a:r>
          </a:p>
          <a:p>
            <a:endParaRPr lang="en-US" sz="1800" i="1" dirty="0" smtClean="0"/>
          </a:p>
          <a:p>
            <a:r>
              <a:rPr lang="en-US" sz="1600" i="1" dirty="0" smtClean="0"/>
              <a:t> 	George Washington to Catharine Macaulay Graham, </a:t>
            </a:r>
          </a:p>
          <a:p>
            <a:r>
              <a:rPr lang="en-US" sz="1600" i="1" dirty="0"/>
              <a:t>	</a:t>
            </a:r>
            <a:r>
              <a:rPr lang="en-US" sz="1600" i="1" dirty="0" smtClean="0"/>
              <a:t>January 9, 1790</a:t>
            </a:r>
            <a:endParaRPr lang="en-US" sz="1600" dirty="0"/>
          </a:p>
        </p:txBody>
      </p:sp>
      <p:pic>
        <p:nvPicPr>
          <p:cNvPr id="5122" name="Picture 2" descr="ndoubtedly Edward Savage's most famous work, The Washington Family was the only con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674285"/>
            <a:ext cx="5257800" cy="4042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3915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43200" y="685800"/>
            <a:ext cx="3634740" cy="5486400"/>
          </a:xfrm>
          <a:prstGeom prst="rect">
            <a:avLst/>
          </a:prstGeom>
        </p:spPr>
      </p:pic>
    </p:spTree>
    <p:extLst>
      <p:ext uri="{BB962C8B-B14F-4D97-AF65-F5344CB8AC3E}">
        <p14:creationId xmlns:p14="http://schemas.microsoft.com/office/powerpoint/2010/main" val="1638324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doubtedly Edward Savage's most famous work, The Washington Family was the only con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838400"/>
            <a:ext cx="5257800" cy="40426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76400" y="5185827"/>
            <a:ext cx="6858000" cy="1138773"/>
          </a:xfrm>
          <a:prstGeom prst="rect">
            <a:avLst/>
          </a:prstGeom>
        </p:spPr>
        <p:txBody>
          <a:bodyPr wrap="square">
            <a:spAutoFit/>
          </a:bodyPr>
          <a:lstStyle/>
          <a:p>
            <a:r>
              <a:rPr lang="en-US" sz="1800" dirty="0"/>
              <a:t>“handy and useful to her being perfect Mistress of her needle” </a:t>
            </a:r>
            <a:endParaRPr lang="en-US" sz="1800" dirty="0" smtClean="0"/>
          </a:p>
          <a:p>
            <a:endParaRPr lang="en-US" sz="1800" dirty="0">
              <a:solidFill>
                <a:srgbClr val="444444"/>
              </a:solidFill>
              <a:latin typeface="Lato" charset="0"/>
            </a:endParaRPr>
          </a:p>
          <a:p>
            <a:r>
              <a:rPr lang="en-US" sz="1800" dirty="0" smtClean="0">
                <a:solidFill>
                  <a:srgbClr val="444444"/>
                </a:solidFill>
                <a:latin typeface="Lato" charset="0"/>
              </a:rPr>
              <a:t>	</a:t>
            </a:r>
            <a:r>
              <a:rPr lang="en-US" dirty="0" smtClean="0">
                <a:latin typeface="Lato" charset="0"/>
              </a:rPr>
              <a:t>George </a:t>
            </a:r>
            <a:r>
              <a:rPr lang="en-US" dirty="0">
                <a:latin typeface="Lato" charset="0"/>
              </a:rPr>
              <a:t>Washington to [Oliver Wolcott</a:t>
            </a:r>
            <a:r>
              <a:rPr lang="en-US" dirty="0" smtClean="0">
                <a:latin typeface="Lato" charset="0"/>
              </a:rPr>
              <a:t>,]</a:t>
            </a:r>
          </a:p>
          <a:p>
            <a:r>
              <a:rPr lang="en-US" dirty="0">
                <a:latin typeface="Lato" charset="0"/>
              </a:rPr>
              <a:t>	</a:t>
            </a:r>
            <a:r>
              <a:rPr lang="en-US" dirty="0" smtClean="0">
                <a:latin typeface="Lato" charset="0"/>
              </a:rPr>
              <a:t> </a:t>
            </a:r>
            <a:r>
              <a:rPr lang="en-US" dirty="0">
                <a:latin typeface="Lato" charset="0"/>
              </a:rPr>
              <a:t>The Secretary of the Treasury, September 1, [1796</a:t>
            </a:r>
            <a:r>
              <a:rPr lang="en-US" dirty="0" smtClean="0">
                <a:latin typeface="Lato" charset="0"/>
              </a:rPr>
              <a:t>]</a:t>
            </a:r>
            <a:endParaRPr lang="en-US" dirty="0"/>
          </a:p>
        </p:txBody>
      </p:sp>
      <p:sp>
        <p:nvSpPr>
          <p:cNvPr id="3" name="TextBox 2"/>
          <p:cNvSpPr txBox="1"/>
          <p:nvPr/>
        </p:nvSpPr>
        <p:spPr>
          <a:xfrm>
            <a:off x="3394101" y="228600"/>
            <a:ext cx="2320899" cy="461665"/>
          </a:xfrm>
          <a:prstGeom prst="rect">
            <a:avLst/>
          </a:prstGeom>
          <a:noFill/>
        </p:spPr>
        <p:txBody>
          <a:bodyPr wrap="square" rtlCol="0">
            <a:spAutoFit/>
          </a:bodyPr>
          <a:lstStyle/>
          <a:p>
            <a:pPr algn="ctr"/>
            <a:r>
              <a:rPr lang="en-US" sz="2400" dirty="0" smtClean="0"/>
              <a:t>Ona Judge</a:t>
            </a:r>
            <a:endParaRPr lang="en-US" sz="2400" dirty="0"/>
          </a:p>
        </p:txBody>
      </p:sp>
    </p:spTree>
    <p:extLst>
      <p:ext uri="{BB962C8B-B14F-4D97-AF65-F5344CB8AC3E}">
        <p14:creationId xmlns:p14="http://schemas.microsoft.com/office/powerpoint/2010/main" val="13072261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464" t="2128" r="22773" b="4255"/>
          <a:stretch/>
        </p:blipFill>
        <p:spPr>
          <a:xfrm>
            <a:off x="685800" y="1770251"/>
            <a:ext cx="4572001" cy="33528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7500" t="-1430" r="19166" b="7089"/>
          <a:stretch/>
        </p:blipFill>
        <p:spPr>
          <a:xfrm>
            <a:off x="5715000" y="1083052"/>
            <a:ext cx="2939198" cy="4041398"/>
          </a:xfrm>
          <a:prstGeom prst="rect">
            <a:avLst/>
          </a:prstGeom>
        </p:spPr>
      </p:pic>
      <p:sp>
        <p:nvSpPr>
          <p:cNvPr id="5" name="Rectangle 4"/>
          <p:cNvSpPr/>
          <p:nvPr/>
        </p:nvSpPr>
        <p:spPr>
          <a:xfrm>
            <a:off x="152400" y="631448"/>
            <a:ext cx="6192721" cy="892552"/>
          </a:xfrm>
          <a:prstGeom prst="rect">
            <a:avLst/>
          </a:prstGeom>
        </p:spPr>
        <p:txBody>
          <a:bodyPr wrap="none">
            <a:spAutoFit/>
          </a:bodyPr>
          <a:lstStyle/>
          <a:p>
            <a:r>
              <a:rPr lang="en-US" sz="2000" dirty="0">
                <a:latin typeface="Lato" charset="0"/>
              </a:rPr>
              <a:t>“under pretext that may deceive both them and the </a:t>
            </a:r>
            <a:r>
              <a:rPr lang="en-US" sz="2000" dirty="0" smtClean="0">
                <a:latin typeface="Lato" charset="0"/>
              </a:rPr>
              <a:t>Public”</a:t>
            </a:r>
          </a:p>
          <a:p>
            <a:endParaRPr lang="en-US" sz="1600" dirty="0">
              <a:latin typeface="Lato" charset="0"/>
            </a:endParaRPr>
          </a:p>
          <a:p>
            <a:r>
              <a:rPr lang="en-US" sz="1600" dirty="0" smtClean="0"/>
              <a:t>	George </a:t>
            </a:r>
            <a:r>
              <a:rPr lang="en-US" sz="1600" dirty="0"/>
              <a:t>Washington to Tobias Lear, April 12, 1791 </a:t>
            </a:r>
            <a:r>
              <a:rPr lang="en-US" sz="1600" dirty="0">
                <a:latin typeface="Lato" charset="0"/>
              </a:rPr>
              <a:t> </a:t>
            </a:r>
            <a:endParaRPr lang="en-US" sz="1600" dirty="0"/>
          </a:p>
        </p:txBody>
      </p:sp>
      <p:sp>
        <p:nvSpPr>
          <p:cNvPr id="6" name="Rectangle 5"/>
          <p:cNvSpPr/>
          <p:nvPr/>
        </p:nvSpPr>
        <p:spPr>
          <a:xfrm>
            <a:off x="2133600" y="5489198"/>
            <a:ext cx="5486400" cy="1354217"/>
          </a:xfrm>
          <a:prstGeom prst="rect">
            <a:avLst/>
          </a:prstGeom>
        </p:spPr>
        <p:txBody>
          <a:bodyPr wrap="square">
            <a:spAutoFit/>
          </a:bodyPr>
          <a:lstStyle/>
          <a:p>
            <a:r>
              <a:rPr lang="en-US" sz="1800" dirty="0"/>
              <a:t>“The Blacks are so bad in their nature that they have not the least </a:t>
            </a:r>
            <a:r>
              <a:rPr lang="en-US" sz="1800" dirty="0" err="1"/>
              <a:t>grat</a:t>
            </a:r>
            <a:r>
              <a:rPr lang="en-US" sz="1800" dirty="0"/>
              <a:t>[</a:t>
            </a:r>
            <a:r>
              <a:rPr lang="en-US" sz="1800" dirty="0" err="1"/>
              <a:t>i</a:t>
            </a:r>
            <a:r>
              <a:rPr lang="en-US" sz="1800" dirty="0"/>
              <a:t>]</a:t>
            </a:r>
            <a:r>
              <a:rPr lang="en-US" sz="1800" dirty="0" err="1"/>
              <a:t>tude</a:t>
            </a:r>
            <a:r>
              <a:rPr lang="en-US" sz="1800" dirty="0"/>
              <a:t> for the kindness that may be shewed to them.”</a:t>
            </a:r>
          </a:p>
          <a:p>
            <a:endParaRPr lang="en-US" sz="1200" dirty="0"/>
          </a:p>
          <a:p>
            <a:r>
              <a:rPr lang="en-US" sz="1600" dirty="0"/>
              <a:t>		Martha Washington, 1795</a:t>
            </a:r>
            <a:endParaRPr lang="en-US" sz="1600" b="1" cap="all" dirty="0"/>
          </a:p>
        </p:txBody>
      </p:sp>
    </p:spTree>
    <p:extLst>
      <p:ext uri="{BB962C8B-B14F-4D97-AF65-F5344CB8AC3E}">
        <p14:creationId xmlns:p14="http://schemas.microsoft.com/office/powerpoint/2010/main" val="5551784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1422400"/>
            <a:ext cx="4724400" cy="3606800"/>
          </a:xfrm>
          <a:prstGeom prst="rect">
            <a:avLst/>
          </a:prstGeom>
        </p:spPr>
      </p:pic>
      <p:sp>
        <p:nvSpPr>
          <p:cNvPr id="3" name="Rectangle 2"/>
          <p:cNvSpPr/>
          <p:nvPr/>
        </p:nvSpPr>
        <p:spPr>
          <a:xfrm>
            <a:off x="4419600" y="5383649"/>
            <a:ext cx="4572000" cy="954107"/>
          </a:xfrm>
          <a:prstGeom prst="rect">
            <a:avLst/>
          </a:prstGeom>
        </p:spPr>
        <p:txBody>
          <a:bodyPr>
            <a:spAutoFit/>
          </a:bodyPr>
          <a:lstStyle/>
          <a:p>
            <a:r>
              <a:rPr lang="en-US" b="1" i="1" dirty="0" smtClean="0">
                <a:latin typeface="Times" charset="0"/>
                <a:ea typeface="Times" charset="0"/>
                <a:cs typeface="Times" charset="0"/>
              </a:rPr>
              <a:t>Goal </a:t>
            </a:r>
            <a:r>
              <a:rPr lang="en-US" b="1" i="1" dirty="0">
                <a:latin typeface="Times" charset="0"/>
                <a:ea typeface="Times" charset="0"/>
                <a:cs typeface="Times" charset="0"/>
              </a:rPr>
              <a:t>in Walnut Street Philadelphia</a:t>
            </a:r>
            <a:r>
              <a:rPr lang="en-US" b="1" dirty="0">
                <a:latin typeface="Times" charset="0"/>
                <a:ea typeface="Times" charset="0"/>
                <a:cs typeface="Times" charset="0"/>
              </a:rPr>
              <a:t> (the original Mother Bethel can be seen in the left-hand side of the frame being pulled by horses to its home at 6th and </a:t>
            </a:r>
            <a:r>
              <a:rPr lang="en-US" b="1" dirty="0" smtClean="0">
                <a:latin typeface="Times" charset="0"/>
                <a:ea typeface="Times" charset="0"/>
                <a:cs typeface="Times" charset="0"/>
              </a:rPr>
              <a:t>Lombard, 1794), </a:t>
            </a:r>
            <a:r>
              <a:rPr lang="en-US" b="1" dirty="0">
                <a:latin typeface="Times" charset="0"/>
                <a:ea typeface="Times" charset="0"/>
                <a:cs typeface="Times" charset="0"/>
              </a:rPr>
              <a:t>W. Birch and Son, Historical Society of Pennsylvania.</a:t>
            </a:r>
            <a:endParaRPr lang="en-US" dirty="0">
              <a:latin typeface="Times" charset="0"/>
              <a:ea typeface="Times" charset="0"/>
              <a:cs typeface="Times"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42" y="1116449"/>
            <a:ext cx="4652484" cy="4267200"/>
          </a:xfrm>
          <a:prstGeom prst="rect">
            <a:avLst/>
          </a:prstGeom>
        </p:spPr>
      </p:pic>
    </p:spTree>
    <p:extLst>
      <p:ext uri="{BB962C8B-B14F-4D97-AF65-F5344CB8AC3E}">
        <p14:creationId xmlns:p14="http://schemas.microsoft.com/office/powerpoint/2010/main" val="4176272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25532"/>
            <a:ext cx="6058408" cy="6099068"/>
          </a:xfrm>
          <a:prstGeom prst="rect">
            <a:avLst/>
          </a:prstGeom>
        </p:spPr>
      </p:pic>
    </p:spTree>
    <p:extLst>
      <p:ext uri="{BB962C8B-B14F-4D97-AF65-F5344CB8AC3E}">
        <p14:creationId xmlns:p14="http://schemas.microsoft.com/office/powerpoint/2010/main" val="5188011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4389" y="726621"/>
            <a:ext cx="4118015" cy="5143500"/>
          </a:xfrm>
          <a:prstGeom prst="rect">
            <a:avLst/>
          </a:prstGeom>
        </p:spPr>
      </p:pic>
      <p:sp>
        <p:nvSpPr>
          <p:cNvPr id="6" name="Rectangle 5"/>
          <p:cNvSpPr/>
          <p:nvPr/>
        </p:nvSpPr>
        <p:spPr>
          <a:xfrm>
            <a:off x="4718952" y="2592895"/>
            <a:ext cx="4572000" cy="1800493"/>
          </a:xfrm>
          <a:prstGeom prst="rect">
            <a:avLst/>
          </a:prstGeom>
        </p:spPr>
        <p:txBody>
          <a:bodyPr>
            <a:spAutoFit/>
          </a:bodyPr>
          <a:lstStyle/>
          <a:p>
            <a:r>
              <a:rPr lang="en-US" sz="2700" dirty="0">
                <a:latin typeface="Times" charset="0"/>
                <a:ea typeface="Times" charset="0"/>
                <a:cs typeface="Times" charset="0"/>
              </a:rPr>
              <a:t>Mercy Otis Warren</a:t>
            </a:r>
          </a:p>
          <a:p>
            <a:endParaRPr lang="en-US" sz="2100" i="1" dirty="0">
              <a:latin typeface="Times" charset="0"/>
              <a:ea typeface="Times" charset="0"/>
              <a:cs typeface="Times" charset="0"/>
            </a:endParaRPr>
          </a:p>
          <a:p>
            <a:r>
              <a:rPr lang="en-US" sz="2100" i="1" dirty="0">
                <a:latin typeface="Times" charset="0"/>
                <a:ea typeface="Times" charset="0"/>
                <a:cs typeface="Times" charset="0"/>
              </a:rPr>
              <a:t>History of the Rise, Progress, and Termination of the American Revolution</a:t>
            </a:r>
            <a:r>
              <a:rPr lang="en-US" sz="2100" dirty="0">
                <a:latin typeface="Times" charset="0"/>
                <a:ea typeface="Times" charset="0"/>
                <a:cs typeface="Times" charset="0"/>
              </a:rPr>
              <a:t> (1805)—three volumes</a:t>
            </a:r>
            <a:endParaRPr lang="en-US" sz="2100" dirty="0">
              <a:latin typeface="Times" charset="0"/>
              <a:ea typeface="Times" charset="0"/>
              <a:cs typeface="Times" charset="0"/>
            </a:endParaRPr>
          </a:p>
        </p:txBody>
      </p:sp>
    </p:spTree>
    <p:extLst>
      <p:ext uri="{BB962C8B-B14F-4D97-AF65-F5344CB8AC3E}">
        <p14:creationId xmlns:p14="http://schemas.microsoft.com/office/powerpoint/2010/main" val="17840998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73651" y="752327"/>
            <a:ext cx="3299978" cy="4121752"/>
          </a:xfrm>
          <a:prstGeom prst="rect">
            <a:avLst/>
          </a:prstGeom>
        </p:spPr>
      </p:pic>
      <p:pic>
        <p:nvPicPr>
          <p:cNvPr id="2" name="Picture 1"/>
          <p:cNvPicPr>
            <a:picLocks noChangeAspect="1"/>
          </p:cNvPicPr>
          <p:nvPr/>
        </p:nvPicPr>
        <p:blipFill>
          <a:blip r:embed="rId4"/>
          <a:stretch>
            <a:fillRect/>
          </a:stretch>
        </p:blipFill>
        <p:spPr>
          <a:xfrm>
            <a:off x="40317" y="1502227"/>
            <a:ext cx="2755718" cy="3388178"/>
          </a:xfrm>
          <a:prstGeom prst="rect">
            <a:avLst/>
          </a:prstGeom>
        </p:spPr>
      </p:pic>
      <p:pic>
        <p:nvPicPr>
          <p:cNvPr id="5" name="Picture 4"/>
          <p:cNvPicPr>
            <a:picLocks noChangeAspect="1"/>
          </p:cNvPicPr>
          <p:nvPr/>
        </p:nvPicPr>
        <p:blipFill>
          <a:blip r:embed="rId5"/>
          <a:stretch>
            <a:fillRect/>
          </a:stretch>
        </p:blipFill>
        <p:spPr>
          <a:xfrm>
            <a:off x="6173629" y="1396090"/>
            <a:ext cx="2970371" cy="3600450"/>
          </a:xfrm>
          <a:prstGeom prst="rect">
            <a:avLst/>
          </a:prstGeom>
        </p:spPr>
      </p:pic>
      <p:sp>
        <p:nvSpPr>
          <p:cNvPr id="3" name="Rectangle 2"/>
          <p:cNvSpPr/>
          <p:nvPr/>
        </p:nvSpPr>
        <p:spPr>
          <a:xfrm>
            <a:off x="261258" y="5037362"/>
            <a:ext cx="8882743" cy="784830"/>
          </a:xfrm>
          <a:prstGeom prst="rect">
            <a:avLst/>
          </a:prstGeom>
        </p:spPr>
        <p:txBody>
          <a:bodyPr wrap="square">
            <a:spAutoFit/>
          </a:bodyPr>
          <a:lstStyle/>
          <a:p>
            <a:pPr algn="ctr" fontAlgn="base"/>
            <a:endParaRPr lang="en-US" sz="1500" dirty="0">
              <a:latin typeface="Calibri" charset="0"/>
              <a:ea typeface="Calibri" charset="0"/>
              <a:cs typeface="Times New Roman" charset="0"/>
            </a:endParaRPr>
          </a:p>
          <a:p>
            <a:pPr algn="ctr" fontAlgn="base"/>
            <a:r>
              <a:rPr lang="en-US" sz="1500" i="1" dirty="0">
                <a:latin typeface="Georgia" charset="0"/>
                <a:ea typeface="Calibri" charset="0"/>
                <a:cs typeface="Times New Roman" charset="0"/>
              </a:rPr>
              <a:t>Adams on Warren:</a:t>
            </a:r>
          </a:p>
          <a:p>
            <a:pPr algn="ctr" fontAlgn="base"/>
            <a:r>
              <a:rPr lang="en-US" sz="1500" dirty="0">
                <a:latin typeface="Georgia" charset="0"/>
                <a:ea typeface="Calibri" charset="0"/>
                <a:cs typeface="Times New Roman" charset="0"/>
              </a:rPr>
              <a:t> "History is not the Province of the Ladies."</a:t>
            </a:r>
            <a:endParaRPr lang="en-US" sz="1500" dirty="0">
              <a:latin typeface="Calibri" charset="0"/>
              <a:ea typeface="Calibri" charset="0"/>
              <a:cs typeface="Times New Roman" charset="0"/>
            </a:endParaRPr>
          </a:p>
        </p:txBody>
      </p:sp>
    </p:spTree>
    <p:extLst>
      <p:ext uri="{BB962C8B-B14F-4D97-AF65-F5344CB8AC3E}">
        <p14:creationId xmlns:p14="http://schemas.microsoft.com/office/powerpoint/2010/main" val="13791196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4953000"/>
            <a:ext cx="8839200" cy="1508105"/>
          </a:xfrm>
          <a:prstGeom prst="rect">
            <a:avLst/>
          </a:prstGeom>
        </p:spPr>
        <p:txBody>
          <a:bodyPr wrap="square">
            <a:spAutoFit/>
          </a:bodyPr>
          <a:lstStyle/>
          <a:p>
            <a:pPr algn="ctr"/>
            <a:r>
              <a:rPr lang="en-US" sz="2400" dirty="0"/>
              <a:t>“We hold these truths to be </a:t>
            </a:r>
            <a:r>
              <a:rPr lang="en-US" sz="2400" dirty="0" smtClean="0"/>
              <a:t>self evident,</a:t>
            </a:r>
          </a:p>
          <a:p>
            <a:pPr algn="ctr"/>
            <a:r>
              <a:rPr lang="en-US" sz="2400" dirty="0" smtClean="0"/>
              <a:t> </a:t>
            </a:r>
            <a:r>
              <a:rPr lang="en-US" sz="2400" dirty="0"/>
              <a:t>that all men are created equal.” </a:t>
            </a:r>
            <a:endParaRPr lang="en-US" sz="2400" dirty="0" smtClean="0"/>
          </a:p>
          <a:p>
            <a:pPr algn="ctr"/>
            <a:endParaRPr lang="en-US" sz="2400" dirty="0" smtClean="0"/>
          </a:p>
          <a:p>
            <a:pPr algn="ctr"/>
            <a:r>
              <a:rPr lang="en-US" sz="2000" dirty="0" smtClean="0"/>
              <a:t>Thomas </a:t>
            </a:r>
            <a:r>
              <a:rPr lang="en-US" sz="2000" dirty="0"/>
              <a:t>Jefferson, Declaration of Independence</a:t>
            </a:r>
            <a:r>
              <a:rPr lang="en-US" sz="2000" dirty="0" smtClean="0"/>
              <a:t>, 1776</a:t>
            </a:r>
            <a:endParaRPr lang="en-US" sz="2000" dirty="0"/>
          </a:p>
        </p:txBody>
      </p:sp>
      <p:pic>
        <p:nvPicPr>
          <p:cNvPr id="3" name="Picture 2"/>
          <p:cNvPicPr>
            <a:picLocks noChangeAspect="1"/>
          </p:cNvPicPr>
          <p:nvPr/>
        </p:nvPicPr>
        <p:blipFill>
          <a:blip r:embed="rId2"/>
          <a:stretch>
            <a:fillRect/>
          </a:stretch>
        </p:blipFill>
        <p:spPr>
          <a:xfrm>
            <a:off x="3124200" y="584200"/>
            <a:ext cx="2895600" cy="3860800"/>
          </a:xfrm>
          <a:prstGeom prst="rect">
            <a:avLst/>
          </a:prstGeom>
        </p:spPr>
      </p:pic>
    </p:spTree>
    <p:extLst>
      <p:ext uri="{BB962C8B-B14F-4D97-AF65-F5344CB8AC3E}">
        <p14:creationId xmlns:p14="http://schemas.microsoft.com/office/powerpoint/2010/main" val="6515766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3635" y="2510100"/>
            <a:ext cx="4791765" cy="2519100"/>
          </a:xfrm>
          <a:prstGeom prst="rect">
            <a:avLst/>
          </a:prstGeom>
        </p:spPr>
      </p:pic>
      <p:sp>
        <p:nvSpPr>
          <p:cNvPr id="6" name="Rectangle 5"/>
          <p:cNvSpPr/>
          <p:nvPr/>
        </p:nvSpPr>
        <p:spPr>
          <a:xfrm>
            <a:off x="4572000" y="5231249"/>
            <a:ext cx="4114800" cy="1169551"/>
          </a:xfrm>
          <a:prstGeom prst="rect">
            <a:avLst/>
          </a:prstGeom>
        </p:spPr>
        <p:txBody>
          <a:bodyPr wrap="square">
            <a:spAutoFit/>
          </a:bodyPr>
          <a:lstStyle/>
          <a:p>
            <a:r>
              <a:rPr lang="en-US" dirty="0" smtClean="0">
                <a:latin typeface="Roboto" charset="0"/>
              </a:rPr>
              <a:t>Mercy Otis Warren Brooch given to AA</a:t>
            </a:r>
          </a:p>
          <a:p>
            <a:r>
              <a:rPr lang="en-US" dirty="0" smtClean="0">
                <a:latin typeface="Roboto" charset="0"/>
              </a:rPr>
              <a:t>fold</a:t>
            </a:r>
            <a:r>
              <a:rPr lang="en-US" dirty="0">
                <a:latin typeface="Roboto" charset="0"/>
              </a:rPr>
              <a:t>, seed pearls, crystal, gold foil, </a:t>
            </a:r>
            <a:r>
              <a:rPr lang="en-US" dirty="0" smtClean="0">
                <a:latin typeface="Roboto" charset="0"/>
              </a:rPr>
              <a:t>MOW hair</a:t>
            </a:r>
            <a:r>
              <a:rPr lang="en-US" dirty="0">
                <a:latin typeface="Roboto" charset="0"/>
              </a:rPr>
              <a:t>, circa 1812</a:t>
            </a:r>
          </a:p>
          <a:p>
            <a:r>
              <a:rPr lang="en-US" dirty="0">
                <a:latin typeface="Roboto" charset="0"/>
              </a:rPr>
              <a:t>1.3 cm x 2.5 cm x 1.1 cm</a:t>
            </a:r>
          </a:p>
          <a:p>
            <a:r>
              <a:rPr lang="en-US" dirty="0">
                <a:latin typeface="Roboto" charset="0"/>
              </a:rPr>
              <a:t>Jewelry 01.041</a:t>
            </a:r>
            <a:endParaRPr lang="en-US" b="0" i="0" dirty="0">
              <a:effectLst/>
              <a:latin typeface="Roboto" charset="0"/>
            </a:endParaRPr>
          </a:p>
        </p:txBody>
      </p:sp>
      <p:sp>
        <p:nvSpPr>
          <p:cNvPr id="8" name="Rectangle 7"/>
          <p:cNvSpPr/>
          <p:nvPr/>
        </p:nvSpPr>
        <p:spPr>
          <a:xfrm>
            <a:off x="76200" y="3581400"/>
            <a:ext cx="3666435" cy="1169551"/>
          </a:xfrm>
          <a:prstGeom prst="rect">
            <a:avLst/>
          </a:prstGeom>
        </p:spPr>
        <p:txBody>
          <a:bodyPr wrap="square">
            <a:spAutoFit/>
          </a:bodyPr>
          <a:lstStyle/>
          <a:p>
            <a:r>
              <a:rPr lang="en-US" dirty="0" smtClean="0">
                <a:latin typeface="Roboto" charset="0"/>
              </a:rPr>
              <a:t>Adams ring give to Mercy Otis Warren</a:t>
            </a:r>
          </a:p>
          <a:p>
            <a:r>
              <a:rPr lang="en-US" dirty="0" smtClean="0">
                <a:latin typeface="Roboto" charset="0"/>
              </a:rPr>
              <a:t>Gold</a:t>
            </a:r>
            <a:r>
              <a:rPr lang="en-US" dirty="0">
                <a:latin typeface="Roboto" charset="0"/>
              </a:rPr>
              <a:t>, seed pearls, crystal, gold foil, </a:t>
            </a:r>
            <a:r>
              <a:rPr lang="en-US" dirty="0" smtClean="0">
                <a:latin typeface="Roboto" charset="0"/>
              </a:rPr>
              <a:t>JA and AA hair</a:t>
            </a:r>
            <a:r>
              <a:rPr lang="en-US" dirty="0">
                <a:latin typeface="Roboto" charset="0"/>
              </a:rPr>
              <a:t>, circa 1812</a:t>
            </a:r>
          </a:p>
          <a:p>
            <a:r>
              <a:rPr lang="en-US" dirty="0">
                <a:latin typeface="Roboto" charset="0"/>
              </a:rPr>
              <a:t>1.6 cm x 2 cm x 2.4 cm</a:t>
            </a:r>
            <a:r>
              <a:rPr lang="en-US" dirty="0" smtClean="0">
                <a:latin typeface="Roboto" charset="0"/>
              </a:rPr>
              <a:t>;</a:t>
            </a:r>
            <a:endParaRPr lang="en-US" dirty="0">
              <a:latin typeface="Roboto" charset="0"/>
            </a:endParaRPr>
          </a:p>
          <a:p>
            <a:r>
              <a:rPr lang="en-US" dirty="0">
                <a:latin typeface="Roboto" charset="0"/>
              </a:rPr>
              <a:t>Jewelry 01.040</a:t>
            </a:r>
            <a:endParaRPr lang="en-US" b="0" i="0" dirty="0">
              <a:effectLst/>
              <a:latin typeface="Roboto"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208" y="762000"/>
            <a:ext cx="3566592" cy="2639277"/>
          </a:xfrm>
          <a:prstGeom prst="rect">
            <a:avLst/>
          </a:prstGeom>
        </p:spPr>
      </p:pic>
    </p:spTree>
    <p:extLst>
      <p:ext uri="{BB962C8B-B14F-4D97-AF65-F5344CB8AC3E}">
        <p14:creationId xmlns:p14="http://schemas.microsoft.com/office/powerpoint/2010/main" val="7248716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43200" y="1371600"/>
            <a:ext cx="3514679" cy="4668004"/>
          </a:xfrm>
          <a:prstGeom prst="rect">
            <a:avLst/>
          </a:prstGeom>
        </p:spPr>
      </p:pic>
      <p:sp>
        <p:nvSpPr>
          <p:cNvPr id="3" name="Rectangle 2"/>
          <p:cNvSpPr/>
          <p:nvPr/>
        </p:nvSpPr>
        <p:spPr>
          <a:xfrm>
            <a:off x="2514600" y="381000"/>
            <a:ext cx="4034181" cy="461665"/>
          </a:xfrm>
          <a:prstGeom prst="rect">
            <a:avLst/>
          </a:prstGeom>
        </p:spPr>
        <p:txBody>
          <a:bodyPr wrap="none">
            <a:spAutoFit/>
          </a:bodyPr>
          <a:lstStyle/>
          <a:p>
            <a:r>
              <a:rPr lang="en-US" sz="2400" dirty="0"/>
              <a:t>“A republic, if you can keep it”</a:t>
            </a:r>
            <a:endParaRPr lang="en-US" sz="2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699" y="-380999"/>
            <a:ext cx="5657850" cy="20573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6296" y="1732576"/>
            <a:ext cx="3846657" cy="5125424"/>
          </a:xfrm>
          <a:prstGeom prst="rect">
            <a:avLst/>
          </a:prstGeom>
        </p:spPr>
      </p:pic>
    </p:spTree>
    <p:extLst>
      <p:ext uri="{BB962C8B-B14F-4D97-AF65-F5344CB8AC3E}">
        <p14:creationId xmlns:p14="http://schemas.microsoft.com/office/powerpoint/2010/main" val="14390747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365116"/>
            <a:ext cx="3625850" cy="452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762000" y="1295400"/>
            <a:ext cx="3514679" cy="4668004"/>
          </a:xfrm>
          <a:prstGeom prst="rect">
            <a:avLst/>
          </a:prstGeom>
        </p:spPr>
      </p:pic>
      <p:sp>
        <p:nvSpPr>
          <p:cNvPr id="3" name="Rectangle 2"/>
          <p:cNvSpPr/>
          <p:nvPr/>
        </p:nvSpPr>
        <p:spPr>
          <a:xfrm>
            <a:off x="3048000" y="381000"/>
            <a:ext cx="4034181" cy="461665"/>
          </a:xfrm>
          <a:prstGeom prst="rect">
            <a:avLst/>
          </a:prstGeom>
        </p:spPr>
        <p:txBody>
          <a:bodyPr wrap="none">
            <a:spAutoFit/>
          </a:bodyPr>
          <a:lstStyle/>
          <a:p>
            <a:r>
              <a:rPr lang="en-US" sz="2400" dirty="0"/>
              <a:t>“A republic, if you can keep it”</a:t>
            </a:r>
            <a:endParaRPr lang="en-US" sz="2400" dirty="0"/>
          </a:p>
        </p:txBody>
      </p:sp>
    </p:spTree>
    <p:extLst>
      <p:ext uri="{BB962C8B-B14F-4D97-AF65-F5344CB8AC3E}">
        <p14:creationId xmlns:p14="http://schemas.microsoft.com/office/powerpoint/2010/main" val="20822861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099" y="1676400"/>
            <a:ext cx="3614046" cy="451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09800"/>
            <a:ext cx="4055795" cy="3119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438400" y="457200"/>
            <a:ext cx="5791200" cy="523220"/>
          </a:xfrm>
          <a:prstGeom prst="rect">
            <a:avLst/>
          </a:prstGeom>
          <a:noFill/>
        </p:spPr>
        <p:txBody>
          <a:bodyPr wrap="square" rtlCol="0">
            <a:spAutoFit/>
          </a:bodyPr>
          <a:lstStyle/>
          <a:p>
            <a:r>
              <a:rPr lang="en-US" sz="2800" dirty="0" smtClean="0"/>
              <a:t>“A republic, if you can keep it”</a:t>
            </a:r>
            <a:endParaRPr lang="en-US" sz="2800" dirty="0"/>
          </a:p>
        </p:txBody>
      </p:sp>
    </p:spTree>
    <p:extLst>
      <p:ext uri="{BB962C8B-B14F-4D97-AF65-F5344CB8AC3E}">
        <p14:creationId xmlns:p14="http://schemas.microsoft.com/office/powerpoint/2010/main" val="16441471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099" y="1676400"/>
            <a:ext cx="3614046" cy="451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0" y="381000"/>
            <a:ext cx="7467600" cy="523220"/>
          </a:xfrm>
          <a:prstGeom prst="rect">
            <a:avLst/>
          </a:prstGeom>
          <a:noFill/>
        </p:spPr>
        <p:txBody>
          <a:bodyPr wrap="square" rtlCol="0">
            <a:spAutoFit/>
          </a:bodyPr>
          <a:lstStyle/>
          <a:p>
            <a:r>
              <a:rPr lang="en-US" sz="2800" dirty="0" smtClean="0"/>
              <a:t>“a lady remarkable for </a:t>
            </a:r>
            <a:r>
              <a:rPr lang="en-US" sz="2800" smtClean="0"/>
              <a:t>her understanding and wit”</a:t>
            </a: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599" y="1934095"/>
            <a:ext cx="2848627" cy="3780905"/>
          </a:xfrm>
          <a:prstGeom prst="rect">
            <a:avLst/>
          </a:prstGeom>
        </p:spPr>
      </p:pic>
    </p:spTree>
    <p:extLst>
      <p:ext uri="{BB962C8B-B14F-4D97-AF65-F5344CB8AC3E}">
        <p14:creationId xmlns:p14="http://schemas.microsoft.com/office/powerpoint/2010/main" val="2286987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304800" y="85868"/>
            <a:ext cx="8458200" cy="1067523"/>
          </a:xfrm>
        </p:spPr>
        <p:txBody>
          <a:bodyPr/>
          <a:lstStyle/>
          <a:p>
            <a:r>
              <a:rPr lang="en-US" altLang="en-US" sz="2800" dirty="0" smtClean="0">
                <a:solidFill>
                  <a:schemeClr val="bg1"/>
                </a:solidFill>
                <a:latin typeface="Times" charset="0"/>
              </a:rPr>
              <a:t>“the all important Subject was frequently discussed </a:t>
            </a:r>
            <a:r>
              <a:rPr lang="en-US" altLang="en-US" sz="2800" smtClean="0">
                <a:solidFill>
                  <a:schemeClr val="bg1"/>
                </a:solidFill>
                <a:latin typeface="Times" charset="0"/>
              </a:rPr>
              <a:t>at our House”</a:t>
            </a:r>
            <a:endParaRPr lang="en-US" altLang="en-US" sz="2800" dirty="0">
              <a:solidFill>
                <a:schemeClr val="bg1"/>
              </a:solidFill>
              <a:latin typeface="Times" charset="0"/>
            </a:endParaRPr>
          </a:p>
        </p:txBody>
      </p:sp>
      <p:pic>
        <p:nvPicPr>
          <p:cNvPr id="77827" name="Picture 4" descr="imgres-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0185" y="1600200"/>
            <a:ext cx="3325615" cy="415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Box 7"/>
          <p:cNvSpPr txBox="1">
            <a:spLocks noChangeArrowheads="1"/>
          </p:cNvSpPr>
          <p:nvPr/>
        </p:nvSpPr>
        <p:spPr bwMode="auto">
          <a:xfrm>
            <a:off x="533400" y="5638800"/>
            <a:ext cx="8229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75000"/>
              <a:buFont typeface="Wingdings" charset="2"/>
              <a:buChar char="l"/>
              <a:defRPr sz="28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75000"/>
              <a:buFont typeface="Wingdings" charset="2"/>
              <a:buChar char="l"/>
              <a:defRPr sz="28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75000"/>
              <a:buFont typeface="Wingdings" charset="2"/>
              <a:buChar char="l"/>
              <a:defRPr sz="28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75000"/>
              <a:buFont typeface="Wingdings" charset="2"/>
              <a:buChar char="l"/>
              <a:defRPr sz="2800">
                <a:solidFill>
                  <a:schemeClr val="tx1"/>
                </a:solidFill>
                <a:latin typeface="Arial" charset="0"/>
                <a:ea typeface="ＭＳ Ｐゴシック" charset="-128"/>
              </a:defRPr>
            </a:lvl9pPr>
          </a:lstStyle>
          <a:p>
            <a:pPr eaLnBrk="1" hangingPunct="1">
              <a:buFont typeface="Wingdings" charset="2"/>
              <a:buNone/>
            </a:pPr>
            <a:r>
              <a:rPr lang="en-US" altLang="en-US" sz="2000" dirty="0">
                <a:latin typeface="Times" charset="0"/>
              </a:rPr>
              <a:t>“Lord Carlisle, with his three mistresses, is quartered at Mr. Powel’s the late mayor, the family having retreated to the back building.”</a:t>
            </a:r>
          </a:p>
          <a:p>
            <a:pPr eaLnBrk="1" hangingPunct="1">
              <a:buFont typeface="Wingdings" charset="2"/>
              <a:buNone/>
            </a:pPr>
            <a:r>
              <a:rPr lang="en-US" altLang="en-US" sz="2000" dirty="0">
                <a:latin typeface="Times" charset="0"/>
              </a:rPr>
              <a:t>	The </a:t>
            </a:r>
            <a:r>
              <a:rPr lang="en-US" altLang="en-US" sz="2000" i="1" dirty="0">
                <a:latin typeface="Times" charset="0"/>
              </a:rPr>
              <a:t>Pennsylvania Packet</a:t>
            </a:r>
            <a:endParaRPr lang="en-US" altLang="en-US" sz="2000" dirty="0">
              <a:latin typeface="Times" charset="0"/>
            </a:endParaRPr>
          </a:p>
        </p:txBody>
      </p:sp>
      <p:pic>
        <p:nvPicPr>
          <p:cNvPr id="6" name="Picture 5"/>
          <p:cNvPicPr>
            <a:picLocks noChangeAspect="1"/>
          </p:cNvPicPr>
          <p:nvPr/>
        </p:nvPicPr>
        <p:blipFill>
          <a:blip r:embed="rId3"/>
          <a:stretch>
            <a:fillRect/>
          </a:stretch>
        </p:blipFill>
        <p:spPr>
          <a:xfrm>
            <a:off x="762000" y="1382268"/>
            <a:ext cx="3770376" cy="4713732"/>
          </a:xfrm>
          <a:prstGeom prst="rect">
            <a:avLst/>
          </a:prstGeom>
        </p:spPr>
      </p:pic>
    </p:spTree>
    <p:extLst>
      <p:ext uri="{BB962C8B-B14F-4D97-AF65-F5344CB8AC3E}">
        <p14:creationId xmlns:p14="http://schemas.microsoft.com/office/powerpoint/2010/main" val="16647437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4503738"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2"/>
          <p:cNvSpPr>
            <a:spLocks noChangeArrowheads="1"/>
          </p:cNvSpPr>
          <p:nvPr/>
        </p:nvSpPr>
        <p:spPr bwMode="auto">
          <a:xfrm>
            <a:off x="1905000" y="3616324"/>
            <a:ext cx="69342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x-none" sz="2000" dirty="0">
                <a:solidFill>
                  <a:schemeClr val="bg1"/>
                </a:solidFill>
                <a:latin typeface="Times New Roman" charset="0"/>
              </a:rPr>
              <a:t/>
            </a:r>
            <a:br>
              <a:rPr lang="en-US" altLang="x-none" sz="2000" dirty="0">
                <a:solidFill>
                  <a:schemeClr val="bg1"/>
                </a:solidFill>
                <a:latin typeface="Times New Roman" charset="0"/>
              </a:rPr>
            </a:br>
            <a:r>
              <a:rPr lang="en-US" altLang="x-none" sz="2000" dirty="0">
                <a:solidFill>
                  <a:schemeClr val="bg1"/>
                </a:solidFill>
                <a:latin typeface="Times New Roman" charset="0"/>
              </a:rPr>
              <a:t>”McHenry wrote that when Benjamin Franklin emerged from the building that day, he was accosted by a certain Mrs. Powell of Philadelphia. Whether she was a young women or a dowager we don’t know. He was then eighty-one years old, the oldest delegate. . . . for all we know, he knew this now-mythical and otherwise forgotten Mrs. Powell, who has come to stand for all of America since the day when she spoke to Franklin in a tone that seems to bespeak some degree of familiarity.”</a:t>
            </a:r>
          </a:p>
          <a:p>
            <a:pPr>
              <a:spcBef>
                <a:spcPct val="0"/>
              </a:spcBef>
              <a:buFontTx/>
              <a:buNone/>
            </a:pPr>
            <a:r>
              <a:rPr lang="en-US" altLang="x-none" sz="2000" dirty="0">
                <a:solidFill>
                  <a:schemeClr val="bg1"/>
                </a:solidFill>
                <a:latin typeface="Times New Roman" charset="0"/>
              </a:rPr>
              <a:t>	-</a:t>
            </a:r>
            <a:r>
              <a:rPr lang="en-US" altLang="x-none" sz="2000" dirty="0">
                <a:solidFill>
                  <a:schemeClr val="bg1"/>
                </a:solidFill>
                <a:latin typeface="Georgia" charset="0"/>
              </a:rPr>
              <a:t>Eric Metaxas, </a:t>
            </a:r>
            <a:r>
              <a:rPr lang="en-US" altLang="x-none" sz="2000" i="1" dirty="0">
                <a:solidFill>
                  <a:schemeClr val="bg1"/>
                </a:solidFill>
                <a:latin typeface="Georgia" charset="0"/>
              </a:rPr>
              <a:t>If You Can Keep It</a:t>
            </a:r>
            <a:r>
              <a:rPr lang="en-US" altLang="x-none" sz="2000" dirty="0">
                <a:solidFill>
                  <a:schemeClr val="bg1"/>
                </a:solidFill>
                <a:latin typeface="Georgia" charset="0"/>
              </a:rPr>
              <a:t> (2016</a:t>
            </a:r>
            <a:r>
              <a:rPr lang="en-US" altLang="x-none" sz="2000" dirty="0" smtClean="0">
                <a:solidFill>
                  <a:schemeClr val="bg1"/>
                </a:solidFill>
                <a:latin typeface="Georgia" charset="0"/>
              </a:rPr>
              <a:t>)</a:t>
            </a:r>
            <a:endParaRPr lang="en-US" altLang="x-none" sz="2000" dirty="0">
              <a:solidFill>
                <a:schemeClr val="bg1"/>
              </a:solidFill>
              <a:latin typeface="Times New Roman" charset="0"/>
            </a:endParaRPr>
          </a:p>
        </p:txBody>
      </p:sp>
    </p:spTree>
    <p:extLst>
      <p:ext uri="{BB962C8B-B14F-4D97-AF65-F5344CB8AC3E}">
        <p14:creationId xmlns:p14="http://schemas.microsoft.com/office/powerpoint/2010/main" val="102089118"/>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rgbClr val="000000"/>
            </a:solidFill>
            <a:effectLst/>
            <a:latin typeface="Times New Roman"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rgbClr val="000000"/>
            </a:solidFill>
            <a:effectLst/>
            <a:latin typeface="Times New Roman"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114B8381992D49BFEC195D1E62885C" ma:contentTypeVersion="12" ma:contentTypeDescription="Create a new document." ma:contentTypeScope="" ma:versionID="bcf0f9b6107f41beef10986d0e1cb926">
  <xsd:schema xmlns:xsd="http://www.w3.org/2001/XMLSchema" xmlns:xs="http://www.w3.org/2001/XMLSchema" xmlns:p="http://schemas.microsoft.com/office/2006/metadata/properties" xmlns:ns2="edc1dda4-e497-4293-92fa-89c2d7121ae6" xmlns:ns3="8d85cce8-ce02-4b6f-9ec5-19814b89220d" targetNamespace="http://schemas.microsoft.com/office/2006/metadata/properties" ma:root="true" ma:fieldsID="87aab614151e668abac86855a81947f9" ns2:_="" ns3:_="">
    <xsd:import namespace="edc1dda4-e497-4293-92fa-89c2d7121ae6"/>
    <xsd:import namespace="8d85cce8-ce02-4b6f-9ec5-19814b8922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c1dda4-e497-4293-92fa-89c2d7121a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d85cce8-ce02-4b6f-9ec5-19814b89220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276C613-8924-4A69-AA9F-BE34C13AEDAF}"/>
</file>

<file path=customXml/itemProps2.xml><?xml version="1.0" encoding="utf-8"?>
<ds:datastoreItem xmlns:ds="http://schemas.openxmlformats.org/officeDocument/2006/customXml" ds:itemID="{EF6FF5F5-F3FE-4171-A499-2D6ADC1DB818}"/>
</file>

<file path=customXml/itemProps3.xml><?xml version="1.0" encoding="utf-8"?>
<ds:datastoreItem xmlns:ds="http://schemas.openxmlformats.org/officeDocument/2006/customXml" ds:itemID="{8188EA1F-9DFE-4791-9186-ED71B47A2B70}"/>
</file>

<file path=docProps/app.xml><?xml version="1.0" encoding="utf-8"?>
<Properties xmlns="http://schemas.openxmlformats.org/officeDocument/2006/extended-properties" xmlns:vt="http://schemas.openxmlformats.org/officeDocument/2006/docPropsVTypes">
  <TotalTime>13636</TotalTime>
  <Words>535</Words>
  <Application>Microsoft Macintosh PowerPoint</Application>
  <PresentationFormat>On-screen Show (4:3)</PresentationFormat>
  <Paragraphs>77</Paragraphs>
  <Slides>20</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Calibri</vt:lpstr>
      <vt:lpstr>Georgia</vt:lpstr>
      <vt:lpstr>Lato</vt:lpstr>
      <vt:lpstr>Mangal</vt:lpstr>
      <vt:lpstr>ＭＳ Ｐゴシック</vt:lpstr>
      <vt:lpstr>Roboto</vt:lpstr>
      <vt:lpstr>Times</vt:lpstr>
      <vt:lpstr>Times New Roman</vt:lpstr>
      <vt:lpstr>Wingdings</vt:lpstr>
      <vt:lpstr>Arial</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all important Subject was frequently discussed at our House”</vt:lpstr>
      <vt:lpstr>PowerPoint Presentation</vt:lpstr>
      <vt:lpstr>“The Republican Court”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Zara Bernhardt</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191</cp:revision>
  <cp:lastPrinted>2008-03-07T12:33:12Z</cp:lastPrinted>
  <dcterms:modified xsi:type="dcterms:W3CDTF">2020-06-18T14:23:27Z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3" name="ContentTypeId">
    <vt:lpwstr>0x01010068114B8381992D49BFEC195D1E62885C</vt:lpwstr>
  </property>
</Properties>
</file>