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6585" y="799593"/>
            <a:ext cx="10958829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0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0070C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0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0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3888" y="1557737"/>
            <a:ext cx="7075170" cy="1076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00" b="0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0991" y="2616917"/>
            <a:ext cx="10444480" cy="2494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0070C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15.jpg"/><Relationship Id="rId7" Type="http://schemas.openxmlformats.org/officeDocument/2006/relationships/image" Target="../media/image16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Relationship Id="rId4" Type="http://schemas.openxmlformats.org/officeDocument/2006/relationships/image" Target="../media/image34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3400" y="1184391"/>
            <a:ext cx="9654540" cy="539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95630" indent="-583565">
              <a:lnSpc>
                <a:spcPct val="100000"/>
              </a:lnSpc>
              <a:spcBef>
                <a:spcPts val="100"/>
              </a:spcBef>
              <a:buChar char="•"/>
              <a:tabLst>
                <a:tab pos="595630" algn="l"/>
                <a:tab pos="596265" algn="l"/>
              </a:tabLst>
            </a:pPr>
            <a:r>
              <a:rPr dirty="0" sz="5400" spc="-5">
                <a:solidFill>
                  <a:srgbClr val="FF0000"/>
                </a:solidFill>
                <a:latin typeface="Arial"/>
                <a:cs typeface="Arial"/>
              </a:rPr>
              <a:t>Untidy</a:t>
            </a:r>
            <a:r>
              <a:rPr dirty="0" sz="5400" spc="-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5400" spc="-5">
                <a:solidFill>
                  <a:srgbClr val="FF0000"/>
                </a:solidFill>
                <a:latin typeface="Arial"/>
                <a:cs typeface="Arial"/>
              </a:rPr>
              <a:t>Origins</a:t>
            </a:r>
            <a:endParaRPr sz="5400">
              <a:latin typeface="Arial"/>
              <a:cs typeface="Arial"/>
            </a:endParaRPr>
          </a:p>
          <a:p>
            <a:pPr lvl="1" marL="1052830" indent="-614045">
              <a:lnSpc>
                <a:spcPct val="100000"/>
              </a:lnSpc>
              <a:spcBef>
                <a:spcPts val="65"/>
              </a:spcBef>
              <a:buChar char="•"/>
              <a:tabLst>
                <a:tab pos="1052830" algn="l"/>
                <a:tab pos="1053465" algn="l"/>
              </a:tabLst>
            </a:pP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Why</a:t>
            </a:r>
            <a:r>
              <a:rPr dirty="0" sz="3800" spc="-2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did</a:t>
            </a: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 the</a:t>
            </a:r>
            <a:r>
              <a:rPr dirty="0" sz="3800" spc="-22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Articles</a:t>
            </a:r>
            <a:r>
              <a:rPr dirty="0" sz="3800" spc="9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u="heavy" sz="3800" spc="-1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Arial"/>
                <a:cs typeface="Arial"/>
              </a:rPr>
              <a:t>take</a:t>
            </a:r>
            <a:r>
              <a:rPr dirty="0" u="heavy" sz="3800" spc="-2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80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Arial"/>
                <a:cs typeface="Arial"/>
              </a:rPr>
              <a:t>so</a:t>
            </a:r>
            <a:r>
              <a:rPr dirty="0" u="heavy" sz="3800" spc="-1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80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Arial"/>
                <a:cs typeface="Arial"/>
              </a:rPr>
              <a:t>long</a:t>
            </a:r>
            <a:r>
              <a:rPr dirty="0" sz="3800">
                <a:solidFill>
                  <a:srgbClr val="0070C0"/>
                </a:solidFill>
                <a:latin typeface="Arial"/>
                <a:cs typeface="Arial"/>
              </a:rPr>
              <a:t>?</a:t>
            </a:r>
            <a:endParaRPr sz="3800">
              <a:latin typeface="Arial"/>
              <a:cs typeface="Arial"/>
            </a:endParaRPr>
          </a:p>
          <a:p>
            <a:pPr lvl="1" marL="1052830" marR="5080" indent="-614045">
              <a:lnSpc>
                <a:spcPct val="100000"/>
              </a:lnSpc>
              <a:buChar char="•"/>
              <a:tabLst>
                <a:tab pos="1052830" algn="l"/>
                <a:tab pos="1053465" algn="l"/>
              </a:tabLst>
            </a:pP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If </a:t>
            </a: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the Articles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were </a:t>
            </a:r>
            <a:r>
              <a:rPr dirty="0" sz="3800">
                <a:solidFill>
                  <a:srgbClr val="0070C0"/>
                </a:solidFill>
                <a:latin typeface="Arial"/>
                <a:cs typeface="Arial"/>
              </a:rPr>
              <a:t>so </a:t>
            </a: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terrible,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why did </a:t>
            </a:r>
            <a:r>
              <a:rPr dirty="0" sz="380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Americans</a:t>
            </a:r>
            <a:r>
              <a:rPr dirty="0" sz="3800" spc="-2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adopt</a:t>
            </a:r>
            <a:r>
              <a:rPr dirty="0" sz="3800" spc="-1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them</a:t>
            </a:r>
            <a:r>
              <a:rPr dirty="0" sz="3800" spc="-1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in</a:t>
            </a:r>
            <a:r>
              <a:rPr dirty="0" sz="3800" spc="-1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dirty="0" sz="3800" spc="-2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first</a:t>
            </a:r>
            <a:r>
              <a:rPr dirty="0" sz="3800" spc="-1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place?</a:t>
            </a:r>
            <a:endParaRPr sz="3800">
              <a:latin typeface="Arial"/>
              <a:cs typeface="Arial"/>
            </a:endParaRPr>
          </a:p>
          <a:p>
            <a:pPr marL="595630" indent="-583565">
              <a:lnSpc>
                <a:spcPts val="6415"/>
              </a:lnSpc>
              <a:buChar char="•"/>
              <a:tabLst>
                <a:tab pos="595630" algn="l"/>
                <a:tab pos="596265" algn="l"/>
              </a:tabLst>
            </a:pPr>
            <a:r>
              <a:rPr dirty="0" sz="5400" spc="-5">
                <a:solidFill>
                  <a:srgbClr val="FF0000"/>
                </a:solidFill>
                <a:latin typeface="Arial"/>
                <a:cs typeface="Arial"/>
              </a:rPr>
              <a:t>Northwest</a:t>
            </a:r>
            <a:r>
              <a:rPr dirty="0" sz="5400" spc="-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5400" spc="-5">
                <a:solidFill>
                  <a:srgbClr val="FF0000"/>
                </a:solidFill>
                <a:latin typeface="Arial"/>
                <a:cs typeface="Arial"/>
              </a:rPr>
              <a:t>Ordinance</a:t>
            </a:r>
            <a:endParaRPr sz="5400">
              <a:latin typeface="Arial"/>
              <a:cs typeface="Arial"/>
            </a:endParaRPr>
          </a:p>
          <a:p>
            <a:pPr lvl="1" marL="1052830" indent="-614045">
              <a:lnSpc>
                <a:spcPts val="4530"/>
              </a:lnSpc>
              <a:spcBef>
                <a:spcPts val="60"/>
              </a:spcBef>
              <a:buChar char="•"/>
              <a:tabLst>
                <a:tab pos="1052830" algn="l"/>
                <a:tab pos="1053465" algn="l"/>
              </a:tabLst>
            </a:pP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Did</a:t>
            </a:r>
            <a:r>
              <a:rPr dirty="0" sz="3800" spc="-2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dirty="0" sz="3800" spc="-22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Articles</a:t>
            </a:r>
            <a:r>
              <a:rPr dirty="0" sz="3800" spc="-3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do</a:t>
            </a:r>
            <a:r>
              <a:rPr dirty="0" sz="3800" spc="-1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anything</a:t>
            </a:r>
            <a:r>
              <a:rPr dirty="0" sz="3800" spc="-1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well?</a:t>
            </a:r>
            <a:endParaRPr sz="3800">
              <a:latin typeface="Arial"/>
              <a:cs typeface="Arial"/>
            </a:endParaRPr>
          </a:p>
          <a:p>
            <a:pPr marL="595630" indent="-583565">
              <a:lnSpc>
                <a:spcPts val="6450"/>
              </a:lnSpc>
              <a:buChar char="•"/>
              <a:tabLst>
                <a:tab pos="595630" algn="l"/>
                <a:tab pos="596265" algn="l"/>
              </a:tabLst>
            </a:pPr>
            <a:r>
              <a:rPr dirty="0" sz="5400" spc="-10">
                <a:solidFill>
                  <a:srgbClr val="FF0000"/>
                </a:solidFill>
                <a:latin typeface="Arial"/>
                <a:cs typeface="Arial"/>
              </a:rPr>
              <a:t>What</a:t>
            </a:r>
            <a:r>
              <a:rPr dirty="0" sz="5400" spc="-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5400" spc="-30">
                <a:solidFill>
                  <a:srgbClr val="FF0000"/>
                </a:solidFill>
                <a:latin typeface="Arial"/>
                <a:cs typeface="Arial"/>
              </a:rPr>
              <a:t>Went </a:t>
            </a:r>
            <a:r>
              <a:rPr dirty="0" sz="5400" spc="-20">
                <a:solidFill>
                  <a:srgbClr val="FF0000"/>
                </a:solidFill>
                <a:latin typeface="Arial"/>
                <a:cs typeface="Arial"/>
              </a:rPr>
              <a:t>Wrong?</a:t>
            </a:r>
            <a:endParaRPr sz="5400">
              <a:latin typeface="Arial"/>
              <a:cs typeface="Arial"/>
            </a:endParaRPr>
          </a:p>
          <a:p>
            <a:pPr lvl="1" marL="1052830" indent="-614045">
              <a:lnSpc>
                <a:spcPct val="100000"/>
              </a:lnSpc>
              <a:spcBef>
                <a:spcPts val="65"/>
              </a:spcBef>
              <a:buChar char="•"/>
              <a:tabLst>
                <a:tab pos="1052830" algn="l"/>
                <a:tab pos="1053465" algn="l"/>
              </a:tabLst>
            </a:pP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What</a:t>
            </a:r>
            <a:r>
              <a:rPr dirty="0" sz="3800" spc="-2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was</a:t>
            </a:r>
            <a:r>
              <a:rPr dirty="0" sz="3800" spc="-1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>
                <a:solidFill>
                  <a:srgbClr val="0070C0"/>
                </a:solidFill>
                <a:latin typeface="Arial"/>
                <a:cs typeface="Arial"/>
              </a:rPr>
              <a:t>so</a:t>
            </a:r>
            <a:r>
              <a:rPr dirty="0" sz="3800" spc="-1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bad</a:t>
            </a:r>
            <a:r>
              <a:rPr dirty="0" sz="3800" spc="-1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about</a:t>
            </a:r>
            <a:r>
              <a:rPr dirty="0" sz="3800" spc="-1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1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dirty="0" sz="3800" spc="-225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dirty="0" sz="3800" spc="-5">
                <a:solidFill>
                  <a:srgbClr val="0070C0"/>
                </a:solidFill>
                <a:latin typeface="Arial"/>
                <a:cs typeface="Arial"/>
              </a:rPr>
              <a:t>Articles</a:t>
            </a:r>
            <a:endParaRPr sz="3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4166" y="189017"/>
            <a:ext cx="8361045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00" spc="-10">
                <a:solidFill>
                  <a:srgbClr val="000000"/>
                </a:solidFill>
              </a:rPr>
              <a:t>Articles</a:t>
            </a:r>
            <a:r>
              <a:rPr dirty="0" sz="6500" spc="-55">
                <a:solidFill>
                  <a:srgbClr val="000000"/>
                </a:solidFill>
              </a:rPr>
              <a:t> </a:t>
            </a:r>
            <a:r>
              <a:rPr dirty="0" sz="6500" spc="-5">
                <a:solidFill>
                  <a:srgbClr val="000000"/>
                </a:solidFill>
              </a:rPr>
              <a:t>of</a:t>
            </a:r>
            <a:r>
              <a:rPr dirty="0" sz="6500" spc="-45">
                <a:solidFill>
                  <a:srgbClr val="000000"/>
                </a:solidFill>
              </a:rPr>
              <a:t> </a:t>
            </a:r>
            <a:r>
              <a:rPr dirty="0" sz="6500" spc="-35">
                <a:solidFill>
                  <a:srgbClr val="000000"/>
                </a:solidFill>
              </a:rPr>
              <a:t>Confederation</a:t>
            </a:r>
            <a:endParaRPr sz="6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06857" cy="680242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06609" y="11399"/>
            <a:ext cx="8634095" cy="6657975"/>
            <a:chOff x="1806609" y="11399"/>
            <a:chExt cx="8634095" cy="66579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6609" y="11399"/>
              <a:ext cx="8634038" cy="38345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2027" y="3879284"/>
              <a:ext cx="6650094" cy="15449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00789" y="4657306"/>
              <a:ext cx="1330018" cy="6779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2027" y="5457559"/>
              <a:ext cx="8246116" cy="1211492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29316" y="0"/>
            <a:ext cx="1662683" cy="6802427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873109" y="667160"/>
            <a:ext cx="0" cy="5979795"/>
          </a:xfrm>
          <a:custGeom>
            <a:avLst/>
            <a:gdLst/>
            <a:ahLst/>
            <a:cxnLst/>
            <a:rect l="l" t="t" r="r" b="b"/>
            <a:pathLst>
              <a:path w="0" h="5979795">
                <a:moveTo>
                  <a:pt x="0" y="5979659"/>
                </a:moveTo>
                <a:lnTo>
                  <a:pt x="0" y="0"/>
                </a:lnTo>
              </a:path>
            </a:pathLst>
          </a:custGeom>
          <a:ln w="4433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983944" y="2934541"/>
            <a:ext cx="0" cy="1956435"/>
          </a:xfrm>
          <a:custGeom>
            <a:avLst/>
            <a:gdLst/>
            <a:ahLst/>
            <a:cxnLst/>
            <a:rect l="l" t="t" r="r" b="b"/>
            <a:pathLst>
              <a:path w="0" h="1956435">
                <a:moveTo>
                  <a:pt x="0" y="1956171"/>
                </a:moveTo>
                <a:lnTo>
                  <a:pt x="0" y="0"/>
                </a:lnTo>
              </a:path>
            </a:pathLst>
          </a:custGeom>
          <a:ln w="332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710481" y="5424213"/>
            <a:ext cx="0" cy="511809"/>
          </a:xfrm>
          <a:custGeom>
            <a:avLst/>
            <a:gdLst/>
            <a:ahLst/>
            <a:cxnLst/>
            <a:rect l="l" t="t" r="r" b="b"/>
            <a:pathLst>
              <a:path w="0" h="511810">
                <a:moveTo>
                  <a:pt x="0" y="511271"/>
                </a:moveTo>
                <a:lnTo>
                  <a:pt x="0" y="0"/>
                </a:lnTo>
              </a:path>
            </a:pathLst>
          </a:custGeom>
          <a:ln w="110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218973" y="3912626"/>
            <a:ext cx="0" cy="2578735"/>
          </a:xfrm>
          <a:custGeom>
            <a:avLst/>
            <a:gdLst/>
            <a:ahLst/>
            <a:cxnLst/>
            <a:rect l="l" t="t" r="r" b="b"/>
            <a:pathLst>
              <a:path w="0" h="2578735">
                <a:moveTo>
                  <a:pt x="0" y="2578589"/>
                </a:moveTo>
                <a:lnTo>
                  <a:pt x="0" y="0"/>
                </a:lnTo>
              </a:path>
            </a:pathLst>
          </a:custGeom>
          <a:ln w="332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385227" y="2445498"/>
            <a:ext cx="0" cy="4201795"/>
          </a:xfrm>
          <a:custGeom>
            <a:avLst/>
            <a:gdLst/>
            <a:ahLst/>
            <a:cxnLst/>
            <a:rect l="l" t="t" r="r" b="b"/>
            <a:pathLst>
              <a:path w="0" h="4201795">
                <a:moveTo>
                  <a:pt x="0" y="4201322"/>
                </a:moveTo>
                <a:lnTo>
                  <a:pt x="0" y="0"/>
                </a:lnTo>
              </a:path>
            </a:pathLst>
          </a:custGeom>
          <a:ln w="332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65898" y="122545"/>
            <a:ext cx="1308100" cy="0"/>
          </a:xfrm>
          <a:custGeom>
            <a:avLst/>
            <a:gdLst/>
            <a:ahLst/>
            <a:cxnLst/>
            <a:rect l="l" t="t" r="r" b="b"/>
            <a:pathLst>
              <a:path w="1308100" h="0">
                <a:moveTo>
                  <a:pt x="0" y="0"/>
                </a:moveTo>
                <a:lnTo>
                  <a:pt x="1307852" y="0"/>
                </a:lnTo>
              </a:path>
            </a:pathLst>
          </a:custGeom>
          <a:ln w="111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512118" y="3934856"/>
            <a:ext cx="1751330" cy="0"/>
          </a:xfrm>
          <a:custGeom>
            <a:avLst/>
            <a:gdLst/>
            <a:ahLst/>
            <a:cxnLst/>
            <a:rect l="l" t="t" r="r" b="b"/>
            <a:pathLst>
              <a:path w="1751329" h="0">
                <a:moveTo>
                  <a:pt x="0" y="0"/>
                </a:moveTo>
                <a:lnTo>
                  <a:pt x="1751190" y="0"/>
                </a:lnTo>
              </a:path>
            </a:pathLst>
          </a:custGeom>
          <a:ln w="3334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17692" y="4846254"/>
            <a:ext cx="1663064" cy="0"/>
          </a:xfrm>
          <a:custGeom>
            <a:avLst/>
            <a:gdLst/>
            <a:ahLst/>
            <a:cxnLst/>
            <a:rect l="l" t="t" r="r" b="b"/>
            <a:pathLst>
              <a:path w="1663064" h="0">
                <a:moveTo>
                  <a:pt x="0" y="0"/>
                </a:moveTo>
                <a:lnTo>
                  <a:pt x="1662521" y="0"/>
                </a:lnTo>
              </a:path>
            </a:pathLst>
          </a:custGeom>
          <a:ln w="3334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216697" y="5435328"/>
            <a:ext cx="1352550" cy="0"/>
          </a:xfrm>
          <a:custGeom>
            <a:avLst/>
            <a:gdLst/>
            <a:ahLst/>
            <a:cxnLst/>
            <a:rect l="l" t="t" r="r" b="b"/>
            <a:pathLst>
              <a:path w="1352550" h="0">
                <a:moveTo>
                  <a:pt x="0" y="0"/>
                </a:moveTo>
                <a:lnTo>
                  <a:pt x="1352185" y="0"/>
                </a:lnTo>
              </a:path>
            </a:pathLst>
          </a:custGeom>
          <a:ln w="111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706857" y="6791310"/>
            <a:ext cx="8822690" cy="0"/>
          </a:xfrm>
          <a:custGeom>
            <a:avLst/>
            <a:gdLst/>
            <a:ahLst/>
            <a:cxnLst/>
            <a:rect l="l" t="t" r="r" b="b"/>
            <a:pathLst>
              <a:path w="8822690" h="0">
                <a:moveTo>
                  <a:pt x="0" y="0"/>
                </a:moveTo>
                <a:lnTo>
                  <a:pt x="8822455" y="0"/>
                </a:lnTo>
              </a:path>
            </a:pathLst>
          </a:custGeom>
          <a:ln w="666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860326" y="4172313"/>
            <a:ext cx="69215" cy="1257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50" spc="-5">
                <a:solidFill>
                  <a:srgbClr val="BCBCBC"/>
                </a:solidFill>
                <a:latin typeface="Times New Roman"/>
                <a:cs typeface="Times New Roman"/>
              </a:rPr>
              <a:t>\</a:t>
            </a:r>
            <a:r>
              <a:rPr dirty="0" sz="650">
                <a:solidFill>
                  <a:srgbClr val="BCBCBC"/>
                </a:solidFill>
                <a:latin typeface="Times New Roman"/>
                <a:cs typeface="Times New Roman"/>
              </a:rPr>
              <a:t>,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06944" y="3014849"/>
            <a:ext cx="171450" cy="3409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050" spc="5">
                <a:solidFill>
                  <a:srgbClr val="A3A3A3"/>
                </a:solidFill>
                <a:latin typeface="Arial"/>
                <a:cs typeface="Arial"/>
              </a:rPr>
              <a:t>0</a:t>
            </a:r>
            <a:endParaRPr sz="20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12007" y="3405404"/>
            <a:ext cx="252095" cy="1257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50" spc="30" b="1">
                <a:solidFill>
                  <a:srgbClr val="747474"/>
                </a:solidFill>
                <a:latin typeface="Times New Roman"/>
                <a:cs typeface="Times New Roman"/>
              </a:rPr>
              <a:t>(1,,,,,.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82022" y="3412351"/>
            <a:ext cx="106680" cy="2641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95">
                <a:solidFill>
                  <a:srgbClr val="010101"/>
                </a:solidFill>
                <a:latin typeface="Times New Roman"/>
                <a:cs typeface="Times New Roman"/>
              </a:rPr>
              <a:t>•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26319" y="2985674"/>
            <a:ext cx="248920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50" spc="-90">
                <a:solidFill>
                  <a:srgbClr val="010101"/>
                </a:solidFill>
                <a:latin typeface="Times New Roman"/>
                <a:cs typeface="Times New Roman"/>
              </a:rPr>
              <a:t>..,,.,,</a:t>
            </a:r>
            <a:r>
              <a:rPr dirty="0" sz="1150" spc="-9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1150" spc="-235">
                <a:solidFill>
                  <a:srgbClr val="010101"/>
                </a:solidFill>
                <a:latin typeface="Times New Roman"/>
                <a:cs typeface="Times New Roman"/>
              </a:rPr>
              <a:t>,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33729" y="2940829"/>
            <a:ext cx="212090" cy="2565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-185">
                <a:solidFill>
                  <a:srgbClr val="010101"/>
                </a:solidFill>
                <a:latin typeface="Times New Roman"/>
                <a:cs typeface="Times New Roman"/>
              </a:rPr>
              <a:t>.......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07035" y="3011299"/>
            <a:ext cx="145415" cy="1720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-20">
                <a:solidFill>
                  <a:srgbClr val="010101"/>
                </a:solidFill>
                <a:latin typeface="Times New Roman"/>
                <a:cs typeface="Times New Roman"/>
              </a:rPr>
              <a:t>,,;,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22808" y="2947236"/>
            <a:ext cx="28384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00" spc="-114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1400" spc="-310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1150" spc="-95">
                <a:solidFill>
                  <a:srgbClr val="010101"/>
                </a:solidFill>
                <a:latin typeface="Times New Roman"/>
                <a:cs typeface="Times New Roman"/>
              </a:rPr>
              <a:t>.,</a:t>
            </a:r>
            <a:r>
              <a:rPr dirty="0" sz="1150" spc="-65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1450" spc="-80">
                <a:solidFill>
                  <a:srgbClr val="010101"/>
                </a:solidFill>
                <a:latin typeface="Times New Roman"/>
                <a:cs typeface="Times New Roman"/>
              </a:rPr>
              <a:t>,,.,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75461" y="2921610"/>
            <a:ext cx="183515" cy="2794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650" spc="-165">
                <a:solidFill>
                  <a:srgbClr val="010101"/>
                </a:solidFill>
                <a:latin typeface="Times New Roman"/>
                <a:cs typeface="Times New Roman"/>
              </a:rPr>
              <a:t>.....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66117" y="3032756"/>
            <a:ext cx="180975" cy="2794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650" spc="-160">
                <a:solidFill>
                  <a:srgbClr val="010101"/>
                </a:solidFill>
                <a:latin typeface="Times New Roman"/>
                <a:cs typeface="Times New Roman"/>
              </a:rPr>
              <a:t>..</a:t>
            </a:r>
            <a:r>
              <a:rPr dirty="0" sz="1450" spc="-160">
                <a:solidFill>
                  <a:srgbClr val="010101"/>
                </a:solidFill>
                <a:latin typeface="Times New Roman"/>
                <a:cs typeface="Times New Roman"/>
              </a:rPr>
              <a:t>,,,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10203" y="3032756"/>
            <a:ext cx="156845" cy="2794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650" spc="-204">
                <a:solidFill>
                  <a:srgbClr val="010101"/>
                </a:solidFill>
                <a:latin typeface="Times New Roman"/>
                <a:cs typeface="Times New Roman"/>
              </a:rPr>
              <a:t>....</a:t>
            </a:r>
            <a:r>
              <a:rPr dirty="0" sz="1650" spc="-215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28071" y="3032756"/>
            <a:ext cx="326390" cy="2794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150" spc="-155">
                <a:solidFill>
                  <a:srgbClr val="010101"/>
                </a:solidFill>
                <a:latin typeface="Times New Roman"/>
                <a:cs typeface="Times New Roman"/>
              </a:rPr>
              <a:t>,-</a:t>
            </a:r>
            <a:r>
              <a:rPr dirty="0" sz="1500" spc="-155">
                <a:solidFill>
                  <a:srgbClr val="010101"/>
                </a:solidFill>
                <a:latin typeface="Times New Roman"/>
                <a:cs typeface="Times New Roman"/>
              </a:rPr>
              <a:t>......</a:t>
            </a:r>
            <a:r>
              <a:rPr dirty="0" sz="1150" spc="-155">
                <a:solidFill>
                  <a:srgbClr val="010101"/>
                </a:solidFill>
                <a:latin typeface="Times New Roman"/>
                <a:cs typeface="Times New Roman"/>
              </a:rPr>
              <a:t>,</a:t>
            </a:r>
            <a:r>
              <a:rPr dirty="0" sz="1650" spc="-155">
                <a:solidFill>
                  <a:srgbClr val="010101"/>
                </a:solidFill>
                <a:latin typeface="Times New Roman"/>
                <a:cs typeface="Times New Roman"/>
              </a:rPr>
              <a:t>..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21042" y="3976958"/>
            <a:ext cx="1090295" cy="23367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400">
              <a:lnSpc>
                <a:spcPts val="815"/>
              </a:lnSpc>
              <a:spcBef>
                <a:spcPts val="105"/>
              </a:spcBef>
            </a:pPr>
            <a:r>
              <a:rPr dirty="0" sz="700" spc="20">
                <a:solidFill>
                  <a:srgbClr val="010101"/>
                </a:solidFill>
                <a:latin typeface="Times New Roman"/>
                <a:cs typeface="Times New Roman"/>
              </a:rPr>
              <a:t>ltt-nl:'l&gt;t"IIW,••....,r.lti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815"/>
              </a:lnSpc>
            </a:pPr>
            <a:r>
              <a:rPr dirty="0" sz="700" spc="10" i="1">
                <a:solidFill>
                  <a:srgbClr val="010101"/>
                </a:solidFill>
                <a:latin typeface="Times New Roman"/>
                <a:cs typeface="Times New Roman"/>
              </a:rPr>
              <a:t>i</a:t>
            </a:r>
            <a:r>
              <a:rPr dirty="0" sz="700" spc="-45" i="1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700" spc="-30">
                <a:solidFill>
                  <a:srgbClr val="010101"/>
                </a:solidFill>
                <a:latin typeface="Times New Roman"/>
                <a:cs typeface="Times New Roman"/>
              </a:rPr>
              <a:t>..</a:t>
            </a:r>
            <a:r>
              <a:rPr dirty="0" sz="700" spc="-120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700" spc="-95">
                <a:solidFill>
                  <a:srgbClr val="010101"/>
                </a:solidFill>
                <a:latin typeface="Times New Roman"/>
                <a:cs typeface="Times New Roman"/>
              </a:rPr>
              <a:t>,</a:t>
            </a:r>
            <a:r>
              <a:rPr dirty="0" sz="700" spc="-20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700" spc="25">
                <a:solidFill>
                  <a:srgbClr val="010101"/>
                </a:solidFill>
                <a:latin typeface="Times New Roman"/>
                <a:cs typeface="Times New Roman"/>
              </a:rPr>
              <a:t>...</a:t>
            </a:r>
            <a:r>
              <a:rPr dirty="0" sz="700" spc="60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700" spc="25" i="1">
                <a:solidFill>
                  <a:srgbClr val="010101"/>
                </a:solidFill>
                <a:latin typeface="Times New Roman"/>
                <a:cs typeface="Times New Roman"/>
              </a:rPr>
              <a:t>,</a:t>
            </a:r>
            <a:r>
              <a:rPr dirty="0" sz="700" spc="-120" i="1">
                <a:solidFill>
                  <a:srgbClr val="010101"/>
                </a:solidFill>
                <a:latin typeface="Times New Roman"/>
                <a:cs typeface="Times New Roman"/>
              </a:rPr>
              <a:t>:</a:t>
            </a:r>
            <a:r>
              <a:rPr dirty="0" sz="700" spc="25" i="1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700" spc="-145" i="1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700" spc="-80" i="1">
                <a:solidFill>
                  <a:srgbClr val="010101"/>
                </a:solidFill>
                <a:latin typeface="Times New Roman"/>
                <a:cs typeface="Times New Roman"/>
              </a:rPr>
              <a:t>•</a:t>
            </a:r>
            <a:r>
              <a:rPr dirty="0" sz="700" spc="-110" i="1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700" spc="-40" i="1">
                <a:solidFill>
                  <a:srgbClr val="010101"/>
                </a:solidFill>
                <a:latin typeface="Times New Roman"/>
                <a:cs typeface="Times New Roman"/>
              </a:rPr>
              <a:t>,</a:t>
            </a:r>
            <a:r>
              <a:rPr dirty="0" sz="700" spc="90">
                <a:solidFill>
                  <a:srgbClr val="010101"/>
                </a:solidFill>
                <a:latin typeface="Times New Roman"/>
                <a:cs typeface="Times New Roman"/>
              </a:rPr>
              <a:t>....</a:t>
            </a:r>
            <a:r>
              <a:rPr dirty="0" sz="700" spc="-55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700" spc="65">
                <a:solidFill>
                  <a:srgbClr val="010101"/>
                </a:solidFill>
                <a:latin typeface="Times New Roman"/>
                <a:cs typeface="Times New Roman"/>
              </a:rPr>
              <a:t>'</a:t>
            </a:r>
            <a:r>
              <a:rPr dirty="0" sz="70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010101"/>
                </a:solidFill>
                <a:latin typeface="Times New Roman"/>
                <a:cs typeface="Times New Roman"/>
              </a:rPr>
              <a:t>...</a:t>
            </a:r>
            <a:r>
              <a:rPr dirty="0" sz="700" spc="5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700">
                <a:solidFill>
                  <a:srgbClr val="010101"/>
                </a:solidFill>
                <a:latin typeface="Times New Roman"/>
                <a:cs typeface="Times New Roman"/>
              </a:rPr>
              <a:t>•</a:t>
            </a:r>
            <a:r>
              <a:rPr dirty="0" sz="700" spc="-85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700" spc="90">
                <a:solidFill>
                  <a:srgbClr val="010101"/>
                </a:solidFill>
                <a:latin typeface="Times New Roman"/>
                <a:cs typeface="Times New Roman"/>
              </a:rPr>
              <a:t>.,.</a:t>
            </a:r>
            <a:r>
              <a:rPr dirty="0" sz="700" spc="-114">
                <a:solidFill>
                  <a:srgbClr val="010101"/>
                </a:solidFill>
                <a:latin typeface="Times New Roman"/>
                <a:cs typeface="Times New Roman"/>
              </a:rPr>
              <a:t>,</a:t>
            </a:r>
            <a:r>
              <a:rPr dirty="0" sz="700" spc="-5">
                <a:solidFill>
                  <a:srgbClr val="010101"/>
                </a:solidFill>
                <a:latin typeface="Times New Roman"/>
                <a:cs typeface="Times New Roman"/>
              </a:rPr>
              <a:t>..</a:t>
            </a:r>
            <a:r>
              <a:rPr dirty="0" sz="700" spc="-95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700" spc="-90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700" spc="-90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sz="700">
                <a:solidFill>
                  <a:srgbClr val="010101"/>
                </a:solidFill>
                <a:latin typeface="Times New Roman"/>
                <a:cs typeface="Times New Roman"/>
              </a:rPr>
              <a:t>.-.</a:t>
            </a:r>
            <a:r>
              <a:rPr dirty="0" sz="700" spc="-155">
                <a:solidFill>
                  <a:srgbClr val="010101"/>
                </a:solidFill>
                <a:latin typeface="Times New Roman"/>
                <a:cs typeface="Times New Roman"/>
              </a:rPr>
              <a:t>,</a:t>
            </a:r>
            <a:r>
              <a:rPr dirty="0" sz="700" spc="25">
                <a:solidFill>
                  <a:srgbClr val="010101"/>
                </a:solidFill>
                <a:latin typeface="Times New Roman"/>
                <a:cs typeface="Times New Roman"/>
              </a:rPr>
              <a:t>....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435218" y="4461293"/>
            <a:ext cx="824865" cy="1257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00" spc="5" b="1">
                <a:solidFill>
                  <a:srgbClr val="010101"/>
                </a:solidFill>
                <a:latin typeface="Times New Roman"/>
                <a:cs typeface="Times New Roman"/>
              </a:rPr>
              <a:t>&gt;,1,.,1,,,</a:t>
            </a:r>
            <a:r>
              <a:rPr dirty="0" sz="600" spc="5" b="1">
                <a:solidFill>
                  <a:srgbClr val="010101"/>
                </a:solidFill>
                <a:latin typeface="Times New Roman"/>
                <a:cs typeface="Times New Roman"/>
              </a:rPr>
              <a:t>,</a:t>
            </a:r>
            <a:r>
              <a:rPr dirty="0" sz="600" spc="-90" b="1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650" spc="70">
                <a:solidFill>
                  <a:srgbClr val="010101"/>
                </a:solidFill>
                <a:latin typeface="Arial"/>
                <a:cs typeface="Arial"/>
              </a:rPr>
              <a:t>L.l</a:t>
            </a:r>
            <a:r>
              <a:rPr dirty="0" sz="650" spc="70">
                <a:solidFill>
                  <a:srgbClr val="010101"/>
                </a:solidFill>
                <a:latin typeface="Arial"/>
                <a:cs typeface="Arial"/>
              </a:rPr>
              <a:t>-</a:t>
            </a:r>
            <a:r>
              <a:rPr dirty="0" sz="650" spc="25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dirty="0" sz="650" spc="145">
                <a:solidFill>
                  <a:srgbClr val="010101"/>
                </a:solidFill>
                <a:latin typeface="Arial"/>
                <a:cs typeface="Arial"/>
              </a:rPr>
              <a:t>""""-.I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76612" y="4505365"/>
            <a:ext cx="1022350" cy="1797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00" spc="-50">
                <a:solidFill>
                  <a:srgbClr val="010101"/>
                </a:solidFill>
                <a:latin typeface="Times New Roman"/>
                <a:cs typeface="Times New Roman"/>
              </a:rPr>
              <a:t>c,-.,,1;,</a:t>
            </a:r>
            <a:r>
              <a:rPr dirty="0" sz="1000" spc="-45">
                <a:solidFill>
                  <a:srgbClr val="010101"/>
                </a:solidFill>
                <a:latin typeface="Times New Roman"/>
                <a:cs typeface="Times New Roman"/>
              </a:rPr>
              <a:t>-</a:t>
            </a:r>
            <a:r>
              <a:rPr dirty="0" sz="1000" spc="-165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900" spc="-35" b="1">
                <a:solidFill>
                  <a:srgbClr val="010101"/>
                </a:solidFill>
                <a:latin typeface="Times New Roman"/>
                <a:cs typeface="Times New Roman"/>
              </a:rPr>
              <a:t>r,..,</a:t>
            </a:r>
            <a:r>
              <a:rPr dirty="0" sz="900" spc="-25" b="1">
                <a:solidFill>
                  <a:srgbClr val="010101"/>
                </a:solidFill>
                <a:latin typeface="Times New Roman"/>
                <a:cs typeface="Times New Roman"/>
              </a:rPr>
              <a:t>,</a:t>
            </a:r>
            <a:r>
              <a:rPr dirty="0" sz="900" spc="-25" b="1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900" spc="-30" b="1">
                <a:solidFill>
                  <a:srgbClr val="010101"/>
                </a:solidFill>
                <a:latin typeface="Times New Roman"/>
                <a:cs typeface="Times New Roman"/>
              </a:rPr>
              <a:t>,,,1:,...,.1,,.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929999" y="5277522"/>
            <a:ext cx="797560" cy="7010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69545">
              <a:lnSpc>
                <a:spcPts val="2280"/>
              </a:lnSpc>
              <a:spcBef>
                <a:spcPts val="114"/>
              </a:spcBef>
            </a:pPr>
            <a:r>
              <a:rPr dirty="0" baseline="-12500" sz="3000" spc="-82">
                <a:solidFill>
                  <a:srgbClr val="010101"/>
                </a:solidFill>
                <a:latin typeface="Arial"/>
                <a:cs typeface="Arial"/>
              </a:rPr>
              <a:t>.</a:t>
            </a:r>
            <a:r>
              <a:rPr dirty="0" baseline="-12500" sz="3000" spc="-405">
                <a:solidFill>
                  <a:srgbClr val="010101"/>
                </a:solidFill>
                <a:latin typeface="Arial"/>
                <a:cs typeface="Arial"/>
              </a:rPr>
              <a:t>,</a:t>
            </a:r>
            <a:r>
              <a:rPr dirty="0" sz="900" spc="-40">
                <a:solidFill>
                  <a:srgbClr val="010101"/>
                </a:solidFill>
                <a:latin typeface="Arial"/>
                <a:cs typeface="Arial"/>
              </a:rPr>
              <a:t>.</a:t>
            </a:r>
            <a:r>
              <a:rPr dirty="0" baseline="-12500" sz="3000" spc="-832">
                <a:solidFill>
                  <a:srgbClr val="010101"/>
                </a:solidFill>
                <a:latin typeface="Arial"/>
                <a:cs typeface="Arial"/>
              </a:rPr>
              <a:t>.</a:t>
            </a:r>
            <a:r>
              <a:rPr dirty="0" sz="900" spc="-35">
                <a:solidFill>
                  <a:srgbClr val="010101"/>
                </a:solidFill>
                <a:latin typeface="Arial"/>
                <a:cs typeface="Arial"/>
              </a:rPr>
              <a:t>.</a:t>
            </a:r>
            <a:r>
              <a:rPr dirty="0" sz="900" spc="5">
                <a:solidFill>
                  <a:srgbClr val="010101"/>
                </a:solidFill>
                <a:latin typeface="Arial"/>
                <a:cs typeface="Arial"/>
              </a:rPr>
              <a:t>.</a:t>
            </a:r>
            <a:r>
              <a:rPr dirty="0" sz="900" spc="-30">
                <a:solidFill>
                  <a:srgbClr val="010101"/>
                </a:solidFill>
                <a:latin typeface="Arial"/>
                <a:cs typeface="Arial"/>
              </a:rPr>
              <a:t>,</a:t>
            </a:r>
            <a:r>
              <a:rPr dirty="0" sz="900" spc="-45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dirty="0" sz="900" spc="-40">
                <a:solidFill>
                  <a:srgbClr val="010101"/>
                </a:solidFill>
                <a:latin typeface="Arial"/>
                <a:cs typeface="Arial"/>
              </a:rPr>
              <a:t>..</a:t>
            </a:r>
            <a:r>
              <a:rPr dirty="0" sz="900" spc="5">
                <a:solidFill>
                  <a:srgbClr val="010101"/>
                </a:solidFill>
                <a:latin typeface="Arial"/>
                <a:cs typeface="Arial"/>
              </a:rPr>
              <a:t>.</a:t>
            </a:r>
            <a:r>
              <a:rPr dirty="0" sz="900" spc="40">
                <a:solidFill>
                  <a:srgbClr val="010101"/>
                </a:solidFill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  <a:p>
            <a:pPr marL="38100">
              <a:lnSpc>
                <a:spcPts val="2100"/>
              </a:lnSpc>
            </a:pPr>
            <a:r>
              <a:rPr dirty="0" sz="1850" spc="-40">
                <a:solidFill>
                  <a:srgbClr val="010101"/>
                </a:solidFill>
                <a:latin typeface="Arial"/>
                <a:cs typeface="Arial"/>
              </a:rPr>
              <a:t>"'</a:t>
            </a:r>
            <a:r>
              <a:rPr dirty="0" sz="1850" spc="-200">
                <a:solidFill>
                  <a:srgbClr val="010101"/>
                </a:solidFill>
                <a:latin typeface="Arial"/>
                <a:cs typeface="Arial"/>
              </a:rPr>
              <a:t>'</a:t>
            </a:r>
            <a:r>
              <a:rPr dirty="0" baseline="10101" sz="825" spc="-15">
                <a:solidFill>
                  <a:srgbClr val="747474"/>
                </a:solidFill>
                <a:latin typeface="Arial"/>
                <a:cs typeface="Arial"/>
              </a:rPr>
              <a:t>(.,:&lt;k•</a:t>
            </a:r>
            <a:r>
              <a:rPr dirty="0" baseline="10101" sz="825" spc="-22">
                <a:solidFill>
                  <a:srgbClr val="747474"/>
                </a:solidFill>
                <a:latin typeface="Arial"/>
                <a:cs typeface="Arial"/>
              </a:rPr>
              <a:t>&lt;'l"l'</a:t>
            </a:r>
            <a:r>
              <a:rPr dirty="0" baseline="10101" sz="825" spc="-7">
                <a:solidFill>
                  <a:srgbClr val="747474"/>
                </a:solidFill>
                <a:latin typeface="Arial"/>
                <a:cs typeface="Arial"/>
              </a:rPr>
              <a:t>"</a:t>
            </a:r>
            <a:r>
              <a:rPr dirty="0" baseline="9259" sz="900" spc="-465">
                <a:solidFill>
                  <a:srgbClr val="747474"/>
                </a:solidFill>
                <a:latin typeface="Arial"/>
                <a:cs typeface="Arial"/>
              </a:rPr>
              <a:t>►</a:t>
            </a:r>
            <a:r>
              <a:rPr dirty="0" baseline="-9578" sz="2175" spc="-120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dirty="0" baseline="11111" sz="750" spc="-7">
                <a:solidFill>
                  <a:srgbClr val="747474"/>
                </a:solidFill>
                <a:latin typeface="Times New Roman"/>
                <a:cs typeface="Times New Roman"/>
              </a:rPr>
              <a:t>,r</a:t>
            </a:r>
            <a:r>
              <a:rPr dirty="0" baseline="11111" sz="750" spc="-60">
                <a:solidFill>
                  <a:srgbClr val="747474"/>
                </a:solidFill>
                <a:latin typeface="Times New Roman"/>
                <a:cs typeface="Times New Roman"/>
              </a:rPr>
              <a:t>t</a:t>
            </a:r>
            <a:r>
              <a:rPr dirty="0" baseline="-9578" sz="2175" spc="450">
                <a:solidFill>
                  <a:srgbClr val="BCBCBC"/>
                </a:solidFill>
                <a:latin typeface="Times New Roman"/>
                <a:cs typeface="Times New Roman"/>
              </a:rPr>
              <a:t>.</a:t>
            </a:r>
            <a:endParaRPr baseline="-9578" sz="2175">
              <a:latin typeface="Times New Roman"/>
              <a:cs typeface="Times New Roman"/>
            </a:endParaRPr>
          </a:p>
          <a:p>
            <a:pPr marL="514350">
              <a:lnSpc>
                <a:spcPct val="100000"/>
              </a:lnSpc>
              <a:spcBef>
                <a:spcPts val="20"/>
              </a:spcBef>
            </a:pPr>
            <a:r>
              <a:rPr dirty="0" sz="750" spc="-20">
                <a:solidFill>
                  <a:srgbClr val="010101"/>
                </a:solidFill>
                <a:latin typeface="Times New Roman"/>
                <a:cs typeface="Times New Roman"/>
              </a:rPr>
              <a:t>\1,,..,.,.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565895" y="2418442"/>
            <a:ext cx="59690" cy="2565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-25">
                <a:solidFill>
                  <a:srgbClr val="010101"/>
                </a:solidFill>
                <a:latin typeface="Arial"/>
                <a:cs typeface="Arial"/>
              </a:rPr>
              <a:t>'</a:t>
            </a:r>
            <a:endParaRPr sz="15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098121" y="3001111"/>
            <a:ext cx="89535" cy="2641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-45">
                <a:solidFill>
                  <a:srgbClr val="010101"/>
                </a:solidFill>
                <a:latin typeface="Times New Roman"/>
                <a:cs typeface="Times New Roman"/>
              </a:rPr>
              <a:t>•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30428" y="3960284"/>
            <a:ext cx="1478280" cy="592455"/>
          </a:xfrm>
          <a:prstGeom prst="rect">
            <a:avLst/>
          </a:prstGeom>
        </p:spPr>
        <p:txBody>
          <a:bodyPr wrap="square" lIns="0" tIns="12509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85"/>
              </a:spcBef>
            </a:pPr>
            <a:r>
              <a:rPr dirty="0" sz="1350" spc="-60" b="1">
                <a:solidFill>
                  <a:srgbClr val="010101"/>
                </a:solidFill>
                <a:latin typeface="Times New Roman"/>
                <a:cs typeface="Times New Roman"/>
              </a:rPr>
              <a:t>NORTIIA:VIERICA</a:t>
            </a:r>
            <a:endParaRPr sz="1350">
              <a:latin typeface="Times New Roman"/>
              <a:cs typeface="Times New Roman"/>
            </a:endParaRPr>
          </a:p>
          <a:p>
            <a:pPr algn="ctr" marL="12700">
              <a:lnSpc>
                <a:spcPct val="100000"/>
              </a:lnSpc>
              <a:spcBef>
                <a:spcPts val="695"/>
              </a:spcBef>
            </a:pPr>
            <a:r>
              <a:rPr dirty="0" sz="1050" spc="15" i="1">
                <a:solidFill>
                  <a:srgbClr val="010101"/>
                </a:solidFill>
                <a:latin typeface="Times New Roman"/>
                <a:cs typeface="Times New Roman"/>
              </a:rPr>
              <a:t>l·.'a.ttr.fthe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997238" y="4887970"/>
            <a:ext cx="548005" cy="1873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70" i="1">
                <a:solidFill>
                  <a:srgbClr val="010101"/>
                </a:solidFill>
                <a:latin typeface="Times New Roman"/>
                <a:cs typeface="Times New Roman"/>
              </a:rPr>
              <a:t>Showing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501522" y="5400940"/>
            <a:ext cx="1534160" cy="1720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950" spc="30" b="1">
                <a:solidFill>
                  <a:srgbClr val="010101"/>
                </a:solidFill>
                <a:latin typeface="Times New Roman"/>
                <a:cs typeface="Times New Roman"/>
              </a:rPr>
              <a:t>;'</a:t>
            </a:r>
            <a:r>
              <a:rPr dirty="0" sz="950" spc="35" b="1">
                <a:solidFill>
                  <a:srgbClr val="010101"/>
                </a:solidFill>
                <a:latin typeface="Times New Roman"/>
                <a:cs typeface="Times New Roman"/>
              </a:rPr>
              <a:t>\ATl\'</a:t>
            </a:r>
            <a:r>
              <a:rPr dirty="0" sz="950" spc="65" b="1">
                <a:solidFill>
                  <a:srgbClr val="010101"/>
                </a:solidFill>
                <a:latin typeface="Times New Roman"/>
                <a:cs typeface="Times New Roman"/>
              </a:rPr>
              <a:t>E</a:t>
            </a:r>
            <a:r>
              <a:rPr dirty="0" sz="950" spc="-50" b="1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950" spc="140" b="1">
                <a:solidFill>
                  <a:srgbClr val="010101"/>
                </a:solidFill>
                <a:latin typeface="Times New Roman"/>
                <a:cs typeface="Times New Roman"/>
              </a:rPr>
              <a:t>NATI</a:t>
            </a:r>
            <a:r>
              <a:rPr dirty="0" sz="950" spc="180" b="1">
                <a:solidFill>
                  <a:srgbClr val="010101"/>
                </a:solidFill>
                <a:latin typeface="Times New Roman"/>
                <a:cs typeface="Times New Roman"/>
              </a:rPr>
              <a:t>O</a:t>
            </a:r>
            <a:r>
              <a:rPr dirty="0" sz="950" spc="55" b="1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950" spc="125" b="1">
                <a:solidFill>
                  <a:srgbClr val="010101"/>
                </a:solidFill>
                <a:latin typeface="Times New Roman"/>
                <a:cs typeface="Times New Roman"/>
              </a:rPr>
              <a:t>S</a:t>
            </a:r>
            <a:r>
              <a:rPr dirty="0" sz="950" spc="55" b="1">
                <a:solidFill>
                  <a:srgbClr val="010101"/>
                </a:solidFill>
                <a:latin typeface="Times New Roman"/>
                <a:cs typeface="Times New Roman"/>
              </a:rPr>
              <a:t>,</a:t>
            </a:r>
            <a:r>
              <a:rPr dirty="0" sz="950" spc="-35" b="1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dirty="0" sz="950" spc="65" b="1">
                <a:solidFill>
                  <a:srgbClr val="010101"/>
                </a:solidFill>
                <a:latin typeface="Times New Roman"/>
                <a:cs typeface="Times New Roman"/>
              </a:rPr>
              <a:t>:</a:t>
            </a:r>
            <a:r>
              <a:rPr dirty="0" sz="950" spc="110" b="1">
                <a:solidFill>
                  <a:srgbClr val="010101"/>
                </a:solidFill>
                <a:latin typeface="Times New Roman"/>
                <a:cs typeface="Times New Roman"/>
              </a:rPr>
              <a:t>\ND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3152" y="237957"/>
            <a:ext cx="8952230" cy="4597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2567940">
              <a:lnSpc>
                <a:spcPct val="100000"/>
              </a:lnSpc>
              <a:spcBef>
                <a:spcPts val="100"/>
              </a:spcBef>
            </a:pPr>
            <a:r>
              <a:rPr dirty="0" sz="15000" spc="-135">
                <a:solidFill>
                  <a:srgbClr val="000000"/>
                </a:solidFill>
              </a:rPr>
              <a:t>state </a:t>
            </a:r>
            <a:r>
              <a:rPr dirty="0" sz="15000" spc="-130">
                <a:solidFill>
                  <a:srgbClr val="000000"/>
                </a:solidFill>
              </a:rPr>
              <a:t> </a:t>
            </a:r>
            <a:r>
              <a:rPr dirty="0" sz="15000" spc="-5">
                <a:solidFill>
                  <a:srgbClr val="000000"/>
                </a:solidFill>
              </a:rPr>
              <a:t>s</a:t>
            </a:r>
            <a:r>
              <a:rPr dirty="0" sz="15000" spc="-65">
                <a:solidFill>
                  <a:srgbClr val="000000"/>
                </a:solidFill>
              </a:rPr>
              <a:t>o</a:t>
            </a:r>
            <a:r>
              <a:rPr dirty="0" sz="15000" spc="-145">
                <a:solidFill>
                  <a:srgbClr val="000000"/>
                </a:solidFill>
              </a:rPr>
              <a:t>v</a:t>
            </a:r>
            <a:r>
              <a:rPr dirty="0" sz="15000" spc="-10">
                <a:solidFill>
                  <a:srgbClr val="000000"/>
                </a:solidFill>
              </a:rPr>
              <a:t>e</a:t>
            </a:r>
            <a:r>
              <a:rPr dirty="0" sz="15000" spc="-204">
                <a:solidFill>
                  <a:srgbClr val="000000"/>
                </a:solidFill>
              </a:rPr>
              <a:t>r</a:t>
            </a:r>
            <a:r>
              <a:rPr dirty="0" sz="15000" spc="-10">
                <a:solidFill>
                  <a:srgbClr val="000000"/>
                </a:solidFill>
              </a:rPr>
              <a:t>eig</a:t>
            </a:r>
            <a:r>
              <a:rPr dirty="0" sz="15000" spc="-145">
                <a:solidFill>
                  <a:srgbClr val="000000"/>
                </a:solidFill>
              </a:rPr>
              <a:t>n</a:t>
            </a:r>
            <a:r>
              <a:rPr dirty="0" sz="15000" spc="-15">
                <a:solidFill>
                  <a:srgbClr val="000000"/>
                </a:solidFill>
              </a:rPr>
              <a:t>ty</a:t>
            </a:r>
            <a:endParaRPr sz="15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2691" y="861547"/>
            <a:ext cx="7630795" cy="3987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3000" spc="-5">
                <a:latin typeface="Arial"/>
                <a:cs typeface="Arial"/>
              </a:rPr>
              <a:t>Northwest </a:t>
            </a:r>
            <a:r>
              <a:rPr dirty="0" sz="13000" spc="-3600">
                <a:latin typeface="Arial"/>
                <a:cs typeface="Arial"/>
              </a:rPr>
              <a:t> </a:t>
            </a:r>
            <a:r>
              <a:rPr dirty="0" sz="13000" spc="-15">
                <a:latin typeface="Arial"/>
                <a:cs typeface="Arial"/>
              </a:rPr>
              <a:t>Ordinance</a:t>
            </a:r>
            <a:endParaRPr sz="1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6983" y="0"/>
            <a:ext cx="9301223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0821" y="0"/>
            <a:ext cx="449035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428" y="1938123"/>
            <a:ext cx="11272520" cy="1701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0" spc="-35">
                <a:solidFill>
                  <a:srgbClr val="000000"/>
                </a:solidFill>
              </a:rPr>
              <a:t>What</a:t>
            </a:r>
            <a:r>
              <a:rPr dirty="0" sz="11000" spc="-60">
                <a:solidFill>
                  <a:srgbClr val="000000"/>
                </a:solidFill>
              </a:rPr>
              <a:t> </a:t>
            </a:r>
            <a:r>
              <a:rPr dirty="0" sz="11000" spc="-135">
                <a:solidFill>
                  <a:srgbClr val="000000"/>
                </a:solidFill>
              </a:rPr>
              <a:t>Went</a:t>
            </a:r>
            <a:r>
              <a:rPr dirty="0" sz="11000" spc="10">
                <a:solidFill>
                  <a:srgbClr val="000000"/>
                </a:solidFill>
              </a:rPr>
              <a:t> </a:t>
            </a:r>
            <a:r>
              <a:rPr dirty="0" sz="11000" spc="-90">
                <a:solidFill>
                  <a:srgbClr val="000000"/>
                </a:solidFill>
              </a:rPr>
              <a:t>Wrong?</a:t>
            </a:r>
            <a:endParaRPr sz="11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9790" y="1689904"/>
            <a:ext cx="5217287" cy="34781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4665" y="1689904"/>
            <a:ext cx="4351116" cy="338559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687" y="0"/>
            <a:ext cx="12003312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0968" y="2274165"/>
            <a:ext cx="10549890" cy="38658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145">
                <a:solidFill>
                  <a:srgbClr val="7030A0"/>
                </a:solidFill>
                <a:latin typeface="Arial"/>
                <a:cs typeface="Arial"/>
              </a:rPr>
              <a:t>of</a:t>
            </a:r>
            <a:r>
              <a:rPr dirty="0" sz="3600" spc="-114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15">
                <a:solidFill>
                  <a:srgbClr val="7030A0"/>
                </a:solidFill>
                <a:latin typeface="Arial"/>
                <a:cs typeface="Arial"/>
              </a:rPr>
              <a:t>the</a:t>
            </a:r>
            <a:r>
              <a:rPr dirty="0" sz="3600" spc="-12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25">
                <a:solidFill>
                  <a:srgbClr val="7030A0"/>
                </a:solidFill>
                <a:latin typeface="Arial"/>
                <a:cs typeface="Arial"/>
              </a:rPr>
              <a:t>United</a:t>
            </a:r>
            <a:r>
              <a:rPr dirty="0" sz="3600" spc="-114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50">
                <a:solidFill>
                  <a:srgbClr val="7030A0"/>
                </a:solidFill>
                <a:latin typeface="Arial"/>
                <a:cs typeface="Arial"/>
              </a:rPr>
              <a:t>States,</a:t>
            </a:r>
            <a:r>
              <a:rPr dirty="0" sz="3600" spc="-114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25">
                <a:solidFill>
                  <a:srgbClr val="7030A0"/>
                </a:solidFill>
                <a:latin typeface="Arial"/>
                <a:cs typeface="Arial"/>
              </a:rPr>
              <a:t>in</a:t>
            </a:r>
            <a:r>
              <a:rPr dirty="0" sz="3600" spc="-114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85">
                <a:solidFill>
                  <a:srgbClr val="7030A0"/>
                </a:solidFill>
                <a:latin typeface="Arial"/>
                <a:cs typeface="Arial"/>
              </a:rPr>
              <a:t>Order</a:t>
            </a:r>
            <a:r>
              <a:rPr dirty="0" sz="3600" spc="-12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95">
                <a:solidFill>
                  <a:srgbClr val="7030A0"/>
                </a:solidFill>
                <a:latin typeface="Arial"/>
                <a:cs typeface="Arial"/>
              </a:rPr>
              <a:t>to</a:t>
            </a:r>
            <a:r>
              <a:rPr dirty="0" sz="3600" spc="-114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114">
                <a:solidFill>
                  <a:srgbClr val="7030A0"/>
                </a:solidFill>
                <a:latin typeface="Arial"/>
                <a:cs typeface="Arial"/>
              </a:rPr>
              <a:t>form</a:t>
            </a:r>
            <a:r>
              <a:rPr dirty="0" sz="3600" spc="-114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45">
                <a:solidFill>
                  <a:srgbClr val="7030A0"/>
                </a:solidFill>
                <a:latin typeface="Arial"/>
                <a:cs typeface="Arial"/>
              </a:rPr>
              <a:t>a</a:t>
            </a:r>
            <a:r>
              <a:rPr dirty="0" sz="3600" spc="-12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20">
                <a:solidFill>
                  <a:srgbClr val="7030A0"/>
                </a:solidFill>
                <a:latin typeface="Arial"/>
                <a:cs typeface="Arial"/>
              </a:rPr>
              <a:t>more</a:t>
            </a:r>
            <a:r>
              <a:rPr dirty="0" sz="3600" spc="-114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40">
                <a:solidFill>
                  <a:srgbClr val="7030A0"/>
                </a:solidFill>
                <a:latin typeface="Arial"/>
                <a:cs typeface="Arial"/>
              </a:rPr>
              <a:t>perfect </a:t>
            </a:r>
            <a:r>
              <a:rPr dirty="0" sz="3600" spc="-985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85">
                <a:solidFill>
                  <a:srgbClr val="7030A0"/>
                </a:solidFill>
                <a:latin typeface="Arial"/>
                <a:cs typeface="Arial"/>
              </a:rPr>
              <a:t>Union,</a:t>
            </a:r>
            <a:r>
              <a:rPr dirty="0" sz="3600" spc="-105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20">
                <a:solidFill>
                  <a:srgbClr val="7030A0"/>
                </a:solidFill>
                <a:latin typeface="Arial"/>
                <a:cs typeface="Arial"/>
              </a:rPr>
              <a:t>establish</a:t>
            </a:r>
            <a:r>
              <a:rPr dirty="0" sz="3600" spc="-105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10">
                <a:solidFill>
                  <a:srgbClr val="7030A0"/>
                </a:solidFill>
                <a:latin typeface="Arial"/>
                <a:cs typeface="Arial"/>
              </a:rPr>
              <a:t>Justice,</a:t>
            </a:r>
            <a:r>
              <a:rPr dirty="0" sz="3600" spc="-11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7030A0"/>
                </a:solidFill>
                <a:latin typeface="Arial"/>
                <a:cs typeface="Arial"/>
              </a:rPr>
              <a:t>insure</a:t>
            </a:r>
            <a:r>
              <a:rPr dirty="0" sz="3600" spc="-105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55">
                <a:solidFill>
                  <a:srgbClr val="7030A0"/>
                </a:solidFill>
                <a:latin typeface="Arial"/>
                <a:cs typeface="Arial"/>
              </a:rPr>
              <a:t>domestic</a:t>
            </a:r>
            <a:r>
              <a:rPr dirty="0" sz="3600" spc="-18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45">
                <a:solidFill>
                  <a:srgbClr val="7030A0"/>
                </a:solidFill>
                <a:latin typeface="Arial"/>
                <a:cs typeface="Arial"/>
              </a:rPr>
              <a:t>Tranquility, </a:t>
            </a:r>
            <a:r>
              <a:rPr dirty="0" sz="3600" spc="-985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10">
                <a:solidFill>
                  <a:srgbClr val="7030A0"/>
                </a:solidFill>
                <a:latin typeface="Arial"/>
                <a:cs typeface="Arial"/>
              </a:rPr>
              <a:t>provide </a:t>
            </a:r>
            <a:r>
              <a:rPr dirty="0" sz="3600" spc="100">
                <a:solidFill>
                  <a:srgbClr val="7030A0"/>
                </a:solidFill>
                <a:latin typeface="Arial"/>
                <a:cs typeface="Arial"/>
              </a:rPr>
              <a:t>for </a:t>
            </a:r>
            <a:r>
              <a:rPr dirty="0" sz="3600" spc="15">
                <a:solidFill>
                  <a:srgbClr val="7030A0"/>
                </a:solidFill>
                <a:latin typeface="Arial"/>
                <a:cs typeface="Arial"/>
              </a:rPr>
              <a:t>the </a:t>
            </a:r>
            <a:r>
              <a:rPr dirty="0" sz="3600" spc="75">
                <a:solidFill>
                  <a:srgbClr val="7030A0"/>
                </a:solidFill>
                <a:latin typeface="Arial"/>
                <a:cs typeface="Arial"/>
              </a:rPr>
              <a:t>common </a:t>
            </a:r>
            <a:r>
              <a:rPr dirty="0" sz="3600" spc="-45">
                <a:solidFill>
                  <a:srgbClr val="7030A0"/>
                </a:solidFill>
                <a:latin typeface="Arial"/>
                <a:cs typeface="Arial"/>
              </a:rPr>
              <a:t>defense, </a:t>
            </a:r>
            <a:r>
              <a:rPr dirty="0" sz="3600" spc="45">
                <a:solidFill>
                  <a:srgbClr val="7030A0"/>
                </a:solidFill>
                <a:latin typeface="Arial"/>
                <a:cs typeface="Arial"/>
              </a:rPr>
              <a:t>promote </a:t>
            </a:r>
            <a:r>
              <a:rPr dirty="0" sz="3600" spc="15">
                <a:solidFill>
                  <a:srgbClr val="7030A0"/>
                </a:solidFill>
                <a:latin typeface="Arial"/>
                <a:cs typeface="Arial"/>
              </a:rPr>
              <a:t>the </a:t>
            </a:r>
            <a:r>
              <a:rPr dirty="0" sz="3600" spc="2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35">
                <a:solidFill>
                  <a:srgbClr val="7030A0"/>
                </a:solidFill>
                <a:latin typeface="Arial"/>
                <a:cs typeface="Arial"/>
              </a:rPr>
              <a:t>general</a:t>
            </a:r>
            <a:r>
              <a:rPr dirty="0" sz="3600" spc="-125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65">
                <a:solidFill>
                  <a:srgbClr val="7030A0"/>
                </a:solidFill>
                <a:latin typeface="Arial"/>
                <a:cs typeface="Arial"/>
              </a:rPr>
              <a:t>Welfare,</a:t>
            </a:r>
            <a:r>
              <a:rPr dirty="0" sz="3600" spc="-12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20">
                <a:solidFill>
                  <a:srgbClr val="7030A0"/>
                </a:solidFill>
                <a:latin typeface="Arial"/>
                <a:cs typeface="Arial"/>
              </a:rPr>
              <a:t>and</a:t>
            </a:r>
            <a:r>
              <a:rPr dirty="0" sz="3600" spc="-12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-20">
                <a:solidFill>
                  <a:srgbClr val="7030A0"/>
                </a:solidFill>
                <a:latin typeface="Arial"/>
                <a:cs typeface="Arial"/>
              </a:rPr>
              <a:t>secure</a:t>
            </a:r>
            <a:r>
              <a:rPr dirty="0" sz="3600" spc="-125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15">
                <a:solidFill>
                  <a:srgbClr val="7030A0"/>
                </a:solidFill>
                <a:latin typeface="Arial"/>
                <a:cs typeface="Arial"/>
              </a:rPr>
              <a:t>the</a:t>
            </a:r>
            <a:r>
              <a:rPr dirty="0" sz="3600" spc="-12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>
                <a:solidFill>
                  <a:srgbClr val="7030A0"/>
                </a:solidFill>
                <a:latin typeface="Arial"/>
                <a:cs typeface="Arial"/>
              </a:rPr>
              <a:t>Blessings</a:t>
            </a:r>
            <a:r>
              <a:rPr dirty="0" sz="3600" spc="-114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145">
                <a:solidFill>
                  <a:srgbClr val="7030A0"/>
                </a:solidFill>
                <a:latin typeface="Arial"/>
                <a:cs typeface="Arial"/>
              </a:rPr>
              <a:t>of</a:t>
            </a:r>
            <a:r>
              <a:rPr dirty="0" sz="3600" spc="-114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10">
                <a:solidFill>
                  <a:srgbClr val="7030A0"/>
                </a:solidFill>
                <a:latin typeface="Arial"/>
                <a:cs typeface="Arial"/>
              </a:rPr>
              <a:t>Liberty </a:t>
            </a:r>
            <a:r>
              <a:rPr dirty="0" sz="3600" spc="-99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95">
                <a:solidFill>
                  <a:srgbClr val="7030A0"/>
                </a:solidFill>
                <a:latin typeface="Arial"/>
                <a:cs typeface="Arial"/>
              </a:rPr>
              <a:t>to </a:t>
            </a:r>
            <a:r>
              <a:rPr dirty="0" sz="3600" spc="-10">
                <a:solidFill>
                  <a:srgbClr val="7030A0"/>
                </a:solidFill>
                <a:latin typeface="Arial"/>
                <a:cs typeface="Arial"/>
              </a:rPr>
              <a:t>ourselves </a:t>
            </a:r>
            <a:r>
              <a:rPr dirty="0" sz="3600" spc="-20">
                <a:solidFill>
                  <a:srgbClr val="7030A0"/>
                </a:solidFill>
                <a:latin typeface="Arial"/>
                <a:cs typeface="Arial"/>
              </a:rPr>
              <a:t>and </a:t>
            </a:r>
            <a:r>
              <a:rPr dirty="0" sz="3600" spc="10">
                <a:solidFill>
                  <a:srgbClr val="7030A0"/>
                </a:solidFill>
                <a:latin typeface="Arial"/>
                <a:cs typeface="Arial"/>
              </a:rPr>
              <a:t>our </a:t>
            </a:r>
            <a:r>
              <a:rPr dirty="0" sz="3600" spc="-35">
                <a:solidFill>
                  <a:srgbClr val="7030A0"/>
                </a:solidFill>
                <a:latin typeface="Arial"/>
                <a:cs typeface="Arial"/>
              </a:rPr>
              <a:t>Posterity, </a:t>
            </a:r>
            <a:r>
              <a:rPr dirty="0" sz="3600" spc="30">
                <a:solidFill>
                  <a:srgbClr val="7030A0"/>
                </a:solidFill>
                <a:latin typeface="Arial"/>
                <a:cs typeface="Arial"/>
              </a:rPr>
              <a:t>do </a:t>
            </a:r>
            <a:r>
              <a:rPr dirty="0" sz="3600" spc="5">
                <a:solidFill>
                  <a:srgbClr val="7030A0"/>
                </a:solidFill>
                <a:latin typeface="Arial"/>
                <a:cs typeface="Arial"/>
              </a:rPr>
              <a:t>ordain </a:t>
            </a:r>
            <a:r>
              <a:rPr dirty="0" sz="3600" spc="-25">
                <a:solidFill>
                  <a:srgbClr val="7030A0"/>
                </a:solidFill>
                <a:latin typeface="Arial"/>
                <a:cs typeface="Arial"/>
              </a:rPr>
              <a:t>and </a:t>
            </a:r>
            <a:r>
              <a:rPr dirty="0" sz="3600" spc="-2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20">
                <a:solidFill>
                  <a:srgbClr val="7030A0"/>
                </a:solidFill>
                <a:latin typeface="Arial"/>
                <a:cs typeface="Arial"/>
              </a:rPr>
              <a:t>establish </a:t>
            </a:r>
            <a:r>
              <a:rPr dirty="0" sz="3600" spc="65">
                <a:solidFill>
                  <a:srgbClr val="7030A0"/>
                </a:solidFill>
                <a:latin typeface="Arial"/>
                <a:cs typeface="Arial"/>
              </a:rPr>
              <a:t>this </a:t>
            </a:r>
            <a:r>
              <a:rPr dirty="0" sz="3600" spc="30">
                <a:solidFill>
                  <a:srgbClr val="7030A0"/>
                </a:solidFill>
                <a:latin typeface="Arial"/>
                <a:cs typeface="Arial"/>
              </a:rPr>
              <a:t>Constitution </a:t>
            </a:r>
            <a:r>
              <a:rPr dirty="0" sz="3600" spc="100">
                <a:solidFill>
                  <a:srgbClr val="7030A0"/>
                </a:solidFill>
                <a:latin typeface="Arial"/>
                <a:cs typeface="Arial"/>
              </a:rPr>
              <a:t>for </a:t>
            </a:r>
            <a:r>
              <a:rPr dirty="0" sz="3600" spc="15">
                <a:solidFill>
                  <a:srgbClr val="7030A0"/>
                </a:solidFill>
                <a:latin typeface="Arial"/>
                <a:cs typeface="Arial"/>
              </a:rPr>
              <a:t>the </a:t>
            </a:r>
            <a:r>
              <a:rPr dirty="0" sz="3600" spc="-25">
                <a:solidFill>
                  <a:srgbClr val="7030A0"/>
                </a:solidFill>
                <a:latin typeface="Arial"/>
                <a:cs typeface="Arial"/>
              </a:rPr>
              <a:t>United </a:t>
            </a:r>
            <a:r>
              <a:rPr dirty="0" sz="3600" spc="-5">
                <a:solidFill>
                  <a:srgbClr val="7030A0"/>
                </a:solidFill>
                <a:latin typeface="Arial"/>
                <a:cs typeface="Arial"/>
              </a:rPr>
              <a:t>States </a:t>
            </a:r>
            <a:r>
              <a:rPr dirty="0" sz="3600" spc="145">
                <a:solidFill>
                  <a:srgbClr val="7030A0"/>
                </a:solidFill>
                <a:latin typeface="Arial"/>
                <a:cs typeface="Arial"/>
              </a:rPr>
              <a:t>of </a:t>
            </a:r>
            <a:r>
              <a:rPr dirty="0" sz="3600" spc="15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dirty="0" sz="3600" spc="5">
                <a:solidFill>
                  <a:srgbClr val="7030A0"/>
                </a:solidFill>
                <a:latin typeface="Arial"/>
                <a:cs typeface="Arial"/>
              </a:rPr>
              <a:t>America.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1837" y="147868"/>
            <a:ext cx="2489200" cy="68389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300" spc="-5">
                <a:solidFill>
                  <a:srgbClr val="00B0F0"/>
                </a:solidFill>
              </a:rPr>
              <a:t>(preamble)</a:t>
            </a:r>
            <a:endParaRPr sz="43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313" y="344856"/>
            <a:ext cx="11740686" cy="651314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97411" y="1015174"/>
            <a:ext cx="696404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20">
                <a:solidFill>
                  <a:srgbClr val="7030A0"/>
                </a:solidFill>
                <a:latin typeface="Calibri"/>
                <a:cs typeface="Calibri"/>
              </a:rPr>
              <a:t>What</a:t>
            </a:r>
            <a:r>
              <a:rPr dirty="0" sz="7200" spc="-65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dirty="0" sz="7200" spc="-85">
                <a:solidFill>
                  <a:srgbClr val="7030A0"/>
                </a:solidFill>
                <a:latin typeface="Calibri"/>
                <a:cs typeface="Calibri"/>
              </a:rPr>
              <a:t>Went</a:t>
            </a:r>
            <a:r>
              <a:rPr dirty="0" sz="7200" spc="-2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dirty="0" sz="7200" spc="-70">
                <a:solidFill>
                  <a:srgbClr val="7030A0"/>
                </a:solidFill>
                <a:latin typeface="Calibri"/>
                <a:cs typeface="Calibri"/>
              </a:rPr>
              <a:t>Wrong</a:t>
            </a:r>
            <a:endParaRPr sz="7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5154" y="2509127"/>
            <a:ext cx="929322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20">
                <a:solidFill>
                  <a:srgbClr val="00B050"/>
                </a:solidFill>
                <a:latin typeface="Calibri"/>
                <a:cs typeface="Calibri"/>
              </a:rPr>
              <a:t>“Ensure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15">
                <a:solidFill>
                  <a:srgbClr val="00B050"/>
                </a:solidFill>
                <a:latin typeface="Calibri"/>
                <a:cs typeface="Calibri"/>
              </a:rPr>
              <a:t>Domestic</a:t>
            </a:r>
            <a:r>
              <a:rPr dirty="0" sz="6000" spc="-30">
                <a:solidFill>
                  <a:srgbClr val="00B050"/>
                </a:solidFill>
                <a:latin typeface="Calibri"/>
                <a:cs typeface="Calibri"/>
              </a:rPr>
              <a:t> Tranquility”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46075" y="3017570"/>
            <a:ext cx="2824747" cy="359461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4148" y="0"/>
            <a:ext cx="2235971" cy="29417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52743" y="503235"/>
            <a:ext cx="1943099" cy="29622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5297" y="0"/>
            <a:ext cx="3244405" cy="412591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5999" y="2941771"/>
            <a:ext cx="2534940" cy="35478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220" y="0"/>
            <a:ext cx="5204459" cy="685706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008110" marR="5080" indent="-105156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Shays’</a:t>
            </a:r>
            <a:r>
              <a:rPr dirty="0" spc="-75"/>
              <a:t> </a:t>
            </a:r>
            <a:r>
              <a:rPr dirty="0" spc="-15"/>
              <a:t>Rebellion </a:t>
            </a:r>
            <a:r>
              <a:rPr dirty="0" spc="-795"/>
              <a:t> </a:t>
            </a:r>
            <a:r>
              <a:rPr dirty="0" spc="-5"/>
              <a:t>1786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2665" y="4609591"/>
            <a:ext cx="1755139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25">
                <a:latin typeface="Calibri"/>
                <a:cs typeface="Calibri"/>
              </a:rPr>
              <a:t>Whiskey </a:t>
            </a:r>
            <a:r>
              <a:rPr dirty="0" sz="3600" spc="-20">
                <a:latin typeface="Calibri"/>
                <a:cs typeface="Calibri"/>
              </a:rPr>
              <a:t> </a:t>
            </a:r>
            <a:r>
              <a:rPr dirty="0" sz="3600" spc="-65">
                <a:latin typeface="Calibri"/>
                <a:cs typeface="Calibri"/>
              </a:rPr>
              <a:t>R</a:t>
            </a:r>
            <a:r>
              <a:rPr dirty="0" sz="3600" spc="-5">
                <a:latin typeface="Calibri"/>
                <a:cs typeface="Calibri"/>
              </a:rPr>
              <a:t>ebellion  1794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679756" y="1456286"/>
            <a:ext cx="6283325" cy="3630295"/>
            <a:chOff x="2679756" y="1456286"/>
            <a:chExt cx="6283325" cy="3630295"/>
          </a:xfrm>
        </p:grpSpPr>
        <p:sp>
          <p:nvSpPr>
            <p:cNvPr id="6" name="object 6"/>
            <p:cNvSpPr/>
            <p:nvPr/>
          </p:nvSpPr>
          <p:spPr>
            <a:xfrm>
              <a:off x="7552187" y="1462636"/>
              <a:ext cx="1403985" cy="639445"/>
            </a:xfrm>
            <a:custGeom>
              <a:avLst/>
              <a:gdLst/>
              <a:ahLst/>
              <a:cxnLst/>
              <a:rect l="l" t="t" r="r" b="b"/>
              <a:pathLst>
                <a:path w="1403984" h="639444">
                  <a:moveTo>
                    <a:pt x="1403966" y="0"/>
                  </a:moveTo>
                  <a:lnTo>
                    <a:pt x="0" y="639382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499736" y="2082927"/>
              <a:ext cx="61594" cy="43180"/>
            </a:xfrm>
            <a:custGeom>
              <a:avLst/>
              <a:gdLst/>
              <a:ahLst/>
              <a:cxnLst/>
              <a:rect l="l" t="t" r="r" b="b"/>
              <a:pathLst>
                <a:path w="61595" h="43180">
                  <a:moveTo>
                    <a:pt x="0" y="42976"/>
                  </a:moveTo>
                  <a:lnTo>
                    <a:pt x="43756" y="0"/>
                  </a:lnTo>
                  <a:lnTo>
                    <a:pt x="61144" y="38180"/>
                  </a:lnTo>
                  <a:lnTo>
                    <a:pt x="0" y="4297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499736" y="2082927"/>
              <a:ext cx="61594" cy="43180"/>
            </a:xfrm>
            <a:custGeom>
              <a:avLst/>
              <a:gdLst/>
              <a:ahLst/>
              <a:cxnLst/>
              <a:rect l="l" t="t" r="r" b="b"/>
              <a:pathLst>
                <a:path w="61595" h="43180">
                  <a:moveTo>
                    <a:pt x="43756" y="0"/>
                  </a:moveTo>
                  <a:lnTo>
                    <a:pt x="0" y="42976"/>
                  </a:lnTo>
                  <a:lnTo>
                    <a:pt x="61144" y="38180"/>
                  </a:lnTo>
                  <a:lnTo>
                    <a:pt x="43756" y="0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686106" y="2683736"/>
              <a:ext cx="3610610" cy="2396490"/>
            </a:xfrm>
            <a:custGeom>
              <a:avLst/>
              <a:gdLst/>
              <a:ahLst/>
              <a:cxnLst/>
              <a:rect l="l" t="t" r="r" b="b"/>
              <a:pathLst>
                <a:path w="3610610" h="2396490">
                  <a:moveTo>
                    <a:pt x="0" y="2396264"/>
                  </a:moveTo>
                  <a:lnTo>
                    <a:pt x="3610563" y="0"/>
                  </a:lnTo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285070" y="2651866"/>
              <a:ext cx="59690" cy="49530"/>
            </a:xfrm>
            <a:custGeom>
              <a:avLst/>
              <a:gdLst/>
              <a:ahLst/>
              <a:cxnLst/>
              <a:rect l="l" t="t" r="r" b="b"/>
              <a:pathLst>
                <a:path w="59689" h="49530">
                  <a:moveTo>
                    <a:pt x="23199" y="49348"/>
                  </a:moveTo>
                  <a:lnTo>
                    <a:pt x="0" y="14392"/>
                  </a:lnTo>
                  <a:lnTo>
                    <a:pt x="59620" y="0"/>
                  </a:lnTo>
                  <a:lnTo>
                    <a:pt x="23199" y="493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285070" y="2651866"/>
              <a:ext cx="59690" cy="49530"/>
            </a:xfrm>
            <a:custGeom>
              <a:avLst/>
              <a:gdLst/>
              <a:ahLst/>
              <a:cxnLst/>
              <a:rect l="l" t="t" r="r" b="b"/>
              <a:pathLst>
                <a:path w="59689" h="49530">
                  <a:moveTo>
                    <a:pt x="23199" y="49348"/>
                  </a:moveTo>
                  <a:lnTo>
                    <a:pt x="59620" y="0"/>
                  </a:lnTo>
                  <a:lnTo>
                    <a:pt x="0" y="14392"/>
                  </a:lnTo>
                  <a:lnTo>
                    <a:pt x="23199" y="49348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273" y="58692"/>
            <a:ext cx="10972799" cy="67993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26170" y="5714089"/>
            <a:ext cx="1628139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Calibri"/>
                <a:cs typeface="Calibri"/>
              </a:rPr>
              <a:t>Major </a:t>
            </a:r>
            <a:r>
              <a:rPr dirty="0" sz="2400" spc="-15">
                <a:latin typeface="Calibri"/>
                <a:cs typeface="Calibri"/>
              </a:rPr>
              <a:t>U.S. 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Slave</a:t>
            </a:r>
            <a:r>
              <a:rPr dirty="0" sz="2400" spc="-10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Revolts </a:t>
            </a:r>
            <a:r>
              <a:rPr dirty="0" sz="2400" spc="-5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1800-1859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0052" y="2876174"/>
            <a:ext cx="445770" cy="259079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</a:pPr>
            <a:r>
              <a:rPr dirty="0" sz="1650" spc="10">
                <a:solidFill>
                  <a:srgbClr val="FFFF00"/>
                </a:solidFill>
                <a:latin typeface="Calibri"/>
                <a:cs typeface="Calibri"/>
              </a:rPr>
              <a:t>1800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99703" y="4351273"/>
            <a:ext cx="445770" cy="259079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</a:pPr>
            <a:r>
              <a:rPr dirty="0" sz="1650" spc="10">
                <a:solidFill>
                  <a:srgbClr val="FFFF00"/>
                </a:solidFill>
                <a:latin typeface="Calibri"/>
                <a:cs typeface="Calibri"/>
              </a:rPr>
              <a:t>1822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16099" y="4609806"/>
            <a:ext cx="445770" cy="259079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</a:pPr>
            <a:r>
              <a:rPr dirty="0" sz="1650" spc="10">
                <a:solidFill>
                  <a:srgbClr val="FFFF00"/>
                </a:solidFill>
                <a:latin typeface="Calibri"/>
                <a:cs typeface="Calibri"/>
              </a:rPr>
              <a:t>1811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62640" y="3260361"/>
            <a:ext cx="445770" cy="259079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</a:pPr>
            <a:r>
              <a:rPr dirty="0" sz="1650" spc="10">
                <a:solidFill>
                  <a:srgbClr val="FFFF00"/>
                </a:solidFill>
                <a:latin typeface="Calibri"/>
                <a:cs typeface="Calibri"/>
              </a:rPr>
              <a:t>1831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273" y="58692"/>
            <a:ext cx="10972800" cy="67993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26169" y="5714089"/>
            <a:ext cx="1628139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Calibri"/>
                <a:cs typeface="Calibri"/>
              </a:rPr>
              <a:t>Major </a:t>
            </a:r>
            <a:r>
              <a:rPr dirty="0" sz="2400" spc="-15">
                <a:latin typeface="Calibri"/>
                <a:cs typeface="Calibri"/>
              </a:rPr>
              <a:t>U.S. 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Slave</a:t>
            </a:r>
            <a:r>
              <a:rPr dirty="0" sz="2400" spc="-10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Revolts </a:t>
            </a:r>
            <a:r>
              <a:rPr dirty="0" sz="2400" spc="-5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1800-1859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40052" y="2876173"/>
            <a:ext cx="445770" cy="259079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</a:pPr>
            <a:r>
              <a:rPr dirty="0" sz="1650" spc="10">
                <a:solidFill>
                  <a:srgbClr val="FFFF00"/>
                </a:solidFill>
                <a:latin typeface="Calibri"/>
                <a:cs typeface="Calibri"/>
              </a:rPr>
              <a:t>1800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99703" y="4351273"/>
            <a:ext cx="445770" cy="259079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</a:pPr>
            <a:r>
              <a:rPr dirty="0" sz="1650" spc="10">
                <a:solidFill>
                  <a:srgbClr val="FFFF00"/>
                </a:solidFill>
                <a:latin typeface="Calibri"/>
                <a:cs typeface="Calibri"/>
              </a:rPr>
              <a:t>1822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16099" y="4609806"/>
            <a:ext cx="445770" cy="259079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</a:pPr>
            <a:r>
              <a:rPr dirty="0" sz="1650" spc="10">
                <a:solidFill>
                  <a:srgbClr val="FFFF00"/>
                </a:solidFill>
                <a:latin typeface="Calibri"/>
                <a:cs typeface="Calibri"/>
              </a:rPr>
              <a:t>1811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62641" y="3260360"/>
            <a:ext cx="445770" cy="259079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</a:pPr>
            <a:r>
              <a:rPr dirty="0" sz="1650" spc="10">
                <a:solidFill>
                  <a:srgbClr val="FFFF00"/>
                </a:solidFill>
                <a:latin typeface="Calibri"/>
                <a:cs typeface="Calibri"/>
              </a:rPr>
              <a:t>1831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72005" y="2491987"/>
            <a:ext cx="445770" cy="259079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</a:pPr>
            <a:r>
              <a:rPr dirty="0" sz="1650" spc="10">
                <a:solidFill>
                  <a:srgbClr val="FFFF00"/>
                </a:solidFill>
                <a:latin typeface="Calibri"/>
                <a:cs typeface="Calibri"/>
              </a:rPr>
              <a:t>1859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701" y="16932"/>
            <a:ext cx="11753298" cy="684106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7411" y="1015174"/>
            <a:ext cx="738759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20">
                <a:solidFill>
                  <a:srgbClr val="7030A0"/>
                </a:solidFill>
              </a:rPr>
              <a:t>What</a:t>
            </a:r>
            <a:r>
              <a:rPr dirty="0" sz="7200" spc="-65">
                <a:solidFill>
                  <a:srgbClr val="7030A0"/>
                </a:solidFill>
              </a:rPr>
              <a:t> </a:t>
            </a:r>
            <a:r>
              <a:rPr dirty="0" sz="7200" spc="-85">
                <a:solidFill>
                  <a:srgbClr val="7030A0"/>
                </a:solidFill>
              </a:rPr>
              <a:t>Went</a:t>
            </a:r>
            <a:r>
              <a:rPr dirty="0" sz="7200" spc="-15">
                <a:solidFill>
                  <a:srgbClr val="7030A0"/>
                </a:solidFill>
              </a:rPr>
              <a:t> </a:t>
            </a:r>
            <a:r>
              <a:rPr dirty="0" sz="7200" spc="-60">
                <a:solidFill>
                  <a:srgbClr val="7030A0"/>
                </a:solidFill>
              </a:rPr>
              <a:t>Wrong?</a:t>
            </a:r>
            <a:endParaRPr sz="7200"/>
          </a:p>
        </p:txBody>
      </p:sp>
      <p:sp>
        <p:nvSpPr>
          <p:cNvPr id="4" name="object 4"/>
          <p:cNvSpPr txBox="1"/>
          <p:nvPr/>
        </p:nvSpPr>
        <p:spPr>
          <a:xfrm>
            <a:off x="522633" y="2509127"/>
            <a:ext cx="10984865" cy="2614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55015">
              <a:lnSpc>
                <a:spcPct val="100000"/>
              </a:lnSpc>
              <a:spcBef>
                <a:spcPts val="100"/>
              </a:spcBef>
            </a:pPr>
            <a:r>
              <a:rPr dirty="0" sz="6000" spc="-20">
                <a:solidFill>
                  <a:srgbClr val="00B050"/>
                </a:solidFill>
                <a:latin typeface="Calibri"/>
                <a:cs typeface="Calibri"/>
              </a:rPr>
              <a:t>“Ensure </a:t>
            </a:r>
            <a:r>
              <a:rPr dirty="0" sz="6000" spc="-15">
                <a:solidFill>
                  <a:srgbClr val="00B050"/>
                </a:solidFill>
                <a:latin typeface="Calibri"/>
                <a:cs typeface="Calibri"/>
              </a:rPr>
              <a:t>Domestic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30">
                <a:solidFill>
                  <a:srgbClr val="00B050"/>
                </a:solidFill>
                <a:latin typeface="Calibri"/>
                <a:cs typeface="Calibri"/>
              </a:rPr>
              <a:t>Tranquility”</a:t>
            </a:r>
            <a:endParaRPr sz="6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4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“Provide </a:t>
            </a:r>
            <a:r>
              <a:rPr dirty="0" sz="6000" spc="-45">
                <a:solidFill>
                  <a:srgbClr val="00B050"/>
                </a:solidFill>
                <a:latin typeface="Calibri"/>
                <a:cs typeface="Calibri"/>
              </a:rPr>
              <a:t>for</a:t>
            </a:r>
            <a:r>
              <a:rPr dirty="0" sz="6000" spc="-1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10">
                <a:solidFill>
                  <a:srgbClr val="00B050"/>
                </a:solidFill>
                <a:latin typeface="Calibri"/>
                <a:cs typeface="Calibri"/>
              </a:rPr>
              <a:t>the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5">
                <a:solidFill>
                  <a:srgbClr val="00B050"/>
                </a:solidFill>
                <a:latin typeface="Calibri"/>
                <a:cs typeface="Calibri"/>
              </a:rPr>
              <a:t>Common</a:t>
            </a:r>
            <a:r>
              <a:rPr dirty="0" sz="6000" spc="9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De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fence”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1673" y="0"/>
            <a:ext cx="438865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9196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08636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52033" y="4713223"/>
            <a:ext cx="3989704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15">
                <a:solidFill>
                  <a:srgbClr val="7030A0"/>
                </a:solidFill>
              </a:rPr>
              <a:t>Joseph</a:t>
            </a:r>
            <a:r>
              <a:rPr dirty="0" sz="6000" spc="-90">
                <a:solidFill>
                  <a:srgbClr val="7030A0"/>
                </a:solidFill>
              </a:rPr>
              <a:t> </a:t>
            </a:r>
            <a:r>
              <a:rPr dirty="0" sz="6000" spc="-40">
                <a:solidFill>
                  <a:srgbClr val="7030A0"/>
                </a:solidFill>
              </a:rPr>
              <a:t>Brant</a:t>
            </a:r>
            <a:endParaRPr sz="6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7853" y="0"/>
              <a:ext cx="2809364" cy="431358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64332" y="5448122"/>
              <a:ext cx="7265034" cy="868044"/>
            </a:xfrm>
            <a:custGeom>
              <a:avLst/>
              <a:gdLst/>
              <a:ahLst/>
              <a:cxnLst/>
              <a:rect l="l" t="t" r="r" b="b"/>
              <a:pathLst>
                <a:path w="7265034" h="868045">
                  <a:moveTo>
                    <a:pt x="7264505" y="867616"/>
                  </a:moveTo>
                  <a:lnTo>
                    <a:pt x="0" y="867616"/>
                  </a:lnTo>
                  <a:lnTo>
                    <a:pt x="0" y="0"/>
                  </a:lnTo>
                  <a:lnTo>
                    <a:pt x="7264505" y="0"/>
                  </a:lnTo>
                  <a:lnTo>
                    <a:pt x="7264505" y="867616"/>
                  </a:lnTo>
                  <a:close/>
                </a:path>
              </a:pathLst>
            </a:custGeom>
            <a:solidFill>
              <a:srgbClr val="FF0000">
                <a:alpha val="36862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64332" y="5448122"/>
              <a:ext cx="7265034" cy="868044"/>
            </a:xfrm>
            <a:custGeom>
              <a:avLst/>
              <a:gdLst/>
              <a:ahLst/>
              <a:cxnLst/>
              <a:rect l="l" t="t" r="r" b="b"/>
              <a:pathLst>
                <a:path w="7265034" h="868045">
                  <a:moveTo>
                    <a:pt x="0" y="0"/>
                  </a:moveTo>
                  <a:lnTo>
                    <a:pt x="7264505" y="0"/>
                  </a:lnTo>
                  <a:lnTo>
                    <a:pt x="7264505" y="867616"/>
                  </a:lnTo>
                  <a:lnTo>
                    <a:pt x="0" y="86761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701" y="16932"/>
            <a:ext cx="11753298" cy="684106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7411" y="1015174"/>
            <a:ext cx="738759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20">
                <a:solidFill>
                  <a:srgbClr val="7030A0"/>
                </a:solidFill>
              </a:rPr>
              <a:t>What</a:t>
            </a:r>
            <a:r>
              <a:rPr dirty="0" sz="7200" spc="-65">
                <a:solidFill>
                  <a:srgbClr val="7030A0"/>
                </a:solidFill>
              </a:rPr>
              <a:t> </a:t>
            </a:r>
            <a:r>
              <a:rPr dirty="0" sz="7200" spc="-85">
                <a:solidFill>
                  <a:srgbClr val="7030A0"/>
                </a:solidFill>
              </a:rPr>
              <a:t>Went</a:t>
            </a:r>
            <a:r>
              <a:rPr dirty="0" sz="7200" spc="-15">
                <a:solidFill>
                  <a:srgbClr val="7030A0"/>
                </a:solidFill>
              </a:rPr>
              <a:t> </a:t>
            </a:r>
            <a:r>
              <a:rPr dirty="0" sz="7200" spc="-60">
                <a:solidFill>
                  <a:srgbClr val="7030A0"/>
                </a:solidFill>
              </a:rPr>
              <a:t>Wrong?</a:t>
            </a:r>
            <a:endParaRPr sz="7200"/>
          </a:p>
        </p:txBody>
      </p:sp>
      <p:sp>
        <p:nvSpPr>
          <p:cNvPr id="4" name="object 4"/>
          <p:cNvSpPr txBox="1"/>
          <p:nvPr/>
        </p:nvSpPr>
        <p:spPr>
          <a:xfrm>
            <a:off x="522633" y="2509127"/>
            <a:ext cx="10984865" cy="2614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55015">
              <a:lnSpc>
                <a:spcPct val="100000"/>
              </a:lnSpc>
              <a:spcBef>
                <a:spcPts val="100"/>
              </a:spcBef>
            </a:pPr>
            <a:r>
              <a:rPr dirty="0" sz="6000" spc="-20">
                <a:solidFill>
                  <a:srgbClr val="00B050"/>
                </a:solidFill>
                <a:latin typeface="Calibri"/>
                <a:cs typeface="Calibri"/>
              </a:rPr>
              <a:t>“Ensure </a:t>
            </a:r>
            <a:r>
              <a:rPr dirty="0" sz="6000" spc="-15">
                <a:solidFill>
                  <a:srgbClr val="00B050"/>
                </a:solidFill>
                <a:latin typeface="Calibri"/>
                <a:cs typeface="Calibri"/>
              </a:rPr>
              <a:t>Domestic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30">
                <a:solidFill>
                  <a:srgbClr val="00B050"/>
                </a:solidFill>
                <a:latin typeface="Calibri"/>
                <a:cs typeface="Calibri"/>
              </a:rPr>
              <a:t>Tranquility”</a:t>
            </a:r>
            <a:endParaRPr sz="6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4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“Provide </a:t>
            </a:r>
            <a:r>
              <a:rPr dirty="0" sz="6000" spc="-45">
                <a:solidFill>
                  <a:srgbClr val="00B050"/>
                </a:solidFill>
                <a:latin typeface="Calibri"/>
                <a:cs typeface="Calibri"/>
              </a:rPr>
              <a:t>for</a:t>
            </a:r>
            <a:r>
              <a:rPr dirty="0" sz="6000" spc="-2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10">
                <a:solidFill>
                  <a:srgbClr val="00B050"/>
                </a:solidFill>
                <a:latin typeface="Calibri"/>
                <a:cs typeface="Calibri"/>
              </a:rPr>
              <a:t>the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5">
                <a:solidFill>
                  <a:srgbClr val="00B050"/>
                </a:solidFill>
                <a:latin typeface="Calibri"/>
                <a:cs typeface="Calibri"/>
              </a:rPr>
              <a:t>Common</a:t>
            </a:r>
            <a:r>
              <a:rPr dirty="0" sz="6000" spc="9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600">
                <a:solidFill>
                  <a:srgbClr val="00B050"/>
                </a:solidFill>
                <a:latin typeface="Calibri"/>
                <a:cs typeface="Calibri"/>
              </a:rPr>
              <a:t>D</a:t>
            </a:r>
            <a:r>
              <a:rPr dirty="0" sz="6000" spc="-600">
                <a:solidFill>
                  <a:srgbClr val="00B050"/>
                </a:solidFill>
                <a:latin typeface="Calibri"/>
                <a:cs typeface="Calibri"/>
              </a:rPr>
              <a:t>O</a:t>
            </a:r>
            <a:r>
              <a:rPr dirty="0" sz="6000" spc="-600">
                <a:solidFill>
                  <a:srgbClr val="00B050"/>
                </a:solidFill>
                <a:latin typeface="Calibri"/>
                <a:cs typeface="Calibri"/>
              </a:rPr>
              <a:t>e</a:t>
            </a:r>
            <a:r>
              <a:rPr dirty="0" sz="6000" spc="-600">
                <a:solidFill>
                  <a:srgbClr val="00B050"/>
                </a:solidFill>
                <a:latin typeface="Calibri"/>
                <a:cs typeface="Calibri"/>
              </a:rPr>
              <a:t>f</a:t>
            </a:r>
            <a:r>
              <a:rPr dirty="0" sz="6000" spc="-600">
                <a:solidFill>
                  <a:srgbClr val="00B050"/>
                </a:solidFill>
                <a:latin typeface="Calibri"/>
                <a:cs typeface="Calibri"/>
              </a:rPr>
              <a:t>fence”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701" y="16932"/>
            <a:ext cx="11753298" cy="684106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7411" y="1015174"/>
            <a:ext cx="738759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20">
                <a:solidFill>
                  <a:srgbClr val="7030A0"/>
                </a:solidFill>
              </a:rPr>
              <a:t>What</a:t>
            </a:r>
            <a:r>
              <a:rPr dirty="0" sz="7200" spc="-65">
                <a:solidFill>
                  <a:srgbClr val="7030A0"/>
                </a:solidFill>
              </a:rPr>
              <a:t> </a:t>
            </a:r>
            <a:r>
              <a:rPr dirty="0" sz="7200" spc="-85">
                <a:solidFill>
                  <a:srgbClr val="7030A0"/>
                </a:solidFill>
              </a:rPr>
              <a:t>Went</a:t>
            </a:r>
            <a:r>
              <a:rPr dirty="0" sz="7200" spc="-15">
                <a:solidFill>
                  <a:srgbClr val="7030A0"/>
                </a:solidFill>
              </a:rPr>
              <a:t> </a:t>
            </a:r>
            <a:r>
              <a:rPr dirty="0" sz="7200" spc="-60">
                <a:solidFill>
                  <a:srgbClr val="7030A0"/>
                </a:solidFill>
              </a:rPr>
              <a:t>Wrong?</a:t>
            </a:r>
            <a:endParaRPr sz="7200"/>
          </a:p>
        </p:txBody>
      </p:sp>
      <p:sp>
        <p:nvSpPr>
          <p:cNvPr id="4" name="object 4"/>
          <p:cNvSpPr txBox="1"/>
          <p:nvPr/>
        </p:nvSpPr>
        <p:spPr>
          <a:xfrm>
            <a:off x="522633" y="2509127"/>
            <a:ext cx="10984865" cy="4196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55015">
              <a:lnSpc>
                <a:spcPct val="100000"/>
              </a:lnSpc>
              <a:spcBef>
                <a:spcPts val="100"/>
              </a:spcBef>
            </a:pPr>
            <a:r>
              <a:rPr dirty="0" sz="6000" spc="-20">
                <a:solidFill>
                  <a:srgbClr val="00B050"/>
                </a:solidFill>
                <a:latin typeface="Calibri"/>
                <a:cs typeface="Calibri"/>
              </a:rPr>
              <a:t>“Ensure </a:t>
            </a:r>
            <a:r>
              <a:rPr dirty="0" sz="6000" spc="-15">
                <a:solidFill>
                  <a:srgbClr val="00B050"/>
                </a:solidFill>
                <a:latin typeface="Calibri"/>
                <a:cs typeface="Calibri"/>
              </a:rPr>
              <a:t>Domestic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30">
                <a:solidFill>
                  <a:srgbClr val="00B050"/>
                </a:solidFill>
                <a:latin typeface="Calibri"/>
                <a:cs typeface="Calibri"/>
              </a:rPr>
              <a:t>Tranquility”</a:t>
            </a:r>
            <a:endParaRPr sz="6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48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“Provide </a:t>
            </a:r>
            <a:r>
              <a:rPr dirty="0" sz="6000" spc="-45">
                <a:solidFill>
                  <a:srgbClr val="00B050"/>
                </a:solidFill>
                <a:latin typeface="Calibri"/>
                <a:cs typeface="Calibri"/>
              </a:rPr>
              <a:t>for</a:t>
            </a:r>
            <a:r>
              <a:rPr dirty="0" sz="6000" spc="-1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10">
                <a:solidFill>
                  <a:srgbClr val="00B050"/>
                </a:solidFill>
                <a:latin typeface="Calibri"/>
                <a:cs typeface="Calibri"/>
              </a:rPr>
              <a:t>the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5">
                <a:solidFill>
                  <a:srgbClr val="00B050"/>
                </a:solidFill>
                <a:latin typeface="Calibri"/>
                <a:cs typeface="Calibri"/>
              </a:rPr>
              <a:t>Common</a:t>
            </a:r>
            <a:r>
              <a:rPr dirty="0" sz="6000" spc="9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De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fence”</a:t>
            </a:r>
            <a:endParaRPr sz="6000">
              <a:latin typeface="Calibri"/>
              <a:cs typeface="Calibri"/>
            </a:endParaRPr>
          </a:p>
          <a:p>
            <a:pPr algn="ctr" marL="132715">
              <a:lnSpc>
                <a:spcPct val="100000"/>
              </a:lnSpc>
              <a:spcBef>
                <a:spcPts val="3820"/>
              </a:spcBef>
            </a:pPr>
            <a:r>
              <a:rPr dirty="0" sz="7200" spc="-25">
                <a:solidFill>
                  <a:srgbClr val="00B050"/>
                </a:solidFill>
                <a:latin typeface="Calibri"/>
                <a:cs typeface="Calibri"/>
              </a:rPr>
              <a:t>“Establish</a:t>
            </a:r>
            <a:r>
              <a:rPr dirty="0" sz="7200" spc="-3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7200" spc="-20">
                <a:solidFill>
                  <a:srgbClr val="00B050"/>
                </a:solidFill>
                <a:latin typeface="Calibri"/>
                <a:cs typeface="Calibri"/>
              </a:rPr>
              <a:t>Justice”</a:t>
            </a:r>
            <a:endParaRPr sz="7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64234" y="2471421"/>
            <a:ext cx="7652384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90220" indent="-478155">
              <a:lnSpc>
                <a:spcPct val="100000"/>
              </a:lnSpc>
              <a:spcBef>
                <a:spcPts val="100"/>
              </a:spcBef>
              <a:buChar char="•"/>
              <a:tabLst>
                <a:tab pos="490855" algn="l"/>
              </a:tabLst>
            </a:pPr>
            <a:r>
              <a:rPr dirty="0" sz="6000" spc="-5">
                <a:solidFill>
                  <a:srgbClr val="FF0000"/>
                </a:solidFill>
                <a:latin typeface="Arial"/>
                <a:cs typeface="Arial"/>
              </a:rPr>
              <a:t>Untidy</a:t>
            </a:r>
            <a:r>
              <a:rPr dirty="0" sz="6000" spc="-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6000" spc="-5">
                <a:solidFill>
                  <a:srgbClr val="FF0000"/>
                </a:solidFill>
                <a:latin typeface="Arial"/>
                <a:cs typeface="Arial"/>
              </a:rPr>
              <a:t>Origins</a:t>
            </a:r>
            <a:endParaRPr sz="6000">
              <a:latin typeface="Arial"/>
              <a:cs typeface="Arial"/>
            </a:endParaRPr>
          </a:p>
          <a:p>
            <a:pPr marL="490220" indent="-478155">
              <a:lnSpc>
                <a:spcPct val="100000"/>
              </a:lnSpc>
              <a:buChar char="•"/>
              <a:tabLst>
                <a:tab pos="490855" algn="l"/>
              </a:tabLst>
            </a:pPr>
            <a:r>
              <a:rPr dirty="0" sz="6000" spc="-5">
                <a:solidFill>
                  <a:srgbClr val="FF0000"/>
                </a:solidFill>
                <a:latin typeface="Arial"/>
                <a:cs typeface="Arial"/>
              </a:rPr>
              <a:t>Northwest</a:t>
            </a:r>
            <a:r>
              <a:rPr dirty="0" sz="6000" spc="-10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6000" spc="-5">
                <a:solidFill>
                  <a:srgbClr val="FF0000"/>
                </a:solidFill>
                <a:latin typeface="Arial"/>
                <a:cs typeface="Arial"/>
              </a:rPr>
              <a:t>Ordinance</a:t>
            </a:r>
            <a:endParaRPr sz="6000">
              <a:latin typeface="Arial"/>
              <a:cs typeface="Arial"/>
            </a:endParaRPr>
          </a:p>
          <a:p>
            <a:pPr marL="490220" indent="-478155">
              <a:lnSpc>
                <a:spcPct val="100000"/>
              </a:lnSpc>
              <a:buChar char="•"/>
              <a:tabLst>
                <a:tab pos="490855" algn="l"/>
              </a:tabLst>
            </a:pPr>
            <a:r>
              <a:rPr dirty="0" sz="6000" spc="-15">
                <a:solidFill>
                  <a:srgbClr val="FF0000"/>
                </a:solidFill>
                <a:latin typeface="Arial"/>
                <a:cs typeface="Arial"/>
              </a:rPr>
              <a:t>What</a:t>
            </a:r>
            <a:r>
              <a:rPr dirty="0" sz="6000" spc="-4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6000" spc="-35">
                <a:solidFill>
                  <a:srgbClr val="FF0000"/>
                </a:solidFill>
                <a:latin typeface="Arial"/>
                <a:cs typeface="Arial"/>
              </a:rPr>
              <a:t>Went</a:t>
            </a:r>
            <a:r>
              <a:rPr dirty="0" sz="6000" spc="-3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6000" spc="-20">
                <a:solidFill>
                  <a:srgbClr val="FF0000"/>
                </a:solidFill>
                <a:latin typeface="Arial"/>
                <a:cs typeface="Arial"/>
              </a:rPr>
              <a:t>Wrong?</a:t>
            </a:r>
            <a:endParaRPr sz="6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7913" y="863677"/>
            <a:ext cx="10285095" cy="1244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0" spc="-10">
                <a:solidFill>
                  <a:srgbClr val="000000"/>
                </a:solidFill>
              </a:rPr>
              <a:t>Articles</a:t>
            </a:r>
            <a:r>
              <a:rPr dirty="0" sz="8000" spc="-40">
                <a:solidFill>
                  <a:srgbClr val="000000"/>
                </a:solidFill>
              </a:rPr>
              <a:t> </a:t>
            </a:r>
            <a:r>
              <a:rPr dirty="0" sz="8000" spc="-5">
                <a:solidFill>
                  <a:srgbClr val="000000"/>
                </a:solidFill>
              </a:rPr>
              <a:t>of</a:t>
            </a:r>
            <a:r>
              <a:rPr dirty="0" sz="8000" spc="-35">
                <a:solidFill>
                  <a:srgbClr val="000000"/>
                </a:solidFill>
              </a:rPr>
              <a:t> </a:t>
            </a:r>
            <a:r>
              <a:rPr dirty="0" sz="8000" spc="-45">
                <a:solidFill>
                  <a:srgbClr val="000000"/>
                </a:solidFill>
              </a:rPr>
              <a:t>Confederation</a:t>
            </a:r>
            <a:endParaRPr sz="8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701" y="16932"/>
            <a:ext cx="11753298" cy="684106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7411" y="1015174"/>
            <a:ext cx="738759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20">
                <a:solidFill>
                  <a:srgbClr val="7030A0"/>
                </a:solidFill>
              </a:rPr>
              <a:t>What</a:t>
            </a:r>
            <a:r>
              <a:rPr dirty="0" sz="7200" spc="-65">
                <a:solidFill>
                  <a:srgbClr val="7030A0"/>
                </a:solidFill>
              </a:rPr>
              <a:t> </a:t>
            </a:r>
            <a:r>
              <a:rPr dirty="0" sz="7200" spc="-85">
                <a:solidFill>
                  <a:srgbClr val="7030A0"/>
                </a:solidFill>
              </a:rPr>
              <a:t>Went</a:t>
            </a:r>
            <a:r>
              <a:rPr dirty="0" sz="7200" spc="-15">
                <a:solidFill>
                  <a:srgbClr val="7030A0"/>
                </a:solidFill>
              </a:rPr>
              <a:t> </a:t>
            </a:r>
            <a:r>
              <a:rPr dirty="0" sz="7200" spc="-60">
                <a:solidFill>
                  <a:srgbClr val="7030A0"/>
                </a:solidFill>
              </a:rPr>
              <a:t>Wrong?</a:t>
            </a:r>
            <a:endParaRPr sz="7200"/>
          </a:p>
        </p:txBody>
      </p:sp>
      <p:sp>
        <p:nvSpPr>
          <p:cNvPr id="4" name="object 4"/>
          <p:cNvSpPr txBox="1"/>
          <p:nvPr/>
        </p:nvSpPr>
        <p:spPr>
          <a:xfrm>
            <a:off x="522633" y="2509127"/>
            <a:ext cx="10984865" cy="4196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55015">
              <a:lnSpc>
                <a:spcPct val="100000"/>
              </a:lnSpc>
              <a:spcBef>
                <a:spcPts val="100"/>
              </a:spcBef>
            </a:pPr>
            <a:r>
              <a:rPr dirty="0" sz="6000" spc="-20">
                <a:solidFill>
                  <a:srgbClr val="00B050"/>
                </a:solidFill>
                <a:latin typeface="Calibri"/>
                <a:cs typeface="Calibri"/>
              </a:rPr>
              <a:t>“Ensure </a:t>
            </a:r>
            <a:r>
              <a:rPr dirty="0" sz="6000" spc="-15">
                <a:solidFill>
                  <a:srgbClr val="00B050"/>
                </a:solidFill>
                <a:latin typeface="Calibri"/>
                <a:cs typeface="Calibri"/>
              </a:rPr>
              <a:t>Domestic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30">
                <a:solidFill>
                  <a:srgbClr val="00B050"/>
                </a:solidFill>
                <a:latin typeface="Calibri"/>
                <a:cs typeface="Calibri"/>
              </a:rPr>
              <a:t>Tranquility”</a:t>
            </a:r>
            <a:endParaRPr sz="6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48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“Provide </a:t>
            </a:r>
            <a:r>
              <a:rPr dirty="0" sz="6000" spc="-45">
                <a:solidFill>
                  <a:srgbClr val="00B050"/>
                </a:solidFill>
                <a:latin typeface="Calibri"/>
                <a:cs typeface="Calibri"/>
              </a:rPr>
              <a:t>for</a:t>
            </a:r>
            <a:r>
              <a:rPr dirty="0" sz="6000" spc="-1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10">
                <a:solidFill>
                  <a:srgbClr val="00B050"/>
                </a:solidFill>
                <a:latin typeface="Calibri"/>
                <a:cs typeface="Calibri"/>
              </a:rPr>
              <a:t>the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5">
                <a:solidFill>
                  <a:srgbClr val="00B050"/>
                </a:solidFill>
                <a:latin typeface="Calibri"/>
                <a:cs typeface="Calibri"/>
              </a:rPr>
              <a:t>Common</a:t>
            </a:r>
            <a:r>
              <a:rPr dirty="0" sz="6000" spc="9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De</a:t>
            </a:r>
            <a:r>
              <a:rPr dirty="0" sz="6000" spc="-25">
                <a:solidFill>
                  <a:srgbClr val="00B050"/>
                </a:solidFill>
                <a:latin typeface="Calibri"/>
                <a:cs typeface="Calibri"/>
              </a:rPr>
              <a:t>fence”</a:t>
            </a:r>
            <a:endParaRPr sz="6000">
              <a:latin typeface="Calibri"/>
              <a:cs typeface="Calibri"/>
            </a:endParaRPr>
          </a:p>
          <a:p>
            <a:pPr algn="ctr" marL="132715">
              <a:lnSpc>
                <a:spcPct val="100000"/>
              </a:lnSpc>
              <a:spcBef>
                <a:spcPts val="3820"/>
              </a:spcBef>
            </a:pPr>
            <a:r>
              <a:rPr dirty="0" sz="7200" spc="-25">
                <a:solidFill>
                  <a:srgbClr val="00B050"/>
                </a:solidFill>
                <a:latin typeface="Calibri"/>
                <a:cs typeface="Calibri"/>
              </a:rPr>
              <a:t>“Establish</a:t>
            </a:r>
            <a:r>
              <a:rPr dirty="0" sz="7200" spc="-3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dirty="0" sz="7200" spc="-20">
                <a:solidFill>
                  <a:srgbClr val="00B050"/>
                </a:solidFill>
                <a:latin typeface="Calibri"/>
                <a:cs typeface="Calibri"/>
              </a:rPr>
              <a:t>Justice”</a:t>
            </a:r>
            <a:endParaRPr sz="7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8212" y="179083"/>
            <a:ext cx="4250850" cy="44249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2194" y="179083"/>
            <a:ext cx="4478088" cy="44249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90628" y="5244868"/>
            <a:ext cx="8949690" cy="11963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650" spc="-85">
                <a:latin typeface="Calibri"/>
                <a:cs typeface="Calibri"/>
              </a:rPr>
              <a:t>“excess</a:t>
            </a:r>
            <a:r>
              <a:rPr dirty="0" sz="7650" spc="-30">
                <a:latin typeface="Calibri"/>
                <a:cs typeface="Calibri"/>
              </a:rPr>
              <a:t> </a:t>
            </a:r>
            <a:r>
              <a:rPr dirty="0" sz="7650" spc="5">
                <a:latin typeface="Calibri"/>
                <a:cs typeface="Calibri"/>
              </a:rPr>
              <a:t>of</a:t>
            </a:r>
            <a:r>
              <a:rPr dirty="0" sz="7650" spc="-15">
                <a:latin typeface="Calibri"/>
                <a:cs typeface="Calibri"/>
              </a:rPr>
              <a:t> </a:t>
            </a:r>
            <a:r>
              <a:rPr dirty="0" sz="7650" spc="15">
                <a:latin typeface="Calibri"/>
                <a:cs typeface="Calibri"/>
              </a:rPr>
              <a:t>democracy”</a:t>
            </a:r>
            <a:endParaRPr sz="76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690" y="77014"/>
            <a:ext cx="6057899" cy="63499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7623" y="290089"/>
            <a:ext cx="5932170" cy="60007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750" spc="45">
                <a:solidFill>
                  <a:srgbClr val="050105"/>
                </a:solidFill>
                <a:latin typeface="Arial"/>
                <a:cs typeface="Arial"/>
              </a:rPr>
              <a:t>''a</a:t>
            </a:r>
            <a:r>
              <a:rPr dirty="0" sz="3750" spc="-40">
                <a:solidFill>
                  <a:srgbClr val="050105"/>
                </a:solidFill>
                <a:latin typeface="Arial"/>
                <a:cs typeface="Arial"/>
              </a:rPr>
              <a:t> </a:t>
            </a:r>
            <a:r>
              <a:rPr dirty="0" sz="3750" spc="110">
                <a:solidFill>
                  <a:srgbClr val="050105"/>
                </a:solidFill>
                <a:latin typeface="Arial"/>
                <a:cs typeface="Arial"/>
              </a:rPr>
              <a:t>headstrong</a:t>
            </a:r>
            <a:r>
              <a:rPr dirty="0" sz="3750" spc="-10">
                <a:solidFill>
                  <a:srgbClr val="050105"/>
                </a:solidFill>
                <a:latin typeface="Arial"/>
                <a:cs typeface="Arial"/>
              </a:rPr>
              <a:t> </a:t>
            </a:r>
            <a:r>
              <a:rPr dirty="0" sz="3750" spc="90">
                <a:solidFill>
                  <a:srgbClr val="050105"/>
                </a:solidFill>
                <a:latin typeface="Arial"/>
                <a:cs typeface="Arial"/>
              </a:rPr>
              <a:t>democracy''</a:t>
            </a:r>
            <a:endParaRPr sz="3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92749" y="1535710"/>
            <a:ext cx="6664959" cy="40062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3970" marR="5080" indent="-1905">
              <a:lnSpc>
                <a:spcPct val="115799"/>
              </a:lnSpc>
              <a:spcBef>
                <a:spcPts val="95"/>
              </a:spcBef>
            </a:pPr>
            <a:r>
              <a:rPr dirty="0" sz="3750" spc="-120">
                <a:solidFill>
                  <a:srgbClr val="050105"/>
                </a:solidFill>
                <a:latin typeface="Arial"/>
                <a:cs typeface="Arial"/>
              </a:rPr>
              <a:t>a</a:t>
            </a:r>
            <a:r>
              <a:rPr dirty="0" sz="3750" spc="45">
                <a:solidFill>
                  <a:srgbClr val="050105"/>
                </a:solidFill>
                <a:latin typeface="Arial"/>
                <a:cs typeface="Arial"/>
              </a:rPr>
              <a:t> </a:t>
            </a:r>
            <a:r>
              <a:rPr dirty="0" sz="3750" spc="114">
                <a:solidFill>
                  <a:srgbClr val="050105"/>
                </a:solidFill>
                <a:latin typeface="Arial"/>
                <a:cs typeface="Arial"/>
              </a:rPr>
              <a:t>''prevailing</a:t>
            </a:r>
            <a:r>
              <a:rPr dirty="0" sz="3750" spc="-25">
                <a:solidFill>
                  <a:srgbClr val="050105"/>
                </a:solidFill>
                <a:latin typeface="Arial"/>
                <a:cs typeface="Arial"/>
              </a:rPr>
              <a:t> </a:t>
            </a:r>
            <a:r>
              <a:rPr dirty="0" sz="3750" spc="5">
                <a:solidFill>
                  <a:srgbClr val="050105"/>
                </a:solidFill>
                <a:latin typeface="Arial"/>
                <a:cs typeface="Arial"/>
              </a:rPr>
              <a:t>rage</a:t>
            </a:r>
            <a:r>
              <a:rPr dirty="0" sz="3750" spc="55">
                <a:solidFill>
                  <a:srgbClr val="050105"/>
                </a:solidFill>
                <a:latin typeface="Arial"/>
                <a:cs typeface="Arial"/>
              </a:rPr>
              <a:t> </a:t>
            </a:r>
            <a:r>
              <a:rPr dirty="0" sz="3750">
                <a:solidFill>
                  <a:srgbClr val="050105"/>
                </a:solidFill>
                <a:latin typeface="Arial"/>
                <a:cs typeface="Arial"/>
              </a:rPr>
              <a:t>of</a:t>
            </a:r>
            <a:r>
              <a:rPr dirty="0" sz="3750" spc="405">
                <a:solidFill>
                  <a:srgbClr val="050105"/>
                </a:solidFill>
                <a:latin typeface="Arial"/>
                <a:cs typeface="Arial"/>
              </a:rPr>
              <a:t> </a:t>
            </a:r>
            <a:r>
              <a:rPr dirty="0" sz="3750" spc="-55">
                <a:solidFill>
                  <a:srgbClr val="050105"/>
                </a:solidFill>
                <a:latin typeface="Arial"/>
                <a:cs typeface="Arial"/>
              </a:rPr>
              <a:t>excessive </a:t>
            </a:r>
            <a:r>
              <a:rPr dirty="0" sz="3750" spc="-1025">
                <a:solidFill>
                  <a:srgbClr val="050105"/>
                </a:solidFill>
                <a:latin typeface="Arial"/>
                <a:cs typeface="Arial"/>
              </a:rPr>
              <a:t> </a:t>
            </a:r>
            <a:r>
              <a:rPr dirty="0" sz="3750" spc="90">
                <a:solidFill>
                  <a:srgbClr val="050105"/>
                </a:solidFill>
                <a:latin typeface="Arial"/>
                <a:cs typeface="Arial"/>
              </a:rPr>
              <a:t>democracy''</a:t>
            </a:r>
            <a:endParaRPr sz="3750">
              <a:latin typeface="Arial"/>
              <a:cs typeface="Arial"/>
            </a:endParaRPr>
          </a:p>
          <a:p>
            <a:pPr marL="17145" marR="1503045">
              <a:lnSpc>
                <a:spcPts val="10500"/>
              </a:lnSpc>
              <a:spcBef>
                <a:spcPts val="1075"/>
              </a:spcBef>
            </a:pPr>
            <a:r>
              <a:rPr dirty="0" sz="3750" spc="110">
                <a:solidFill>
                  <a:srgbClr val="050105"/>
                </a:solidFill>
                <a:latin typeface="Arial"/>
                <a:cs typeface="Arial"/>
              </a:rPr>
              <a:t>''republican</a:t>
            </a:r>
            <a:r>
              <a:rPr dirty="0" sz="3750" spc="170">
                <a:solidFill>
                  <a:srgbClr val="050105"/>
                </a:solidFill>
                <a:latin typeface="Arial"/>
                <a:cs typeface="Arial"/>
              </a:rPr>
              <a:t> </a:t>
            </a:r>
            <a:r>
              <a:rPr dirty="0" sz="3750" spc="114">
                <a:solidFill>
                  <a:srgbClr val="050105"/>
                </a:solidFill>
                <a:latin typeface="Arial"/>
                <a:cs typeface="Arial"/>
              </a:rPr>
              <a:t>frenzy'' </a:t>
            </a:r>
            <a:r>
              <a:rPr dirty="0" sz="3750" spc="120">
                <a:solidFill>
                  <a:srgbClr val="050105"/>
                </a:solidFill>
                <a:latin typeface="Arial"/>
                <a:cs typeface="Arial"/>
              </a:rPr>
              <a:t> </a:t>
            </a:r>
            <a:r>
              <a:rPr dirty="0" sz="3750" spc="110">
                <a:solidFill>
                  <a:srgbClr val="050105"/>
                </a:solidFill>
                <a:latin typeface="Arial"/>
                <a:cs typeface="Arial"/>
              </a:rPr>
              <a:t>''democratical</a:t>
            </a:r>
            <a:r>
              <a:rPr dirty="0" sz="3750" spc="-50">
                <a:solidFill>
                  <a:srgbClr val="050105"/>
                </a:solidFill>
                <a:latin typeface="Arial"/>
                <a:cs typeface="Arial"/>
              </a:rPr>
              <a:t> </a:t>
            </a:r>
            <a:r>
              <a:rPr dirty="0" sz="3750" spc="150">
                <a:solidFill>
                  <a:srgbClr val="050105"/>
                </a:solidFill>
                <a:latin typeface="Arial"/>
                <a:cs typeface="Arial"/>
              </a:rPr>
              <a:t>tyranny''</a:t>
            </a:r>
            <a:endParaRPr sz="375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11557" y="4306741"/>
          <a:ext cx="2633345" cy="2171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3300"/>
                <a:gridCol w="599440"/>
                <a:gridCol w="579755"/>
                <a:gridCol w="452119"/>
              </a:tblGrid>
              <a:tr h="428625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2400" spc="110">
                          <a:solidFill>
                            <a:srgbClr val="FDFDFD"/>
                          </a:solidFill>
                          <a:latin typeface="Arial"/>
                          <a:cs typeface="Arial"/>
                        </a:rPr>
                        <a:t>Founding</a:t>
                      </a:r>
                      <a:r>
                        <a:rPr dirty="0" sz="2400" spc="-40">
                          <a:solidFill>
                            <a:srgbClr val="FDFDF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spc="45">
                          <a:solidFill>
                            <a:srgbClr val="FDFDFD"/>
                          </a:solidFill>
                          <a:latin typeface="Arial"/>
                          <a:cs typeface="Arial"/>
                        </a:rPr>
                        <a:t>Fathers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01010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40690">
                <a:tc gridSpan="4">
                  <a:txBody>
                    <a:bodyPr/>
                    <a:lstStyle/>
                    <a:p>
                      <a:pPr marL="1270" marR="3048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400" spc="60">
                          <a:solidFill>
                            <a:srgbClr val="FDFDFD"/>
                          </a:solidFill>
                          <a:latin typeface="Arial"/>
                          <a:cs typeface="Arial"/>
                        </a:rPr>
                        <a:t>Diagnose</a:t>
                      </a:r>
                      <a:r>
                        <a:rPr dirty="0" sz="2400" spc="105">
                          <a:solidFill>
                            <a:srgbClr val="FDFDF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spc="130">
                          <a:solidFill>
                            <a:srgbClr val="FDFDFD"/>
                          </a:solidFill>
                          <a:latin typeface="Arial"/>
                          <a:cs typeface="Arial"/>
                        </a:rPr>
                        <a:t>What's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24765">
                    <a:lnT w="571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1010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36245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2400" spc="-5">
                          <a:solidFill>
                            <a:srgbClr val="FDFDFD"/>
                          </a:solidFill>
                          <a:latin typeface="Arial"/>
                          <a:cs typeface="Arial"/>
                        </a:rPr>
                        <a:t>Wrong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T w="2857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1010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30480"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2857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31165">
                <a:tc gridSpan="3"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2400" spc="225">
                          <a:solidFill>
                            <a:srgbClr val="FDFDFD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dirty="0" sz="2400" spc="55">
                          <a:solidFill>
                            <a:srgbClr val="FDFDF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spc="90">
                          <a:solidFill>
                            <a:srgbClr val="FDFDFD"/>
                          </a:solidFill>
                          <a:latin typeface="Arial"/>
                          <a:cs typeface="Arial"/>
                        </a:rPr>
                        <a:t>America,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19685">
                    <a:lnT w="381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01010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381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434340">
                <a:tc gridSpan="2"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2550">
                          <a:solidFill>
                            <a:srgbClr val="FDFDFD"/>
                          </a:solidFill>
                          <a:latin typeface="Times New Roman"/>
                          <a:cs typeface="Times New Roman"/>
                        </a:rPr>
                        <a:t>783-1787</a:t>
                      </a:r>
                      <a:endParaRPr sz="25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795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01010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R="30480"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77069" y="6041699"/>
            <a:ext cx="210820" cy="41655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550" spc="180">
                <a:solidFill>
                  <a:srgbClr val="FDFDFD"/>
                </a:solidFill>
                <a:latin typeface="Times New Roman"/>
                <a:cs typeface="Times New Roman"/>
              </a:rPr>
              <a:t>1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97623" y="6274582"/>
            <a:ext cx="6233795" cy="6000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750" spc="100">
                <a:solidFill>
                  <a:srgbClr val="050105"/>
                </a:solidFill>
                <a:latin typeface="Arial"/>
                <a:cs typeface="Arial"/>
              </a:rPr>
              <a:t>''democratic</a:t>
            </a:r>
            <a:r>
              <a:rPr dirty="0" sz="3750" spc="254">
                <a:solidFill>
                  <a:srgbClr val="050105"/>
                </a:solidFill>
                <a:latin typeface="Arial"/>
                <a:cs typeface="Arial"/>
              </a:rPr>
              <a:t> </a:t>
            </a:r>
            <a:r>
              <a:rPr dirty="0" sz="3750" spc="90">
                <a:solidFill>
                  <a:srgbClr val="050105"/>
                </a:solidFill>
                <a:latin typeface="Arial"/>
                <a:cs typeface="Arial"/>
              </a:rPr>
              <a:t>licentiousness''</a:t>
            </a:r>
            <a:endParaRPr sz="3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7504" y="136347"/>
            <a:ext cx="2091689" cy="20008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2150" spc="20">
                <a:solidFill>
                  <a:srgbClr val="660066"/>
                </a:solidFill>
                <a:latin typeface="Calibri"/>
                <a:cs typeface="Calibri"/>
              </a:rPr>
              <a:t>“The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reins of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Government must </a:t>
            </a:r>
            <a:r>
              <a:rPr dirty="0" sz="2150" spc="-47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40">
                <a:solidFill>
                  <a:srgbClr val="660066"/>
                </a:solidFill>
                <a:latin typeface="Calibri"/>
                <a:cs typeface="Calibri"/>
              </a:rPr>
              <a:t>e’er</a:t>
            </a:r>
            <a:r>
              <a:rPr dirty="0" sz="2150" spc="-3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long</a:t>
            </a:r>
            <a:r>
              <a:rPr dirty="0" sz="2150" spc="-2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be</a:t>
            </a:r>
            <a:r>
              <a:rPr dirty="0" sz="2150" spc="-2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10">
                <a:solidFill>
                  <a:srgbClr val="660066"/>
                </a:solidFill>
                <a:latin typeface="Calibri"/>
                <a:cs typeface="Calibri"/>
              </a:rPr>
              <a:t>drawn </a:t>
            </a:r>
            <a:r>
              <a:rPr dirty="0" sz="2150" spc="-47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50">
                <a:solidFill>
                  <a:srgbClr val="660066"/>
                </a:solidFill>
                <a:latin typeface="Calibri"/>
                <a:cs typeface="Calibri"/>
              </a:rPr>
              <a:t>closer.”</a:t>
            </a:r>
            <a:r>
              <a:rPr dirty="0" sz="2150" spc="-2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[Elizabeth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 Smith</a:t>
            </a:r>
            <a:r>
              <a:rPr dirty="0" sz="2150" spc="-2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40">
                <a:solidFill>
                  <a:srgbClr val="660066"/>
                </a:solidFill>
                <a:latin typeface="Calibri"/>
                <a:cs typeface="Calibri"/>
              </a:rPr>
              <a:t>Shaw,</a:t>
            </a:r>
            <a:r>
              <a:rPr dirty="0" sz="2150" spc="-2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15">
                <a:solidFill>
                  <a:srgbClr val="660066"/>
                </a:solidFill>
                <a:latin typeface="Calibri"/>
                <a:cs typeface="Calibri"/>
              </a:rPr>
              <a:t>May </a:t>
            </a:r>
            <a:r>
              <a:rPr dirty="0" sz="2150" spc="-1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20,</a:t>
            </a:r>
            <a:r>
              <a:rPr dirty="0" sz="2150" spc="-1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1787]</a:t>
            </a:r>
            <a:endParaRPr sz="21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6020" y="0"/>
            <a:ext cx="6728460" cy="6857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35630" y="5581551"/>
            <a:ext cx="5807710" cy="1013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“Let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the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reins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of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government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then be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braced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in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time </a:t>
            </a:r>
            <a:r>
              <a:rPr dirty="0" sz="2150" spc="-47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5">
                <a:solidFill>
                  <a:srgbClr val="660066"/>
                </a:solidFill>
                <a:latin typeface="Calibri"/>
                <a:cs typeface="Calibri"/>
              </a:rPr>
              <a:t>and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held with a </a:t>
            </a:r>
            <a:r>
              <a:rPr dirty="0" sz="2150" spc="-10">
                <a:solidFill>
                  <a:srgbClr val="660066"/>
                </a:solidFill>
                <a:latin typeface="Calibri"/>
                <a:cs typeface="Calibri"/>
              </a:rPr>
              <a:t>steady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hand; </a:t>
            </a:r>
            <a:r>
              <a:rPr dirty="0" sz="2150" spc="-10">
                <a:solidFill>
                  <a:srgbClr val="660066"/>
                </a:solidFill>
                <a:latin typeface="Calibri"/>
                <a:cs typeface="Calibri"/>
              </a:rPr>
              <a:t>[George Washington,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Oct.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31,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 1786]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1225" y="227789"/>
            <a:ext cx="2543810" cy="20008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“the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reins of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Government, </a:t>
            </a:r>
            <a:r>
              <a:rPr dirty="0" sz="2150" spc="-10">
                <a:solidFill>
                  <a:srgbClr val="660066"/>
                </a:solidFill>
                <a:latin typeface="Calibri"/>
                <a:cs typeface="Calibri"/>
              </a:rPr>
              <a:t>are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held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 with so </a:t>
            </a:r>
            <a:r>
              <a:rPr dirty="0" sz="2150" spc="-10">
                <a:solidFill>
                  <a:srgbClr val="660066"/>
                </a:solidFill>
                <a:latin typeface="Calibri"/>
                <a:cs typeface="Calibri"/>
              </a:rPr>
              <a:t>feeble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a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hand,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that</a:t>
            </a:r>
            <a:r>
              <a:rPr dirty="0" sz="2150" spc="-3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the</a:t>
            </a:r>
            <a:r>
              <a:rPr dirty="0" sz="2150" spc="-3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multitude</a:t>
            </a:r>
            <a:r>
              <a:rPr dirty="0" sz="2150" spc="-3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15">
                <a:solidFill>
                  <a:srgbClr val="660066"/>
                </a:solidFill>
                <a:latin typeface="Calibri"/>
                <a:cs typeface="Calibri"/>
              </a:rPr>
              <a:t>feel </a:t>
            </a:r>
            <a:r>
              <a:rPr dirty="0" sz="2150" spc="-47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no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restraint” [Silas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 Deane,</a:t>
            </a:r>
            <a:r>
              <a:rPr dirty="0" sz="2150" spc="-1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July</a:t>
            </a:r>
            <a:r>
              <a:rPr dirty="0" sz="2150" spc="-2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16,</a:t>
            </a:r>
            <a:r>
              <a:rPr dirty="0" sz="2150" spc="-1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1785]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2625" y="4776543"/>
            <a:ext cx="2818765" cy="1671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“the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reins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should be </a:t>
            </a:r>
            <a:r>
              <a:rPr dirty="0" sz="2150" spc="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resumed </a:t>
            </a:r>
            <a:r>
              <a:rPr dirty="0" sz="2150" spc="5">
                <a:solidFill>
                  <a:srgbClr val="660066"/>
                </a:solidFill>
                <a:latin typeface="Calibri"/>
                <a:cs typeface="Calibri"/>
              </a:rPr>
              <a:t>and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held with a </a:t>
            </a:r>
            <a:r>
              <a:rPr dirty="0" sz="2150" spc="-47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firmer hand” </a:t>
            </a:r>
            <a:r>
              <a:rPr dirty="0" sz="2150" spc="-15">
                <a:solidFill>
                  <a:srgbClr val="660066"/>
                </a:solidFill>
                <a:latin typeface="Calibri"/>
                <a:cs typeface="Calibri"/>
              </a:rPr>
              <a:t>[“Camillus,” </a:t>
            </a:r>
            <a:r>
              <a:rPr dirty="0" sz="2150" spc="-47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5" i="1">
                <a:solidFill>
                  <a:srgbClr val="660066"/>
                </a:solidFill>
                <a:latin typeface="Calibri"/>
                <a:cs typeface="Calibri"/>
              </a:rPr>
              <a:t>Independent </a:t>
            </a:r>
            <a:r>
              <a:rPr dirty="0" sz="2150" i="1">
                <a:solidFill>
                  <a:srgbClr val="660066"/>
                </a:solidFill>
                <a:latin typeface="Calibri"/>
                <a:cs typeface="Calibri"/>
              </a:rPr>
              <a:t>Chronicle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, </a:t>
            </a:r>
            <a:r>
              <a:rPr dirty="0" sz="2150" spc="5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March</a:t>
            </a:r>
            <a:r>
              <a:rPr dirty="0" sz="2150" spc="-1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>
                <a:solidFill>
                  <a:srgbClr val="660066"/>
                </a:solidFill>
                <a:latin typeface="Calibri"/>
                <a:cs typeface="Calibri"/>
              </a:rPr>
              <a:t>1,</a:t>
            </a:r>
            <a:r>
              <a:rPr dirty="0" sz="2150" spc="-1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dirty="0" sz="2150" spc="-5">
                <a:solidFill>
                  <a:srgbClr val="660066"/>
                </a:solidFill>
                <a:latin typeface="Calibri"/>
                <a:cs typeface="Calibri"/>
              </a:rPr>
              <a:t>1787]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66303" y="419048"/>
            <a:ext cx="382016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FFC000"/>
                </a:solidFill>
              </a:rPr>
              <a:t>Pennsylvania </a:t>
            </a:r>
            <a:r>
              <a:rPr dirty="0" sz="3600" spc="-25">
                <a:solidFill>
                  <a:srgbClr val="FFC000"/>
                </a:solidFill>
              </a:rPr>
              <a:t>State </a:t>
            </a:r>
            <a:r>
              <a:rPr dirty="0" sz="3600" spc="-20">
                <a:solidFill>
                  <a:srgbClr val="FFC000"/>
                </a:solidFill>
              </a:rPr>
              <a:t> </a:t>
            </a:r>
            <a:r>
              <a:rPr dirty="0" sz="3600" spc="-15">
                <a:solidFill>
                  <a:srgbClr val="FFC000"/>
                </a:solidFill>
              </a:rPr>
              <a:t>Constitution</a:t>
            </a:r>
            <a:r>
              <a:rPr dirty="0" sz="3600" spc="-35">
                <a:solidFill>
                  <a:srgbClr val="FFC000"/>
                </a:solidFill>
              </a:rPr>
              <a:t> </a:t>
            </a:r>
            <a:r>
              <a:rPr dirty="0" sz="3600" spc="-5">
                <a:solidFill>
                  <a:srgbClr val="FFC000"/>
                </a:solidFill>
              </a:rPr>
              <a:t>of</a:t>
            </a:r>
            <a:r>
              <a:rPr dirty="0" sz="3600" spc="-25">
                <a:solidFill>
                  <a:srgbClr val="FFC000"/>
                </a:solidFill>
              </a:rPr>
              <a:t> </a:t>
            </a:r>
            <a:r>
              <a:rPr dirty="0" sz="3600" spc="-5">
                <a:solidFill>
                  <a:srgbClr val="FFC000"/>
                </a:solidFill>
              </a:rPr>
              <a:t>1776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1083" y="362227"/>
            <a:ext cx="4798970" cy="6172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5143" y="2327025"/>
            <a:ext cx="4206238" cy="42062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What</a:t>
            </a:r>
            <a:r>
              <a:rPr dirty="0" spc="-50"/>
              <a:t> </a:t>
            </a:r>
            <a:r>
              <a:rPr dirty="0" spc="-85"/>
              <a:t>Went</a:t>
            </a:r>
            <a:r>
              <a:rPr dirty="0" spc="-50"/>
              <a:t> </a:t>
            </a:r>
            <a:r>
              <a:rPr dirty="0" spc="-60"/>
              <a:t>Wrong?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42595" indent="-430530">
              <a:lnSpc>
                <a:spcPct val="100000"/>
              </a:lnSpc>
              <a:spcBef>
                <a:spcPts val="100"/>
              </a:spcBef>
              <a:buChar char="•"/>
              <a:tabLst>
                <a:tab pos="443230" algn="l"/>
              </a:tabLst>
            </a:pPr>
            <a:r>
              <a:rPr dirty="0" spc="-15"/>
              <a:t>Ensure</a:t>
            </a:r>
            <a:r>
              <a:rPr dirty="0" spc="-45"/>
              <a:t> </a:t>
            </a:r>
            <a:r>
              <a:rPr dirty="0" spc="-5"/>
              <a:t>Domestic</a:t>
            </a:r>
            <a:r>
              <a:rPr dirty="0" spc="-120"/>
              <a:t> </a:t>
            </a:r>
            <a:r>
              <a:rPr dirty="0" spc="-20"/>
              <a:t>Tranquility</a:t>
            </a:r>
          </a:p>
          <a:p>
            <a:pPr marL="442595" indent="-430530">
              <a:lnSpc>
                <a:spcPct val="100000"/>
              </a:lnSpc>
              <a:buChar char="•"/>
              <a:tabLst>
                <a:tab pos="443230" algn="l"/>
              </a:tabLst>
            </a:pPr>
            <a:r>
              <a:rPr dirty="0" spc="-15"/>
              <a:t>Provide</a:t>
            </a:r>
            <a:r>
              <a:rPr dirty="0" spc="-35"/>
              <a:t> </a:t>
            </a:r>
            <a:r>
              <a:rPr dirty="0" spc="-10"/>
              <a:t>for</a:t>
            </a:r>
            <a:r>
              <a:rPr dirty="0" spc="-30"/>
              <a:t> </a:t>
            </a:r>
            <a:r>
              <a:rPr dirty="0" spc="-10"/>
              <a:t>the</a:t>
            </a:r>
            <a:r>
              <a:rPr dirty="0" spc="-30"/>
              <a:t> </a:t>
            </a:r>
            <a:r>
              <a:rPr dirty="0" spc="-5"/>
              <a:t>Common</a:t>
            </a:r>
            <a:r>
              <a:rPr dirty="0" spc="-20"/>
              <a:t> Offense</a:t>
            </a:r>
          </a:p>
          <a:p>
            <a:pPr marL="442595" indent="-430530">
              <a:lnSpc>
                <a:spcPct val="100000"/>
              </a:lnSpc>
              <a:buChar char="•"/>
              <a:tabLst>
                <a:tab pos="443230" algn="l"/>
              </a:tabLst>
            </a:pPr>
            <a:r>
              <a:rPr dirty="0" spc="-15"/>
              <a:t>Establish</a:t>
            </a:r>
            <a:r>
              <a:rPr dirty="0" spc="-60"/>
              <a:t> </a:t>
            </a:r>
            <a:r>
              <a:rPr dirty="0"/>
              <a:t>Justice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2318" y="0"/>
            <a:ext cx="8807362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3275" y="1295479"/>
            <a:ext cx="10379075" cy="2006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0" spc="-5">
                <a:latin typeface="Arial"/>
                <a:cs typeface="Arial"/>
              </a:rPr>
              <a:t>Untidy</a:t>
            </a:r>
            <a:r>
              <a:rPr dirty="0" sz="13000" spc="-114">
                <a:latin typeface="Arial"/>
                <a:cs typeface="Arial"/>
              </a:rPr>
              <a:t> </a:t>
            </a:r>
            <a:r>
              <a:rPr dirty="0" sz="13000" spc="-15">
                <a:latin typeface="Arial"/>
                <a:cs typeface="Arial"/>
              </a:rPr>
              <a:t>Origins</a:t>
            </a:r>
            <a:endParaRPr sz="1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6750" y="0"/>
            <a:ext cx="57784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5311" y="5698025"/>
            <a:ext cx="11040745" cy="100520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spc="-10" i="1">
                <a:solidFill>
                  <a:srgbClr val="000000"/>
                </a:solidFill>
                <a:latin typeface="Calibri"/>
                <a:cs typeface="Calibri"/>
              </a:rPr>
              <a:t>Scene</a:t>
            </a:r>
            <a:r>
              <a:rPr dirty="0" sz="3600" spc="-5" i="1">
                <a:solidFill>
                  <a:srgbClr val="000000"/>
                </a:solidFill>
                <a:latin typeface="Calibri"/>
                <a:cs typeface="Calibri"/>
              </a:rPr>
              <a:t> at </a:t>
            </a:r>
            <a:r>
              <a:rPr dirty="0" sz="3600" spc="-10" i="1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3600" spc="-5" i="1">
                <a:solidFill>
                  <a:srgbClr val="000000"/>
                </a:solidFill>
                <a:latin typeface="Calibri"/>
                <a:cs typeface="Calibri"/>
              </a:rPr>
              <a:t> Signing of </a:t>
            </a:r>
            <a:r>
              <a:rPr dirty="0" sz="3600" spc="-10" i="1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360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600" spc="-15" i="1">
                <a:solidFill>
                  <a:srgbClr val="000000"/>
                </a:solidFill>
                <a:latin typeface="Calibri"/>
                <a:cs typeface="Calibri"/>
              </a:rPr>
              <a:t>Constitution</a:t>
            </a:r>
            <a:r>
              <a:rPr dirty="0" sz="3600" spc="-1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600" spc="-5" i="1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360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600" spc="-10" i="1">
                <a:solidFill>
                  <a:srgbClr val="000000"/>
                </a:solidFill>
                <a:latin typeface="Calibri"/>
                <a:cs typeface="Calibri"/>
              </a:rPr>
              <a:t>the United</a:t>
            </a:r>
            <a:r>
              <a:rPr dirty="0" sz="360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600" spc="-20" i="1">
                <a:solidFill>
                  <a:srgbClr val="000000"/>
                </a:solidFill>
                <a:latin typeface="Calibri"/>
                <a:cs typeface="Calibri"/>
              </a:rPr>
              <a:t>States</a:t>
            </a:r>
            <a:endParaRPr sz="3600">
              <a:latin typeface="Calibri"/>
              <a:cs typeface="Calibri"/>
            </a:endParaRPr>
          </a:p>
          <a:p>
            <a:pPr algn="ctr" marL="18415">
              <a:lnSpc>
                <a:spcPct val="100000"/>
              </a:lnSpc>
              <a:spcBef>
                <a:spcPts val="30"/>
              </a:spcBef>
            </a:pPr>
            <a:r>
              <a:rPr dirty="0" sz="2800" spc="-15">
                <a:solidFill>
                  <a:srgbClr val="000000"/>
                </a:solidFill>
              </a:rPr>
              <a:t>Howard</a:t>
            </a:r>
            <a:r>
              <a:rPr dirty="0" sz="2800" spc="-30">
                <a:solidFill>
                  <a:srgbClr val="000000"/>
                </a:solidFill>
              </a:rPr>
              <a:t> </a:t>
            </a:r>
            <a:r>
              <a:rPr dirty="0" sz="2800" spc="-5">
                <a:solidFill>
                  <a:srgbClr val="000000"/>
                </a:solidFill>
              </a:rPr>
              <a:t>Chandler</a:t>
            </a:r>
            <a:r>
              <a:rPr dirty="0" sz="2800" spc="-25">
                <a:solidFill>
                  <a:srgbClr val="000000"/>
                </a:solidFill>
              </a:rPr>
              <a:t> </a:t>
            </a:r>
            <a:r>
              <a:rPr dirty="0" sz="2800" spc="-10">
                <a:solidFill>
                  <a:srgbClr val="000000"/>
                </a:solidFill>
              </a:rPr>
              <a:t>Christy</a:t>
            </a:r>
            <a:r>
              <a:rPr dirty="0" sz="2800" spc="-30">
                <a:solidFill>
                  <a:srgbClr val="000000"/>
                </a:solidFill>
              </a:rPr>
              <a:t> </a:t>
            </a:r>
            <a:r>
              <a:rPr dirty="0" sz="2800" spc="-5">
                <a:solidFill>
                  <a:srgbClr val="000000"/>
                </a:solidFill>
              </a:rPr>
              <a:t>(1940)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857" y="0"/>
            <a:ext cx="109523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4051" y="5372596"/>
            <a:ext cx="3091180" cy="1186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">
                <a:solidFill>
                  <a:srgbClr val="FFFFFF"/>
                </a:solidFill>
                <a:latin typeface="Calibri"/>
                <a:cs typeface="Calibri"/>
              </a:rPr>
              <a:t>John</a:t>
            </a:r>
            <a:r>
              <a:rPr dirty="0" sz="40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spc="-5">
                <a:solidFill>
                  <a:srgbClr val="FFFFFF"/>
                </a:solidFill>
                <a:latin typeface="Calibri"/>
                <a:cs typeface="Calibri"/>
              </a:rPr>
              <a:t>Dickinson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3600" spc="-5">
                <a:solidFill>
                  <a:srgbClr val="FFFFFF"/>
                </a:solidFill>
                <a:latin typeface="Calibri"/>
                <a:cs typeface="Calibri"/>
              </a:rPr>
              <a:t>(1732-1808)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2474" y="228600"/>
            <a:ext cx="5122528" cy="64007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8147" y="0"/>
            <a:ext cx="9514840" cy="6858000"/>
            <a:chOff x="2068147" y="0"/>
            <a:chExt cx="951484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8147" y="0"/>
              <a:ext cx="951425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69431" y="3015915"/>
              <a:ext cx="5807710" cy="2692400"/>
            </a:xfrm>
            <a:custGeom>
              <a:avLst/>
              <a:gdLst/>
              <a:ahLst/>
              <a:cxnLst/>
              <a:rect l="l" t="t" r="r" b="b"/>
              <a:pathLst>
                <a:path w="5807709" h="2692400">
                  <a:moveTo>
                    <a:pt x="4700335" y="38099"/>
                  </a:moveTo>
                  <a:lnTo>
                    <a:pt x="4523872" y="38099"/>
                  </a:lnTo>
                  <a:lnTo>
                    <a:pt x="4571999" y="25399"/>
                  </a:lnTo>
                  <a:lnTo>
                    <a:pt x="4619572" y="0"/>
                  </a:lnTo>
                  <a:lnTo>
                    <a:pt x="4679642" y="0"/>
                  </a:lnTo>
                  <a:lnTo>
                    <a:pt x="4686951" y="12699"/>
                  </a:lnTo>
                  <a:lnTo>
                    <a:pt x="4692932" y="25399"/>
                  </a:lnTo>
                  <a:lnTo>
                    <a:pt x="4700335" y="38099"/>
                  </a:lnTo>
                  <a:close/>
                </a:path>
                <a:path w="5807709" h="2692400">
                  <a:moveTo>
                    <a:pt x="4493571" y="190499"/>
                  </a:moveTo>
                  <a:lnTo>
                    <a:pt x="4459704" y="190499"/>
                  </a:lnTo>
                  <a:lnTo>
                    <a:pt x="4459704" y="25399"/>
                  </a:lnTo>
                  <a:lnTo>
                    <a:pt x="4523872" y="38099"/>
                  </a:lnTo>
                  <a:lnTo>
                    <a:pt x="4700335" y="38099"/>
                  </a:lnTo>
                  <a:lnTo>
                    <a:pt x="4707830" y="50799"/>
                  </a:lnTo>
                  <a:lnTo>
                    <a:pt x="4715910" y="63499"/>
                  </a:lnTo>
                  <a:lnTo>
                    <a:pt x="4724224" y="63499"/>
                  </a:lnTo>
                  <a:lnTo>
                    <a:pt x="4732420" y="76199"/>
                  </a:lnTo>
                  <a:lnTo>
                    <a:pt x="4744330" y="76199"/>
                  </a:lnTo>
                  <a:lnTo>
                    <a:pt x="4756158" y="88899"/>
                  </a:lnTo>
                  <a:lnTo>
                    <a:pt x="4507831" y="88899"/>
                  </a:lnTo>
                  <a:lnTo>
                    <a:pt x="4493571" y="190499"/>
                  </a:lnTo>
                  <a:close/>
                </a:path>
                <a:path w="5807709" h="2692400">
                  <a:moveTo>
                    <a:pt x="4853925" y="94491"/>
                  </a:moveTo>
                  <a:lnTo>
                    <a:pt x="4507831" y="88899"/>
                  </a:lnTo>
                  <a:lnTo>
                    <a:pt x="4814859" y="88899"/>
                  </a:lnTo>
                  <a:lnTo>
                    <a:pt x="4826717" y="76199"/>
                  </a:lnTo>
                  <a:lnTo>
                    <a:pt x="4836347" y="76199"/>
                  </a:lnTo>
                  <a:lnTo>
                    <a:pt x="4853925" y="94491"/>
                  </a:lnTo>
                  <a:close/>
                </a:path>
                <a:path w="5807709" h="2692400">
                  <a:moveTo>
                    <a:pt x="806439" y="101599"/>
                  </a:moveTo>
                  <a:lnTo>
                    <a:pt x="754742" y="101599"/>
                  </a:lnTo>
                  <a:lnTo>
                    <a:pt x="769539" y="88899"/>
                  </a:lnTo>
                  <a:lnTo>
                    <a:pt x="794929" y="88899"/>
                  </a:lnTo>
                  <a:lnTo>
                    <a:pt x="806439" y="101599"/>
                  </a:lnTo>
                  <a:close/>
                </a:path>
                <a:path w="5807709" h="2692400">
                  <a:moveTo>
                    <a:pt x="3577388" y="126999"/>
                  </a:moveTo>
                  <a:lnTo>
                    <a:pt x="2502567" y="126999"/>
                  </a:lnTo>
                  <a:lnTo>
                    <a:pt x="2514570" y="114299"/>
                  </a:lnTo>
                  <a:lnTo>
                    <a:pt x="2538331" y="114299"/>
                  </a:lnTo>
                  <a:lnTo>
                    <a:pt x="2550693" y="101599"/>
                  </a:lnTo>
                  <a:lnTo>
                    <a:pt x="3416967" y="88899"/>
                  </a:lnTo>
                  <a:lnTo>
                    <a:pt x="3434496" y="88899"/>
                  </a:lnTo>
                  <a:lnTo>
                    <a:pt x="3477078" y="101599"/>
                  </a:lnTo>
                  <a:lnTo>
                    <a:pt x="3529711" y="114299"/>
                  </a:lnTo>
                  <a:lnTo>
                    <a:pt x="3577388" y="126999"/>
                  </a:lnTo>
                  <a:close/>
                </a:path>
                <a:path w="5807709" h="2692400">
                  <a:moveTo>
                    <a:pt x="5099206" y="203199"/>
                  </a:moveTo>
                  <a:lnTo>
                    <a:pt x="5042282" y="203199"/>
                  </a:lnTo>
                  <a:lnTo>
                    <a:pt x="5005135" y="190499"/>
                  </a:lnTo>
                  <a:lnTo>
                    <a:pt x="4955888" y="152399"/>
                  </a:lnTo>
                  <a:lnTo>
                    <a:pt x="4931051" y="139699"/>
                  </a:lnTo>
                  <a:lnTo>
                    <a:pt x="4916399" y="126999"/>
                  </a:lnTo>
                  <a:lnTo>
                    <a:pt x="4897709" y="114299"/>
                  </a:lnTo>
                  <a:lnTo>
                    <a:pt x="4860756" y="101599"/>
                  </a:lnTo>
                  <a:lnTo>
                    <a:pt x="4853925" y="94491"/>
                  </a:lnTo>
                  <a:lnTo>
                    <a:pt x="5293893" y="101599"/>
                  </a:lnTo>
                  <a:lnTo>
                    <a:pt x="5259582" y="126999"/>
                  </a:lnTo>
                  <a:lnTo>
                    <a:pt x="5228790" y="139699"/>
                  </a:lnTo>
                  <a:lnTo>
                    <a:pt x="5201182" y="152399"/>
                  </a:lnTo>
                  <a:lnTo>
                    <a:pt x="5176424" y="165099"/>
                  </a:lnTo>
                  <a:lnTo>
                    <a:pt x="5154181" y="177799"/>
                  </a:lnTo>
                  <a:lnTo>
                    <a:pt x="5134120" y="190499"/>
                  </a:lnTo>
                  <a:lnTo>
                    <a:pt x="5115906" y="190499"/>
                  </a:lnTo>
                  <a:lnTo>
                    <a:pt x="5099206" y="203199"/>
                  </a:lnTo>
                  <a:close/>
                </a:path>
                <a:path w="5807709" h="2692400">
                  <a:moveTo>
                    <a:pt x="829373" y="114299"/>
                  </a:moveTo>
                  <a:lnTo>
                    <a:pt x="670878" y="114299"/>
                  </a:lnTo>
                  <a:lnTo>
                    <a:pt x="696461" y="101599"/>
                  </a:lnTo>
                  <a:lnTo>
                    <a:pt x="817768" y="101599"/>
                  </a:lnTo>
                  <a:lnTo>
                    <a:pt x="829373" y="114299"/>
                  </a:lnTo>
                  <a:close/>
                </a:path>
                <a:path w="5807709" h="2692400">
                  <a:moveTo>
                    <a:pt x="112293" y="2501899"/>
                  </a:moveTo>
                  <a:lnTo>
                    <a:pt x="109391" y="2451099"/>
                  </a:lnTo>
                  <a:lnTo>
                    <a:pt x="106793" y="2387599"/>
                  </a:lnTo>
                  <a:lnTo>
                    <a:pt x="104043" y="2336799"/>
                  </a:lnTo>
                  <a:lnTo>
                    <a:pt x="100682" y="2285999"/>
                  </a:lnTo>
                  <a:lnTo>
                    <a:pt x="96251" y="2235199"/>
                  </a:lnTo>
                  <a:lnTo>
                    <a:pt x="92916" y="2222499"/>
                  </a:lnTo>
                  <a:lnTo>
                    <a:pt x="87666" y="2209799"/>
                  </a:lnTo>
                  <a:lnTo>
                    <a:pt x="82698" y="2197099"/>
                  </a:lnTo>
                  <a:lnTo>
                    <a:pt x="78703" y="2120899"/>
                  </a:lnTo>
                  <a:lnTo>
                    <a:pt x="77339" y="2070099"/>
                  </a:lnTo>
                  <a:lnTo>
                    <a:pt x="76106" y="2019299"/>
                  </a:lnTo>
                  <a:lnTo>
                    <a:pt x="74992" y="1968499"/>
                  </a:lnTo>
                  <a:lnTo>
                    <a:pt x="73984" y="1917699"/>
                  </a:lnTo>
                  <a:lnTo>
                    <a:pt x="73070" y="1866899"/>
                  </a:lnTo>
                  <a:lnTo>
                    <a:pt x="72238" y="1816099"/>
                  </a:lnTo>
                  <a:lnTo>
                    <a:pt x="71475" y="1765299"/>
                  </a:lnTo>
                  <a:lnTo>
                    <a:pt x="70770" y="1714499"/>
                  </a:lnTo>
                  <a:lnTo>
                    <a:pt x="70110" y="1663699"/>
                  </a:lnTo>
                  <a:lnTo>
                    <a:pt x="69482" y="1612899"/>
                  </a:lnTo>
                  <a:lnTo>
                    <a:pt x="67054" y="1409699"/>
                  </a:lnTo>
                  <a:lnTo>
                    <a:pt x="66406" y="1358899"/>
                  </a:lnTo>
                  <a:lnTo>
                    <a:pt x="65717" y="1308099"/>
                  </a:lnTo>
                  <a:lnTo>
                    <a:pt x="64975" y="1257299"/>
                  </a:lnTo>
                  <a:lnTo>
                    <a:pt x="64167" y="1206499"/>
                  </a:lnTo>
                  <a:lnTo>
                    <a:pt x="60091" y="1193799"/>
                  </a:lnTo>
                  <a:lnTo>
                    <a:pt x="55971" y="1168399"/>
                  </a:lnTo>
                  <a:lnTo>
                    <a:pt x="51938" y="1155699"/>
                  </a:lnTo>
                  <a:lnTo>
                    <a:pt x="48125" y="1130299"/>
                  </a:lnTo>
                  <a:lnTo>
                    <a:pt x="44157" y="1104899"/>
                  </a:lnTo>
                  <a:lnTo>
                    <a:pt x="40569" y="1079499"/>
                  </a:lnTo>
                  <a:lnTo>
                    <a:pt x="36749" y="1054099"/>
                  </a:lnTo>
                  <a:lnTo>
                    <a:pt x="32083" y="1041399"/>
                  </a:lnTo>
                  <a:lnTo>
                    <a:pt x="28324" y="1028699"/>
                  </a:lnTo>
                  <a:lnTo>
                    <a:pt x="16041" y="990599"/>
                  </a:lnTo>
                  <a:lnTo>
                    <a:pt x="10638" y="939799"/>
                  </a:lnTo>
                  <a:lnTo>
                    <a:pt x="6783" y="888999"/>
                  </a:lnTo>
                  <a:lnTo>
                    <a:pt x="3546" y="838199"/>
                  </a:lnTo>
                  <a:lnTo>
                    <a:pt x="0" y="774699"/>
                  </a:lnTo>
                  <a:lnTo>
                    <a:pt x="3904" y="749299"/>
                  </a:lnTo>
                  <a:lnTo>
                    <a:pt x="7739" y="711199"/>
                  </a:lnTo>
                  <a:lnTo>
                    <a:pt x="11715" y="685799"/>
                  </a:lnTo>
                  <a:lnTo>
                    <a:pt x="16041" y="647699"/>
                  </a:lnTo>
                  <a:lnTo>
                    <a:pt x="20489" y="622299"/>
                  </a:lnTo>
                  <a:lnTo>
                    <a:pt x="25787" y="609599"/>
                  </a:lnTo>
                  <a:lnTo>
                    <a:pt x="30224" y="584199"/>
                  </a:lnTo>
                  <a:lnTo>
                    <a:pt x="32083" y="558799"/>
                  </a:lnTo>
                  <a:lnTo>
                    <a:pt x="29846" y="533399"/>
                  </a:lnTo>
                  <a:lnTo>
                    <a:pt x="24779" y="520699"/>
                  </a:lnTo>
                  <a:lnTo>
                    <a:pt x="19354" y="507999"/>
                  </a:lnTo>
                  <a:lnTo>
                    <a:pt x="16041" y="495299"/>
                  </a:lnTo>
                  <a:lnTo>
                    <a:pt x="12164" y="444499"/>
                  </a:lnTo>
                  <a:lnTo>
                    <a:pt x="9153" y="393699"/>
                  </a:lnTo>
                  <a:lnTo>
                    <a:pt x="6720" y="342899"/>
                  </a:lnTo>
                  <a:lnTo>
                    <a:pt x="2432" y="241299"/>
                  </a:lnTo>
                  <a:lnTo>
                    <a:pt x="0" y="190499"/>
                  </a:lnTo>
                  <a:lnTo>
                    <a:pt x="30629" y="177799"/>
                  </a:lnTo>
                  <a:lnTo>
                    <a:pt x="97290" y="152399"/>
                  </a:lnTo>
                  <a:lnTo>
                    <a:pt x="358643" y="152399"/>
                  </a:lnTo>
                  <a:lnTo>
                    <a:pt x="420717" y="139699"/>
                  </a:lnTo>
                  <a:lnTo>
                    <a:pt x="525565" y="139699"/>
                  </a:lnTo>
                  <a:lnTo>
                    <a:pt x="569255" y="126999"/>
                  </a:lnTo>
                  <a:lnTo>
                    <a:pt x="607732" y="126999"/>
                  </a:lnTo>
                  <a:lnTo>
                    <a:pt x="641454" y="114299"/>
                  </a:lnTo>
                  <a:lnTo>
                    <a:pt x="841714" y="114299"/>
                  </a:lnTo>
                  <a:lnTo>
                    <a:pt x="855245" y="126999"/>
                  </a:lnTo>
                  <a:lnTo>
                    <a:pt x="870427" y="139699"/>
                  </a:lnTo>
                  <a:lnTo>
                    <a:pt x="887715" y="165099"/>
                  </a:lnTo>
                  <a:lnTo>
                    <a:pt x="907567" y="177799"/>
                  </a:lnTo>
                  <a:lnTo>
                    <a:pt x="930441" y="203199"/>
                  </a:lnTo>
                  <a:lnTo>
                    <a:pt x="984969" y="203199"/>
                  </a:lnTo>
                  <a:lnTo>
                    <a:pt x="1039482" y="215899"/>
                  </a:lnTo>
                  <a:lnTo>
                    <a:pt x="4459704" y="215899"/>
                  </a:lnTo>
                  <a:lnTo>
                    <a:pt x="4459704" y="431799"/>
                  </a:lnTo>
                  <a:lnTo>
                    <a:pt x="5269262" y="431799"/>
                  </a:lnTo>
                  <a:lnTo>
                    <a:pt x="5289362" y="444499"/>
                  </a:lnTo>
                  <a:lnTo>
                    <a:pt x="5325978" y="469899"/>
                  </a:lnTo>
                  <a:lnTo>
                    <a:pt x="5335084" y="495299"/>
                  </a:lnTo>
                  <a:lnTo>
                    <a:pt x="5342984" y="507999"/>
                  </a:lnTo>
                  <a:lnTo>
                    <a:pt x="5374228" y="558799"/>
                  </a:lnTo>
                  <a:lnTo>
                    <a:pt x="5417613" y="596899"/>
                  </a:lnTo>
                  <a:lnTo>
                    <a:pt x="5438272" y="622299"/>
                  </a:lnTo>
                  <a:lnTo>
                    <a:pt x="5463491" y="660399"/>
                  </a:lnTo>
                  <a:lnTo>
                    <a:pt x="5482834" y="698499"/>
                  </a:lnTo>
                  <a:lnTo>
                    <a:pt x="5491494" y="736599"/>
                  </a:lnTo>
                  <a:lnTo>
                    <a:pt x="5497606" y="774699"/>
                  </a:lnTo>
                  <a:lnTo>
                    <a:pt x="5502442" y="812799"/>
                  </a:lnTo>
                  <a:lnTo>
                    <a:pt x="5526516" y="812799"/>
                  </a:lnTo>
                  <a:lnTo>
                    <a:pt x="5550598" y="825499"/>
                  </a:lnTo>
                  <a:lnTo>
                    <a:pt x="5618824" y="825499"/>
                  </a:lnTo>
                  <a:lnTo>
                    <a:pt x="5638940" y="838199"/>
                  </a:lnTo>
                  <a:lnTo>
                    <a:pt x="5678904" y="838199"/>
                  </a:lnTo>
                  <a:lnTo>
                    <a:pt x="5745506" y="863599"/>
                  </a:lnTo>
                  <a:lnTo>
                    <a:pt x="5791199" y="927099"/>
                  </a:lnTo>
                  <a:lnTo>
                    <a:pt x="5801254" y="977899"/>
                  </a:lnTo>
                  <a:lnTo>
                    <a:pt x="5804593" y="1028699"/>
                  </a:lnTo>
                  <a:lnTo>
                    <a:pt x="5805246" y="1079499"/>
                  </a:lnTo>
                  <a:lnTo>
                    <a:pt x="5807242" y="1130299"/>
                  </a:lnTo>
                  <a:lnTo>
                    <a:pt x="5791199" y="1181099"/>
                  </a:lnTo>
                  <a:lnTo>
                    <a:pt x="5783606" y="1206499"/>
                  </a:lnTo>
                  <a:lnTo>
                    <a:pt x="5776297" y="1231899"/>
                  </a:lnTo>
                  <a:lnTo>
                    <a:pt x="5768418" y="1257299"/>
                  </a:lnTo>
                  <a:lnTo>
                    <a:pt x="5759114" y="1282699"/>
                  </a:lnTo>
                  <a:lnTo>
                    <a:pt x="5752301" y="1295399"/>
                  </a:lnTo>
                  <a:lnTo>
                    <a:pt x="5744146" y="1295399"/>
                  </a:lnTo>
                  <a:lnTo>
                    <a:pt x="5735454" y="1308099"/>
                  </a:lnTo>
                  <a:lnTo>
                    <a:pt x="5727031" y="1320799"/>
                  </a:lnTo>
                  <a:lnTo>
                    <a:pt x="5715608" y="1346199"/>
                  </a:lnTo>
                  <a:lnTo>
                    <a:pt x="5707965" y="1371599"/>
                  </a:lnTo>
                  <a:lnTo>
                    <a:pt x="5701834" y="1396999"/>
                  </a:lnTo>
                  <a:lnTo>
                    <a:pt x="5694946" y="1422399"/>
                  </a:lnTo>
                  <a:lnTo>
                    <a:pt x="5662321" y="1447799"/>
                  </a:lnTo>
                  <a:lnTo>
                    <a:pt x="5646474" y="1447799"/>
                  </a:lnTo>
                  <a:lnTo>
                    <a:pt x="5629945" y="1460499"/>
                  </a:lnTo>
                  <a:lnTo>
                    <a:pt x="5598693" y="1473199"/>
                  </a:lnTo>
                  <a:lnTo>
                    <a:pt x="5586155" y="1473199"/>
                  </a:lnTo>
                  <a:lnTo>
                    <a:pt x="5574180" y="1485899"/>
                  </a:lnTo>
                  <a:lnTo>
                    <a:pt x="5562430" y="1498599"/>
                  </a:lnTo>
                  <a:lnTo>
                    <a:pt x="5550567" y="1498599"/>
                  </a:lnTo>
                  <a:lnTo>
                    <a:pt x="5516254" y="1511299"/>
                  </a:lnTo>
                  <a:lnTo>
                    <a:pt x="5500858" y="1523999"/>
                  </a:lnTo>
                  <a:lnTo>
                    <a:pt x="5486253" y="1523999"/>
                  </a:lnTo>
                  <a:lnTo>
                    <a:pt x="5454314" y="1549399"/>
                  </a:lnTo>
                  <a:lnTo>
                    <a:pt x="5431750" y="1562099"/>
                  </a:lnTo>
                  <a:lnTo>
                    <a:pt x="5407225" y="1562099"/>
                  </a:lnTo>
                  <a:lnTo>
                    <a:pt x="5382182" y="1574799"/>
                  </a:lnTo>
                  <a:lnTo>
                    <a:pt x="5358062" y="1587499"/>
                  </a:lnTo>
                  <a:lnTo>
                    <a:pt x="5318230" y="1612899"/>
                  </a:lnTo>
                  <a:lnTo>
                    <a:pt x="5275315" y="1638299"/>
                  </a:lnTo>
                  <a:lnTo>
                    <a:pt x="5237678" y="1676399"/>
                  </a:lnTo>
                  <a:lnTo>
                    <a:pt x="5213683" y="1714499"/>
                  </a:lnTo>
                  <a:lnTo>
                    <a:pt x="5207548" y="1727199"/>
                  </a:lnTo>
                  <a:lnTo>
                    <a:pt x="5203774" y="1727199"/>
                  </a:lnTo>
                  <a:lnTo>
                    <a:pt x="5200944" y="1739899"/>
                  </a:lnTo>
                  <a:lnTo>
                    <a:pt x="5197642" y="1752599"/>
                  </a:lnTo>
                  <a:lnTo>
                    <a:pt x="5170460" y="1790699"/>
                  </a:lnTo>
                  <a:lnTo>
                    <a:pt x="5145582" y="1816099"/>
                  </a:lnTo>
                  <a:lnTo>
                    <a:pt x="5122670" y="1841499"/>
                  </a:lnTo>
                  <a:lnTo>
                    <a:pt x="5101388" y="1866899"/>
                  </a:lnTo>
                  <a:lnTo>
                    <a:pt x="5097024" y="1879599"/>
                  </a:lnTo>
                  <a:lnTo>
                    <a:pt x="5094705" y="1892299"/>
                  </a:lnTo>
                  <a:lnTo>
                    <a:pt x="5091718" y="1904999"/>
                  </a:lnTo>
                  <a:lnTo>
                    <a:pt x="5085346" y="1917699"/>
                  </a:lnTo>
                  <a:lnTo>
                    <a:pt x="5074821" y="1930399"/>
                  </a:lnTo>
                  <a:lnTo>
                    <a:pt x="5037220" y="1930399"/>
                  </a:lnTo>
                  <a:lnTo>
                    <a:pt x="5028240" y="1943099"/>
                  </a:lnTo>
                  <a:lnTo>
                    <a:pt x="5020325" y="1955799"/>
                  </a:lnTo>
                  <a:lnTo>
                    <a:pt x="5012837" y="1955799"/>
                  </a:lnTo>
                  <a:lnTo>
                    <a:pt x="5005135" y="1968499"/>
                  </a:lnTo>
                  <a:lnTo>
                    <a:pt x="4980333" y="1968499"/>
                  </a:lnTo>
                  <a:lnTo>
                    <a:pt x="4968209" y="1981199"/>
                  </a:lnTo>
                  <a:lnTo>
                    <a:pt x="4957010" y="1981199"/>
                  </a:lnTo>
                  <a:lnTo>
                    <a:pt x="4911886" y="2031999"/>
                  </a:lnTo>
                  <a:lnTo>
                    <a:pt x="4876799" y="2082799"/>
                  </a:lnTo>
                  <a:lnTo>
                    <a:pt x="4859835" y="2108199"/>
                  </a:lnTo>
                  <a:lnTo>
                    <a:pt x="4842255" y="2120899"/>
                  </a:lnTo>
                  <a:lnTo>
                    <a:pt x="4812631" y="2171699"/>
                  </a:lnTo>
                  <a:lnTo>
                    <a:pt x="4801923" y="2222499"/>
                  </a:lnTo>
                  <a:lnTo>
                    <a:pt x="4799592" y="2247899"/>
                  </a:lnTo>
                  <a:lnTo>
                    <a:pt x="4796588" y="2273299"/>
                  </a:lnTo>
                  <a:lnTo>
                    <a:pt x="4748462" y="2324099"/>
                  </a:lnTo>
                  <a:lnTo>
                    <a:pt x="4741664" y="2324099"/>
                  </a:lnTo>
                  <a:lnTo>
                    <a:pt x="4737963" y="2336799"/>
                  </a:lnTo>
                  <a:lnTo>
                    <a:pt x="4735501" y="2349499"/>
                  </a:lnTo>
                  <a:lnTo>
                    <a:pt x="4732420" y="2362199"/>
                  </a:lnTo>
                  <a:lnTo>
                    <a:pt x="4704346" y="2451099"/>
                  </a:lnTo>
                  <a:lnTo>
                    <a:pt x="180219" y="2451099"/>
                  </a:lnTo>
                  <a:lnTo>
                    <a:pt x="144378" y="2463799"/>
                  </a:lnTo>
                  <a:lnTo>
                    <a:pt x="135398" y="2476499"/>
                  </a:lnTo>
                  <a:lnTo>
                    <a:pt x="127483" y="2476499"/>
                  </a:lnTo>
                  <a:lnTo>
                    <a:pt x="119995" y="2489199"/>
                  </a:lnTo>
                  <a:lnTo>
                    <a:pt x="112293" y="2501899"/>
                  </a:lnTo>
                  <a:close/>
                </a:path>
                <a:path w="5807709" h="2692400">
                  <a:moveTo>
                    <a:pt x="3649562" y="139699"/>
                  </a:moveTo>
                  <a:lnTo>
                    <a:pt x="2454620" y="139699"/>
                  </a:lnTo>
                  <a:lnTo>
                    <a:pt x="2470689" y="126999"/>
                  </a:lnTo>
                  <a:lnTo>
                    <a:pt x="3625472" y="126999"/>
                  </a:lnTo>
                  <a:lnTo>
                    <a:pt x="3649562" y="139699"/>
                  </a:lnTo>
                  <a:close/>
                </a:path>
                <a:path w="5807709" h="2692400">
                  <a:moveTo>
                    <a:pt x="3794002" y="165099"/>
                  </a:moveTo>
                  <a:lnTo>
                    <a:pt x="2219260" y="165099"/>
                  </a:lnTo>
                  <a:lnTo>
                    <a:pt x="2280468" y="152399"/>
                  </a:lnTo>
                  <a:lnTo>
                    <a:pt x="2342906" y="152399"/>
                  </a:lnTo>
                  <a:lnTo>
                    <a:pt x="2398305" y="139699"/>
                  </a:lnTo>
                  <a:lnTo>
                    <a:pt x="3713880" y="139699"/>
                  </a:lnTo>
                  <a:lnTo>
                    <a:pt x="3794002" y="165099"/>
                  </a:lnTo>
                  <a:close/>
                </a:path>
                <a:path w="5807709" h="2692400">
                  <a:moveTo>
                    <a:pt x="3883968" y="177799"/>
                  </a:moveTo>
                  <a:lnTo>
                    <a:pt x="2081211" y="177799"/>
                  </a:lnTo>
                  <a:lnTo>
                    <a:pt x="2133599" y="165099"/>
                  </a:lnTo>
                  <a:lnTo>
                    <a:pt x="3834062" y="165099"/>
                  </a:lnTo>
                  <a:lnTo>
                    <a:pt x="3883968" y="177799"/>
                  </a:lnTo>
                  <a:close/>
                </a:path>
                <a:path w="5807709" h="2692400">
                  <a:moveTo>
                    <a:pt x="4183385" y="190499"/>
                  </a:moveTo>
                  <a:lnTo>
                    <a:pt x="1452348" y="190499"/>
                  </a:lnTo>
                  <a:lnTo>
                    <a:pt x="1504757" y="177799"/>
                  </a:lnTo>
                  <a:lnTo>
                    <a:pt x="4133472" y="177799"/>
                  </a:lnTo>
                  <a:lnTo>
                    <a:pt x="4183385" y="190499"/>
                  </a:lnTo>
                  <a:close/>
                </a:path>
                <a:path w="5807709" h="2692400">
                  <a:moveTo>
                    <a:pt x="4459704" y="215899"/>
                  </a:moveTo>
                  <a:lnTo>
                    <a:pt x="1230828" y="215899"/>
                  </a:lnTo>
                  <a:lnTo>
                    <a:pt x="1317399" y="190499"/>
                  </a:lnTo>
                  <a:lnTo>
                    <a:pt x="4459704" y="190499"/>
                  </a:lnTo>
                  <a:lnTo>
                    <a:pt x="4459704" y="215899"/>
                  </a:lnTo>
                  <a:close/>
                </a:path>
                <a:path w="5807709" h="2692400">
                  <a:moveTo>
                    <a:pt x="5269262" y="431799"/>
                  </a:moveTo>
                  <a:lnTo>
                    <a:pt x="4459704" y="431799"/>
                  </a:lnTo>
                  <a:lnTo>
                    <a:pt x="4493571" y="190499"/>
                  </a:lnTo>
                  <a:lnTo>
                    <a:pt x="4676272" y="190499"/>
                  </a:lnTo>
                  <a:lnTo>
                    <a:pt x="4722895" y="203199"/>
                  </a:lnTo>
                  <a:lnTo>
                    <a:pt x="4867696" y="203199"/>
                  </a:lnTo>
                  <a:lnTo>
                    <a:pt x="4919761" y="215899"/>
                  </a:lnTo>
                  <a:lnTo>
                    <a:pt x="5070526" y="215899"/>
                  </a:lnTo>
                  <a:lnTo>
                    <a:pt x="5085641" y="241299"/>
                  </a:lnTo>
                  <a:lnTo>
                    <a:pt x="5117431" y="292099"/>
                  </a:lnTo>
                  <a:lnTo>
                    <a:pt x="5143286" y="317499"/>
                  </a:lnTo>
                  <a:lnTo>
                    <a:pt x="5157949" y="330199"/>
                  </a:lnTo>
                  <a:lnTo>
                    <a:pt x="5166918" y="330199"/>
                  </a:lnTo>
                  <a:lnTo>
                    <a:pt x="5172299" y="342899"/>
                  </a:lnTo>
                  <a:lnTo>
                    <a:pt x="5185159" y="355599"/>
                  </a:lnTo>
                  <a:lnTo>
                    <a:pt x="5208612" y="380999"/>
                  </a:lnTo>
                  <a:lnTo>
                    <a:pt x="5245767" y="406399"/>
                  </a:lnTo>
                  <a:lnTo>
                    <a:pt x="5269262" y="431799"/>
                  </a:lnTo>
                  <a:close/>
                </a:path>
                <a:path w="5807709" h="2692400">
                  <a:moveTo>
                    <a:pt x="5069894" y="215131"/>
                  </a:moveTo>
                  <a:lnTo>
                    <a:pt x="5060076" y="203199"/>
                  </a:lnTo>
                  <a:lnTo>
                    <a:pt x="5083684" y="203199"/>
                  </a:lnTo>
                  <a:lnTo>
                    <a:pt x="5069894" y="215131"/>
                  </a:lnTo>
                  <a:close/>
                </a:path>
                <a:path w="5807709" h="2692400">
                  <a:moveTo>
                    <a:pt x="5070526" y="215899"/>
                  </a:moveTo>
                  <a:lnTo>
                    <a:pt x="5069006" y="215899"/>
                  </a:lnTo>
                  <a:lnTo>
                    <a:pt x="5069894" y="215131"/>
                  </a:lnTo>
                  <a:lnTo>
                    <a:pt x="5070526" y="215899"/>
                  </a:lnTo>
                  <a:close/>
                </a:path>
                <a:path w="5807709" h="2692400">
                  <a:moveTo>
                    <a:pt x="5644994" y="1460305"/>
                  </a:moveTo>
                  <a:lnTo>
                    <a:pt x="5650238" y="1447799"/>
                  </a:lnTo>
                  <a:lnTo>
                    <a:pt x="5662321" y="1447799"/>
                  </a:lnTo>
                  <a:lnTo>
                    <a:pt x="5644994" y="1460305"/>
                  </a:lnTo>
                  <a:close/>
                </a:path>
                <a:path w="5807709" h="2692400">
                  <a:moveTo>
                    <a:pt x="5644912" y="1460499"/>
                  </a:moveTo>
                  <a:lnTo>
                    <a:pt x="5644724" y="1460499"/>
                  </a:lnTo>
                  <a:lnTo>
                    <a:pt x="5644994" y="1460305"/>
                  </a:lnTo>
                  <a:lnTo>
                    <a:pt x="5644912" y="1460499"/>
                  </a:lnTo>
                  <a:close/>
                </a:path>
                <a:path w="5807709" h="2692400">
                  <a:moveTo>
                    <a:pt x="344856" y="2463799"/>
                  </a:moveTo>
                  <a:lnTo>
                    <a:pt x="288756" y="2463799"/>
                  </a:lnTo>
                  <a:lnTo>
                    <a:pt x="248092" y="2451099"/>
                  </a:lnTo>
                  <a:lnTo>
                    <a:pt x="443814" y="2451099"/>
                  </a:lnTo>
                  <a:lnTo>
                    <a:pt x="344856" y="2463799"/>
                  </a:lnTo>
                  <a:close/>
                </a:path>
                <a:path w="5807709" h="2692400">
                  <a:moveTo>
                    <a:pt x="4646778" y="2666999"/>
                  </a:moveTo>
                  <a:lnTo>
                    <a:pt x="4283095" y="2666999"/>
                  </a:lnTo>
                  <a:lnTo>
                    <a:pt x="4251156" y="2641599"/>
                  </a:lnTo>
                  <a:lnTo>
                    <a:pt x="4239957" y="2628899"/>
                  </a:lnTo>
                  <a:lnTo>
                    <a:pt x="4203030" y="2628899"/>
                  </a:lnTo>
                  <a:lnTo>
                    <a:pt x="4150664" y="2603499"/>
                  </a:lnTo>
                  <a:lnTo>
                    <a:pt x="4123875" y="2603499"/>
                  </a:lnTo>
                  <a:lnTo>
                    <a:pt x="4107228" y="2590799"/>
                  </a:lnTo>
                  <a:lnTo>
                    <a:pt x="4085285" y="2590799"/>
                  </a:lnTo>
                  <a:lnTo>
                    <a:pt x="4042609" y="2578099"/>
                  </a:lnTo>
                  <a:lnTo>
                    <a:pt x="3946357" y="2552699"/>
                  </a:lnTo>
                  <a:lnTo>
                    <a:pt x="3848889" y="2552699"/>
                  </a:lnTo>
                  <a:lnTo>
                    <a:pt x="3799794" y="2539999"/>
                  </a:lnTo>
                  <a:lnTo>
                    <a:pt x="1570217" y="2539999"/>
                  </a:lnTo>
                  <a:lnTo>
                    <a:pt x="1516683" y="2527299"/>
                  </a:lnTo>
                  <a:lnTo>
                    <a:pt x="1459830" y="2527299"/>
                  </a:lnTo>
                  <a:lnTo>
                    <a:pt x="914399" y="2514599"/>
                  </a:lnTo>
                  <a:lnTo>
                    <a:pt x="902005" y="2514599"/>
                  </a:lnTo>
                  <a:lnTo>
                    <a:pt x="890013" y="2501899"/>
                  </a:lnTo>
                  <a:lnTo>
                    <a:pt x="866272" y="2501899"/>
                  </a:lnTo>
                  <a:lnTo>
                    <a:pt x="794641" y="2463799"/>
                  </a:lnTo>
                  <a:lnTo>
                    <a:pt x="770020" y="2463799"/>
                  </a:lnTo>
                  <a:lnTo>
                    <a:pt x="716281" y="2451099"/>
                  </a:lnTo>
                  <a:lnTo>
                    <a:pt x="4704346" y="2451099"/>
                  </a:lnTo>
                  <a:lnTo>
                    <a:pt x="4684293" y="2514599"/>
                  </a:lnTo>
                  <a:lnTo>
                    <a:pt x="4676135" y="2539999"/>
                  </a:lnTo>
                  <a:lnTo>
                    <a:pt x="4667885" y="2565399"/>
                  </a:lnTo>
                  <a:lnTo>
                    <a:pt x="4659819" y="2578099"/>
                  </a:lnTo>
                  <a:lnTo>
                    <a:pt x="4652210" y="2603499"/>
                  </a:lnTo>
                  <a:lnTo>
                    <a:pt x="4650029" y="2628899"/>
                  </a:lnTo>
                  <a:lnTo>
                    <a:pt x="4649809" y="2641599"/>
                  </a:lnTo>
                  <a:lnTo>
                    <a:pt x="4646778" y="2666999"/>
                  </a:lnTo>
                  <a:close/>
                </a:path>
                <a:path w="5807709" h="2692400">
                  <a:moveTo>
                    <a:pt x="3208420" y="2565399"/>
                  </a:moveTo>
                  <a:lnTo>
                    <a:pt x="1780672" y="2565399"/>
                  </a:lnTo>
                  <a:lnTo>
                    <a:pt x="1725662" y="2552699"/>
                  </a:lnTo>
                  <a:lnTo>
                    <a:pt x="1673232" y="2552699"/>
                  </a:lnTo>
                  <a:lnTo>
                    <a:pt x="1621909" y="2539999"/>
                  </a:lnTo>
                  <a:lnTo>
                    <a:pt x="3304672" y="2539999"/>
                  </a:lnTo>
                  <a:lnTo>
                    <a:pt x="3208420" y="2565399"/>
                  </a:lnTo>
                  <a:close/>
                </a:path>
                <a:path w="5807709" h="2692400">
                  <a:moveTo>
                    <a:pt x="3403393" y="2552699"/>
                  </a:moveTo>
                  <a:lnTo>
                    <a:pt x="3353957" y="2539999"/>
                  </a:lnTo>
                  <a:lnTo>
                    <a:pt x="3452943" y="2539999"/>
                  </a:lnTo>
                  <a:lnTo>
                    <a:pt x="3403393" y="2552699"/>
                  </a:lnTo>
                  <a:close/>
                </a:path>
                <a:path w="5807709" h="2692400">
                  <a:moveTo>
                    <a:pt x="3088330" y="2590799"/>
                  </a:moveTo>
                  <a:lnTo>
                    <a:pt x="2218772" y="2590799"/>
                  </a:lnTo>
                  <a:lnTo>
                    <a:pt x="2167635" y="2578099"/>
                  </a:lnTo>
                  <a:lnTo>
                    <a:pt x="1840644" y="2578099"/>
                  </a:lnTo>
                  <a:lnTo>
                    <a:pt x="1820665" y="2565399"/>
                  </a:lnTo>
                  <a:lnTo>
                    <a:pt x="3168271" y="2565399"/>
                  </a:lnTo>
                  <a:lnTo>
                    <a:pt x="3088330" y="2590799"/>
                  </a:lnTo>
                  <a:close/>
                </a:path>
                <a:path w="5807709" h="2692400">
                  <a:moveTo>
                    <a:pt x="2992043" y="2603499"/>
                  </a:moveTo>
                  <a:lnTo>
                    <a:pt x="2715084" y="2603499"/>
                  </a:lnTo>
                  <a:lnTo>
                    <a:pt x="2679030" y="2590799"/>
                  </a:lnTo>
                  <a:lnTo>
                    <a:pt x="3047999" y="2590799"/>
                  </a:lnTo>
                  <a:lnTo>
                    <a:pt x="2992043" y="2603499"/>
                  </a:lnTo>
                  <a:close/>
                </a:path>
                <a:path w="5807709" h="2692400">
                  <a:moveTo>
                    <a:pt x="4541259" y="2692399"/>
                  </a:moveTo>
                  <a:lnTo>
                    <a:pt x="4347409" y="2692399"/>
                  </a:lnTo>
                  <a:lnTo>
                    <a:pt x="4313097" y="2679699"/>
                  </a:lnTo>
                  <a:lnTo>
                    <a:pt x="4297700" y="2666999"/>
                  </a:lnTo>
                  <a:lnTo>
                    <a:pt x="4636167" y="2666999"/>
                  </a:lnTo>
                  <a:lnTo>
                    <a:pt x="4541259" y="2692399"/>
                  </a:lnTo>
                  <a:close/>
                </a:path>
              </a:pathLst>
            </a:custGeom>
            <a:solidFill>
              <a:srgbClr val="00B050">
                <a:alpha val="29803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746496" y="3196678"/>
            <a:ext cx="103886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Calibri"/>
                <a:cs typeface="Calibri"/>
              </a:rPr>
              <a:t>Jedidiah  </a:t>
            </a:r>
            <a:r>
              <a:rPr dirty="0" sz="2400" spc="-15">
                <a:latin typeface="Calibri"/>
                <a:cs typeface="Calibri"/>
              </a:rPr>
              <a:t>Morse 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map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400" spc="-5">
                <a:latin typeface="Calibri"/>
                <a:cs typeface="Calibri"/>
              </a:rPr>
              <a:t>1784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7368" y="0"/>
            <a:ext cx="6017263" cy="6857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Articles of Confederation for HT.pptx</dc:title>
  <dcterms:created xsi:type="dcterms:W3CDTF">2022-02-11T17:58:56Z</dcterms:created>
  <dcterms:modified xsi:type="dcterms:W3CDTF">2022-02-11T17:58:56Z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