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compatMode="1" saveSubsetFonts="1">
  <p:sldMasterIdLst>
    <p:sldMasterId id="2147483648" r:id="rId1"/>
    <p:sldMasterId id="2147483881" r:id="rId2"/>
    <p:sldMasterId id="2147483651" r:id="rId3"/>
  </p:sldMasterIdLst>
  <p:notesMasterIdLst>
    <p:notesMasterId r:id="rId11"/>
  </p:notesMasterIdLst>
  <p:sldIdLst>
    <p:sldId id="271" r:id="rId4"/>
    <p:sldId id="466" r:id="rId5"/>
    <p:sldId id="467" r:id="rId6"/>
    <p:sldId id="468" r:id="rId7"/>
    <p:sldId id="469" r:id="rId8"/>
    <p:sldId id="470" r:id="rId9"/>
    <p:sldId id="406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55" autoAdjust="0"/>
    <p:restoredTop sz="91678" autoAdjust="0"/>
  </p:normalViewPr>
  <p:slideViewPr>
    <p:cSldViewPr>
      <p:cViewPr varScale="1">
        <p:scale>
          <a:sx n="120" d="100"/>
          <a:sy n="120" d="100"/>
        </p:scale>
        <p:origin x="218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>
            <a:extLst>
              <a:ext uri="{FF2B5EF4-FFF2-40B4-BE49-F238E27FC236}">
                <a16:creationId xmlns:a16="http://schemas.microsoft.com/office/drawing/2014/main" id="{D757542F-359C-4A14-BD50-FE0B63912DD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0883" name="Rectangle 3">
            <a:extLst>
              <a:ext uri="{FF2B5EF4-FFF2-40B4-BE49-F238E27FC236}">
                <a16:creationId xmlns:a16="http://schemas.microsoft.com/office/drawing/2014/main" id="{3C87C178-FE5D-4EDF-B5DE-A8DB873C198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08C3DF37-3E7E-5448-9D92-2D59B235F52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0885" name="Rectangle 5">
            <a:extLst>
              <a:ext uri="{FF2B5EF4-FFF2-40B4-BE49-F238E27FC236}">
                <a16:creationId xmlns:a16="http://schemas.microsoft.com/office/drawing/2014/main" id="{F3ECD3DC-8434-4DDF-AE47-F8090B0E3BB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0886" name="Rectangle 6">
            <a:extLst>
              <a:ext uri="{FF2B5EF4-FFF2-40B4-BE49-F238E27FC236}">
                <a16:creationId xmlns:a16="http://schemas.microsoft.com/office/drawing/2014/main" id="{600D44FB-705E-4628-B2A7-5CE78F34A17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0887" name="Rectangle 7">
            <a:extLst>
              <a:ext uri="{FF2B5EF4-FFF2-40B4-BE49-F238E27FC236}">
                <a16:creationId xmlns:a16="http://schemas.microsoft.com/office/drawing/2014/main" id="{8C7EBBB8-7DC8-403E-8C5F-39ED64D479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23320B6-BFAC-054E-8092-6E9261D1E4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56A36A9-B704-C94E-B37C-712B090E37DF}"/>
              </a:ext>
            </a:extLst>
          </p:cNvPr>
          <p:cNvSpPr/>
          <p:nvPr userDrawn="1"/>
        </p:nvSpPr>
        <p:spPr>
          <a:xfrm>
            <a:off x="609600" y="609600"/>
            <a:ext cx="7924800" cy="5638800"/>
          </a:xfrm>
          <a:prstGeom prst="rect">
            <a:avLst/>
          </a:prstGeom>
          <a:noFill/>
          <a:ln w="9525">
            <a:solidFill>
              <a:srgbClr val="AA9C8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838200"/>
            <a:ext cx="7772400" cy="685800"/>
          </a:xfrm>
        </p:spPr>
        <p:txBody>
          <a:bodyPr/>
          <a:lstStyle>
            <a:lvl1pPr>
              <a:defRPr>
                <a:solidFill>
                  <a:srgbClr val="4D4D4D"/>
                </a:solidFill>
              </a:defRPr>
            </a:lvl1pPr>
          </a:lstStyle>
          <a:p>
            <a:r>
              <a:rPr lang="en-US"/>
              <a:t>Click to enter Title information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953000"/>
            <a:ext cx="7772400" cy="1219200"/>
          </a:xfrm>
        </p:spPr>
        <p:txBody>
          <a:bodyPr/>
          <a:lstStyle>
            <a:lvl1pPr marL="0" indent="0" algn="ctr">
              <a:lnSpc>
                <a:spcPct val="80000"/>
              </a:lnSpc>
              <a:buFont typeface="Wingdings" pitchFamily="2" charset="2"/>
              <a:buNone/>
              <a:defRPr sz="2800">
                <a:solidFill>
                  <a:srgbClr val="AA9C8F"/>
                </a:solidFill>
              </a:defRPr>
            </a:lvl1pPr>
          </a:lstStyle>
          <a:p>
            <a:r>
              <a:rPr lang="en-US"/>
              <a:t>Click to enter Subtitle information</a:t>
            </a:r>
          </a:p>
          <a:p>
            <a:r>
              <a:rPr lang="en-US"/>
              <a:t>More Subtitle info</a:t>
            </a:r>
          </a:p>
        </p:txBody>
      </p:sp>
    </p:spTree>
    <p:extLst>
      <p:ext uri="{BB962C8B-B14F-4D97-AF65-F5344CB8AC3E}">
        <p14:creationId xmlns:p14="http://schemas.microsoft.com/office/powerpoint/2010/main" val="1380719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46241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50050" y="168275"/>
            <a:ext cx="2057400" cy="63087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7850" y="168275"/>
            <a:ext cx="6019800" cy="63087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05201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168275"/>
            <a:ext cx="8229600" cy="563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577850" y="758825"/>
            <a:ext cx="4038600" cy="571817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68850" y="758825"/>
            <a:ext cx="4038600" cy="57181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398545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168275"/>
            <a:ext cx="8229600" cy="563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77850" y="758825"/>
            <a:ext cx="4038600" cy="57181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768850" y="758825"/>
            <a:ext cx="4038600" cy="5718175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6180481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D9A6BD-1DB4-3A43-9D2F-BF2963B83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AD1D2D-D1BE-984D-A272-17203211E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0D4CFA-4AAB-9A43-AC65-C0A983D2A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58ED6-816D-4549-8736-8C71BD717C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91087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216BEA-ABE5-414C-8E7F-864A65E72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79EFE9-D18B-464C-AF6A-E7C94A112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80C0DE-094C-6845-B9DC-A605A4DC9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8618C-4FCD-4344-9ACF-74177FB30B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94019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76E888-E31D-F243-92A6-F6EC52F6F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F9F4DA-CB95-4C48-8E4D-14050A9D4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0E25C-FD3D-084A-A14C-A65DC1DD5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F4091-8FEF-4049-AEEC-8D401D5579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31582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35728C4-32C8-3C43-8923-BEDEEB133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5A9E335-0539-CC4B-8E13-4AAA7446A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A4CE0EF-39A3-6446-8D27-CF6881A7C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51646-AFA0-D547-90A2-89DFC6D30D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14118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0CDA862-5004-7A46-A560-1687F92E7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7C87881-A084-A042-8D66-CD2AF8B2D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D5A0EC9-AF4F-1841-83F4-897DC9F64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01BD3-05DD-D748-BD98-883D2E0974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43290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389D5596-3B0E-2743-B5B6-30C7D4D0C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0D92547-3B15-7644-BC37-4F715E0AE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CC9BEC7-A47B-6B4C-859E-64430D7F9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AF6D0-E972-9140-8A4C-E4C032EA43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9430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772B06-A0BF-5C47-A2D9-272EB9D05CCD}"/>
              </a:ext>
            </a:extLst>
          </p:cNvPr>
          <p:cNvSpPr txBox="1">
            <a:spLocks noGrp="1"/>
          </p:cNvSpPr>
          <p:nvPr userDrawn="1"/>
        </p:nvSpPr>
        <p:spPr bwMode="auto">
          <a:xfrm>
            <a:off x="4038600" y="6492875"/>
            <a:ext cx="1371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fld id="{2F194DEE-EC14-5D46-87A4-06D8FC7D06E7}" type="slidenum">
              <a:rPr lang="en-US" altLang="en-US" sz="1200" smtClean="0">
                <a:solidFill>
                  <a:srgbClr val="898989"/>
                </a:solidFill>
              </a:rPr>
              <a:pPr algn="ctr" eaLnBrk="1" hangingPunct="1">
                <a:defRPr/>
              </a:pPr>
              <a:t>‹#›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10">
            <a:extLst>
              <a:ext uri="{FF2B5EF4-FFF2-40B4-BE49-F238E27FC236}">
                <a16:creationId xmlns:a16="http://schemas.microsoft.com/office/drawing/2014/main" id="{C8DB4B14-EAB6-B74F-BDDB-3B6B05DC403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5426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FEF14F8-9159-A742-A05F-D9878314C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3C996F2-DB0A-A240-B764-F50D83548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A2F45C4-4218-D346-80F2-2809AD6B4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9E25B-0EC3-584A-B6D1-A184AA9DD8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87711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DFDE6E2-DB79-904C-BA4D-72D831C5B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78E4D69-8077-7D46-B986-15D788E73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C26459E-FB85-B549-A11A-0038A7A24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5AEAE-292D-2D47-ACCE-F1FEEA511F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49702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D821D24-C557-C442-8C89-E8EA6FA10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B763F7E-2EDB-704E-B6DA-E019BD230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A31FBDE-F291-A14A-B109-9667E30C9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1B9B9-1CC6-874A-B0BC-AD74D7185C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64702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5FE51A-88D7-944D-849D-F9DDDD9C5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5F3FE3-2D44-3942-A915-E53C863EC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8014F6-50AE-FC4B-836D-068822D62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F8670-0F65-3749-A526-CE381D9F35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94921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2018D2-E863-9E42-AA3A-9ACE61D48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590C24-DFFE-4242-9AE0-425CAA7AA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312AA-EE75-9B4B-9C2E-C14E73CF4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0F65B-539E-ED43-9414-069E6A7932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938461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A935DD7A-B07C-0F45-BA51-C4FD234C7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E10596E-BC81-444F-BCAD-285929EA2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660323D-6254-8E4D-9808-BEFF4C858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5C489-74D4-6644-AB61-F15CB82B19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174277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7EBDD096-76A2-374D-A767-2633C9191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189FD4D-D2DB-1E44-BBAF-A44EA3768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8229416-8E75-2C41-B267-0EAD747D5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8C06B-B795-F64D-9C69-6CEE2280B0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00507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5083432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8124925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96890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529104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5549900"/>
            <a:ext cx="3984625" cy="106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6625" y="5549900"/>
            <a:ext cx="3984625" cy="106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5718816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146942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8145457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5162217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437854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720656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682546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4163180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0838" y="4940300"/>
            <a:ext cx="2030412" cy="167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4940300"/>
            <a:ext cx="5938838" cy="167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91962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7850" y="758825"/>
            <a:ext cx="4038600" cy="5718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8850" y="758825"/>
            <a:ext cx="4038600" cy="5718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9347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37935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D72A89E8-83BE-9C43-8AC5-6D64A811701E}"/>
              </a:ext>
            </a:extLst>
          </p:cNvPr>
          <p:cNvSpPr txBox="1">
            <a:spLocks noGrp="1"/>
          </p:cNvSpPr>
          <p:nvPr userDrawn="1"/>
        </p:nvSpPr>
        <p:spPr bwMode="auto">
          <a:xfrm>
            <a:off x="4038600" y="6492875"/>
            <a:ext cx="1371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fld id="{DF94CF8D-14BD-014B-8F32-3BCBA223922C}" type="slidenum">
              <a:rPr lang="en-US" altLang="en-US" sz="1200" smtClean="0">
                <a:solidFill>
                  <a:srgbClr val="898989"/>
                </a:solidFill>
              </a:rPr>
              <a:pPr algn="ctr" eaLnBrk="1" hangingPunct="1">
                <a:defRPr/>
              </a:pPr>
              <a:t>‹#›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10">
            <a:extLst>
              <a:ext uri="{FF2B5EF4-FFF2-40B4-BE49-F238E27FC236}">
                <a16:creationId xmlns:a16="http://schemas.microsoft.com/office/drawing/2014/main" id="{78E41A09-712B-AA47-9FEB-E71578443D5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Fisher College of Business</a:t>
            </a:r>
          </a:p>
          <a:p>
            <a:pPr>
              <a:defRPr/>
            </a:pPr>
            <a:r>
              <a:rPr lang="en-US"/>
              <a:t>Department of  Finance</a:t>
            </a:r>
          </a:p>
        </p:txBody>
      </p:sp>
    </p:spTree>
    <p:extLst>
      <p:ext uri="{BB962C8B-B14F-4D97-AF65-F5344CB8AC3E}">
        <p14:creationId xmlns:p14="http://schemas.microsoft.com/office/powerpoint/2010/main" val="3880106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>
            <a:extLst>
              <a:ext uri="{FF2B5EF4-FFF2-40B4-BE49-F238E27FC236}">
                <a16:creationId xmlns:a16="http://schemas.microsoft.com/office/drawing/2014/main" id="{8F80A5D3-226E-1E43-8160-782B06C61718}"/>
              </a:ext>
            </a:extLst>
          </p:cNvPr>
          <p:cNvSpPr txBox="1">
            <a:spLocks noGrp="1"/>
          </p:cNvSpPr>
          <p:nvPr userDrawn="1"/>
        </p:nvSpPr>
        <p:spPr bwMode="auto">
          <a:xfrm>
            <a:off x="4038600" y="6492875"/>
            <a:ext cx="1371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fld id="{E87F4A41-C0E5-EF48-918C-21E4BDA8F5A8}" type="slidenum">
              <a:rPr lang="en-US" altLang="en-US" sz="1200" smtClean="0">
                <a:solidFill>
                  <a:srgbClr val="898989"/>
                </a:solidFill>
              </a:rPr>
              <a:pPr algn="ctr" eaLnBrk="1" hangingPunct="1">
                <a:defRPr/>
              </a:pPr>
              <a:t>‹#›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3" name="Footer Placeholder 10">
            <a:extLst>
              <a:ext uri="{FF2B5EF4-FFF2-40B4-BE49-F238E27FC236}">
                <a16:creationId xmlns:a16="http://schemas.microsoft.com/office/drawing/2014/main" id="{58578093-A867-8949-B40E-C6E3EBB6238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Fisher College of Business</a:t>
            </a:r>
          </a:p>
          <a:p>
            <a:pPr>
              <a:defRPr/>
            </a:pPr>
            <a:r>
              <a:rPr lang="en-US"/>
              <a:t>Department of  Finance</a:t>
            </a:r>
          </a:p>
        </p:txBody>
      </p:sp>
    </p:spTree>
    <p:extLst>
      <p:ext uri="{BB962C8B-B14F-4D97-AF65-F5344CB8AC3E}">
        <p14:creationId xmlns:p14="http://schemas.microsoft.com/office/powerpoint/2010/main" val="2139035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10784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18724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833A6B3-5FB2-2546-BCDD-BF51385D83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77850" y="168275"/>
            <a:ext cx="82296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enter page Title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DA89B8C-E849-E443-A25E-0475DF69AA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77850" y="758825"/>
            <a:ext cx="8229600" cy="571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enter page content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9A2C968-19B8-4F62-AB33-D07CD73ADD64}"/>
              </a:ext>
            </a:extLst>
          </p:cNvPr>
          <p:cNvCxnSpPr/>
          <p:nvPr/>
        </p:nvCxnSpPr>
        <p:spPr>
          <a:xfrm rot="16200000" flipH="1">
            <a:off x="-2818606" y="3429794"/>
            <a:ext cx="6704012" cy="0"/>
          </a:xfrm>
          <a:prstGeom prst="line">
            <a:avLst/>
          </a:prstGeom>
          <a:ln>
            <a:solidFill>
              <a:srgbClr val="AA9C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2D3019B-10B0-446D-B6A1-66A48F385F72}"/>
              </a:ext>
            </a:extLst>
          </p:cNvPr>
          <p:cNvCxnSpPr/>
          <p:nvPr/>
        </p:nvCxnSpPr>
        <p:spPr>
          <a:xfrm>
            <a:off x="76200" y="762000"/>
            <a:ext cx="8763000" cy="1588"/>
          </a:xfrm>
          <a:prstGeom prst="line">
            <a:avLst/>
          </a:prstGeom>
          <a:ln w="9525">
            <a:solidFill>
              <a:srgbClr val="AA9C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4">
            <a:extLst>
              <a:ext uri="{FF2B5EF4-FFF2-40B4-BE49-F238E27FC236}">
                <a16:creationId xmlns:a16="http://schemas.microsoft.com/office/drawing/2014/main" id="{09E7ECAC-7CFB-4A76-BB28-32B5FCF409F7}"/>
              </a:ext>
            </a:extLst>
          </p:cNvPr>
          <p:cNvCxnSpPr/>
          <p:nvPr/>
        </p:nvCxnSpPr>
        <p:spPr>
          <a:xfrm>
            <a:off x="76200" y="6503988"/>
            <a:ext cx="8763000" cy="1587"/>
          </a:xfrm>
          <a:prstGeom prst="line">
            <a:avLst/>
          </a:prstGeom>
          <a:ln w="9525">
            <a:solidFill>
              <a:srgbClr val="AA9C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10">
            <a:extLst>
              <a:ext uri="{FF2B5EF4-FFF2-40B4-BE49-F238E27FC236}">
                <a16:creationId xmlns:a16="http://schemas.microsoft.com/office/drawing/2014/main" id="{FA0D4EE9-AFA1-45B6-989A-DD7CA0D581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77000" y="6492875"/>
            <a:ext cx="2362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3" name="Slide Number Placeholder 3">
            <a:extLst>
              <a:ext uri="{FF2B5EF4-FFF2-40B4-BE49-F238E27FC236}">
                <a16:creationId xmlns:a16="http://schemas.microsoft.com/office/drawing/2014/main" id="{EA8D6A7C-8681-443F-BB14-2A59C57DB621}"/>
              </a:ext>
            </a:extLst>
          </p:cNvPr>
          <p:cNvSpPr txBox="1">
            <a:spLocks noGrp="1"/>
          </p:cNvSpPr>
          <p:nvPr/>
        </p:nvSpPr>
        <p:spPr bwMode="auto">
          <a:xfrm>
            <a:off x="4038600" y="6492875"/>
            <a:ext cx="1371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fld id="{C41915BC-E483-3F41-8E08-C88DBA721931}" type="slidenum">
              <a:rPr lang="en-US" altLang="en-US" sz="1200" smtClean="0">
                <a:solidFill>
                  <a:srgbClr val="898989"/>
                </a:solidFill>
              </a:rPr>
              <a:pPr algn="ctr" eaLnBrk="1" hangingPunct="1">
                <a:defRPr/>
              </a:pPr>
              <a:t>‹#›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55" r:id="rId1"/>
    <p:sldLayoutId id="2147485056" r:id="rId2"/>
    <p:sldLayoutId id="2147485057" r:id="rId3"/>
    <p:sldLayoutId id="2147485058" r:id="rId4"/>
    <p:sldLayoutId id="2147485059" r:id="rId5"/>
    <p:sldLayoutId id="2147485060" r:id="rId6"/>
    <p:sldLayoutId id="2147485061" r:id="rId7"/>
    <p:sldLayoutId id="2147485062" r:id="rId8"/>
    <p:sldLayoutId id="2147485063" r:id="rId9"/>
    <p:sldLayoutId id="2147485064" r:id="rId10"/>
    <p:sldLayoutId id="2147485065" r:id="rId11"/>
    <p:sldLayoutId id="2147485066" r:id="rId12"/>
    <p:sldLayoutId id="2147485067" r:id="rId1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2C5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2C5F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2C5F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2C5F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2C5F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002C5F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002C5F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002C5F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002C5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A9C8F"/>
        </a:buClr>
        <a:buFont typeface="Wingdings" pitchFamily="2" charset="2"/>
        <a:buChar char="§"/>
        <a:defRPr sz="3200" b="1">
          <a:solidFill>
            <a:srgbClr val="4D4D4D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75B12"/>
        </a:buClr>
        <a:buFont typeface="Wingdings" pitchFamily="2" charset="2"/>
        <a:buChar char="§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75B1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75B1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75B1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75B1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75B1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75B1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75B1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9E5C28FE-DC28-D548-B0CA-67FF5B7EB0B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6D607036-2562-B94C-8746-03FB851329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74E7CD-029D-4950-A8D7-230D8E9288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CCE9C5-C513-4F6C-843B-B595241899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F0837-26CC-4476-970D-A2BDAEDEC8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14D9D33-AE14-004D-97F2-7784DFD07B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30" r:id="rId1"/>
    <p:sldLayoutId id="2147485031" r:id="rId2"/>
    <p:sldLayoutId id="2147485032" r:id="rId3"/>
    <p:sldLayoutId id="2147485033" r:id="rId4"/>
    <p:sldLayoutId id="2147485034" r:id="rId5"/>
    <p:sldLayoutId id="2147485035" r:id="rId6"/>
    <p:sldLayoutId id="2147485036" r:id="rId7"/>
    <p:sldLayoutId id="2147485037" r:id="rId8"/>
    <p:sldLayoutId id="2147485038" r:id="rId9"/>
    <p:sldLayoutId id="2147485039" r:id="rId10"/>
    <p:sldLayoutId id="2147485040" r:id="rId11"/>
    <p:sldLayoutId id="2147485041" r:id="rId12"/>
    <p:sldLayoutId id="2147485042" r:id="rId1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0E0CE29E-2A12-8143-AF76-091E46593B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940300"/>
            <a:ext cx="812165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enter MSB Department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65F35458-4829-8941-9C4C-314A4F261C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5549900"/>
            <a:ext cx="81216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enter Section Title on this line</a:t>
            </a:r>
          </a:p>
          <a:p>
            <a:pPr lvl="0"/>
            <a:r>
              <a:rPr lang="en-US" altLang="en-US"/>
              <a:t>And Content Author on this line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90E99C5-9193-46EE-B703-422598897C82}"/>
              </a:ext>
            </a:extLst>
          </p:cNvPr>
          <p:cNvCxnSpPr/>
          <p:nvPr/>
        </p:nvCxnSpPr>
        <p:spPr>
          <a:xfrm rot="16200000" flipH="1">
            <a:off x="-2818606" y="3429794"/>
            <a:ext cx="6704012" cy="0"/>
          </a:xfrm>
          <a:prstGeom prst="line">
            <a:avLst/>
          </a:prstGeom>
          <a:ln>
            <a:solidFill>
              <a:srgbClr val="AA9C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0A20AF8-0E54-4750-97FC-171F7E2B2248}"/>
              </a:ext>
            </a:extLst>
          </p:cNvPr>
          <p:cNvCxnSpPr/>
          <p:nvPr/>
        </p:nvCxnSpPr>
        <p:spPr>
          <a:xfrm>
            <a:off x="76200" y="758825"/>
            <a:ext cx="8763000" cy="1588"/>
          </a:xfrm>
          <a:prstGeom prst="line">
            <a:avLst/>
          </a:prstGeom>
          <a:ln w="9525">
            <a:solidFill>
              <a:srgbClr val="AA9C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28">
            <a:extLst>
              <a:ext uri="{FF2B5EF4-FFF2-40B4-BE49-F238E27FC236}">
                <a16:creationId xmlns:a16="http://schemas.microsoft.com/office/drawing/2014/main" id="{54F41EF3-02C8-4CC5-8E65-04714CD4741C}"/>
              </a:ext>
            </a:extLst>
          </p:cNvPr>
          <p:cNvCxnSpPr/>
          <p:nvPr/>
        </p:nvCxnSpPr>
        <p:spPr>
          <a:xfrm>
            <a:off x="76200" y="4875213"/>
            <a:ext cx="8763000" cy="1587"/>
          </a:xfrm>
          <a:prstGeom prst="line">
            <a:avLst/>
          </a:prstGeom>
          <a:ln w="9525">
            <a:solidFill>
              <a:srgbClr val="AA9C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43" r:id="rId1"/>
    <p:sldLayoutId id="2147485044" r:id="rId2"/>
    <p:sldLayoutId id="2147485045" r:id="rId3"/>
    <p:sldLayoutId id="2147485046" r:id="rId4"/>
    <p:sldLayoutId id="2147485047" r:id="rId5"/>
    <p:sldLayoutId id="2147485048" r:id="rId6"/>
    <p:sldLayoutId id="2147485049" r:id="rId7"/>
    <p:sldLayoutId id="2147485050" r:id="rId8"/>
    <p:sldLayoutId id="2147485051" r:id="rId9"/>
    <p:sldLayoutId id="2147485052" r:id="rId10"/>
    <p:sldLayoutId id="2147485053" r:id="rId11"/>
    <p:sldLayoutId id="2147485054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4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7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174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AA9C8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AA9C8F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AA9C8F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AA9C8F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AA9C8F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rgbClr val="AA9C8F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rgbClr val="AA9C8F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rgbClr val="AA9C8F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rgbClr val="AA9C8F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70000"/>
        </a:lnSpc>
        <a:spcBef>
          <a:spcPct val="20000"/>
        </a:spcBef>
        <a:spcAft>
          <a:spcPct val="0"/>
        </a:spcAft>
        <a:buClr>
          <a:srgbClr val="AA9C8F"/>
        </a:buClr>
        <a:buFont typeface="Wingdings" pitchFamily="2" charset="2"/>
        <a:defRPr sz="2800">
          <a:solidFill>
            <a:srgbClr val="002C5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75B12"/>
        </a:buClr>
        <a:buFont typeface="Wingdings" pitchFamily="2" charset="2"/>
        <a:buChar char="§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75B1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75B1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75B1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75B1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75B1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75B1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75B1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8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11" descr="McCombs-clouds-window">
            <a:extLst>
              <a:ext uri="{FF2B5EF4-FFF2-40B4-BE49-F238E27FC236}">
                <a16:creationId xmlns:a16="http://schemas.microsoft.com/office/drawing/2014/main" id="{196469C8-776B-9E40-B46E-7C6ED172E9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954088"/>
            <a:ext cx="3886200" cy="1255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Rectangle 2">
            <a:extLst>
              <a:ext uri="{FF2B5EF4-FFF2-40B4-BE49-F238E27FC236}">
                <a16:creationId xmlns:a16="http://schemas.microsoft.com/office/drawing/2014/main" id="{3D05B702-2A4A-864C-B7CF-4D646516FA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8163" y="4876800"/>
            <a:ext cx="8121650" cy="1066800"/>
          </a:xfrm>
        </p:spPr>
        <p:txBody>
          <a:bodyPr/>
          <a:lstStyle/>
          <a:p>
            <a:pPr eaLnBrk="1" hangingPunct="1"/>
            <a:r>
              <a:rPr lang="en-US" altLang="en-US" sz="2200">
                <a:solidFill>
                  <a:srgbClr val="C00000"/>
                </a:solidFill>
              </a:rPr>
              <a:t>Cause of the Great Depression</a:t>
            </a:r>
            <a:br>
              <a:rPr lang="en-US" altLang="en-US" sz="1800">
                <a:solidFill>
                  <a:srgbClr val="C00000"/>
                </a:solidFill>
              </a:rPr>
            </a:br>
            <a:br>
              <a:rPr lang="en-US" altLang="en-US" sz="800" b="0">
                <a:solidFill>
                  <a:srgbClr val="C00000"/>
                </a:solidFill>
              </a:rPr>
            </a:br>
            <a:r>
              <a:rPr lang="en-US" altLang="en-US" sz="1700" i="1">
                <a:solidFill>
                  <a:srgbClr val="002060"/>
                </a:solidFill>
              </a:rPr>
              <a:t>America in the 1920s and 1930s</a:t>
            </a:r>
            <a:br>
              <a:rPr lang="en-US" altLang="en-US" sz="1700" i="1">
                <a:solidFill>
                  <a:srgbClr val="002060"/>
                </a:solidFill>
              </a:rPr>
            </a:br>
            <a:r>
              <a:rPr lang="en-US" altLang="en-US" sz="1700" i="1">
                <a:solidFill>
                  <a:srgbClr val="002060"/>
                </a:solidFill>
              </a:rPr>
              <a:t>The LBJ Presidential Library – Humanities Texas                           </a:t>
            </a:r>
            <a:r>
              <a:rPr lang="en-US" altLang="en-US" sz="1600" b="0">
                <a:solidFill>
                  <a:srgbClr val="002060"/>
                </a:solidFill>
              </a:rPr>
              <a:t>June 13, 2018</a:t>
            </a: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2B0BBF7E-3FFA-7747-9253-E12546E102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8163" y="5943600"/>
            <a:ext cx="8121650" cy="7620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1600" b="1"/>
              <a:t>Michael W. Brandl, PhD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1400">
                <a:solidFill>
                  <a:srgbClr val="CC0000"/>
                </a:solidFill>
              </a:rPr>
              <a:t>The Ohio State University, Department of Economics</a:t>
            </a:r>
          </a:p>
        </p:txBody>
      </p:sp>
      <p:pic>
        <p:nvPicPr>
          <p:cNvPr id="18437" name="Picture 1">
            <a:extLst>
              <a:ext uri="{FF2B5EF4-FFF2-40B4-BE49-F238E27FC236}">
                <a16:creationId xmlns:a16="http://schemas.microsoft.com/office/drawing/2014/main" id="{43284AE6-FE96-804E-8EB8-B5B9877BEC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92350"/>
            <a:ext cx="38862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Picture 5">
            <a:extLst>
              <a:ext uri="{FF2B5EF4-FFF2-40B4-BE49-F238E27FC236}">
                <a16:creationId xmlns:a16="http://schemas.microsoft.com/office/drawing/2014/main" id="{CA1CD317-2ED9-A747-A7FA-16D09825C87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327400"/>
            <a:ext cx="4191000" cy="136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9" name="Picture 2">
            <a:extLst>
              <a:ext uri="{FF2B5EF4-FFF2-40B4-BE49-F238E27FC236}">
                <a16:creationId xmlns:a16="http://schemas.microsoft.com/office/drawing/2014/main" id="{BF2AE5BC-4317-224E-B63A-331FFF23B5C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954088"/>
            <a:ext cx="4191000" cy="22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A16B0432-8606-5843-9E86-7784E86DC7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E19722-9D19-4DA6-992D-8EE0361420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457200">
              <a:defRPr/>
            </a:pPr>
            <a:r>
              <a:rPr lang="en-US" dirty="0">
                <a:solidFill>
                  <a:schemeClr val="accent4"/>
                </a:solidFill>
              </a:rPr>
              <a:t>The Economics Causes of the Crash of 1929 and the Great Depression.</a:t>
            </a:r>
          </a:p>
          <a:p>
            <a:pPr marL="914400" lvl="1" indent="-457200">
              <a:defRPr/>
            </a:pPr>
            <a:r>
              <a:rPr lang="en-US" dirty="0">
                <a:solidFill>
                  <a:schemeClr val="accent4"/>
                </a:solidFill>
              </a:rPr>
              <a:t>What we used to think.</a:t>
            </a:r>
          </a:p>
          <a:p>
            <a:pPr marL="914400" lvl="1" indent="-457200">
              <a:defRPr/>
            </a:pPr>
            <a:r>
              <a:rPr lang="en-US" dirty="0">
                <a:solidFill>
                  <a:schemeClr val="accent4"/>
                </a:solidFill>
              </a:rPr>
              <a:t>What we know now.</a:t>
            </a:r>
          </a:p>
          <a:p>
            <a:pPr>
              <a:defRPr/>
            </a:pPr>
            <a:endParaRPr lang="en-US" dirty="0">
              <a:solidFill>
                <a:schemeClr val="accent4"/>
              </a:solidFill>
            </a:endParaRPr>
          </a:p>
          <a:p>
            <a:pPr>
              <a:defRPr/>
            </a:pPr>
            <a:r>
              <a:rPr lang="en-US" dirty="0">
                <a:solidFill>
                  <a:schemeClr val="accent4"/>
                </a:solidFill>
              </a:rPr>
              <a:t>Q&amp;A</a:t>
            </a:r>
          </a:p>
          <a:p>
            <a:pPr>
              <a:defRPr/>
            </a:pPr>
            <a:endParaRPr lang="en-US" sz="2200" dirty="0"/>
          </a:p>
          <a:p>
            <a:pPr lvl="2">
              <a:defRPr/>
            </a:pPr>
            <a:endParaRPr lang="en-US" sz="2000" dirty="0"/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549394A0-EB1B-5643-9205-C4B70422CE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we used to think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D26D5-8D34-4965-BB33-B9A88ECE96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>
                <a:solidFill>
                  <a:schemeClr val="tx1"/>
                </a:solidFill>
              </a:rPr>
              <a:t>Stock market crash caused banks to fail was the cause of the Depression.</a:t>
            </a:r>
          </a:p>
          <a:p>
            <a:pPr lvl="1">
              <a:defRPr/>
            </a:pPr>
            <a:r>
              <a:rPr lang="en-US" sz="2200" dirty="0"/>
              <a:t>Commercial banks lent money to stock market speculators.</a:t>
            </a:r>
          </a:p>
          <a:p>
            <a:pPr lvl="2">
              <a:defRPr/>
            </a:pPr>
            <a:r>
              <a:rPr lang="en-US" sz="2000" dirty="0"/>
              <a:t>Speculation &amp; attempts to corner the market push prices up.</a:t>
            </a:r>
          </a:p>
          <a:p>
            <a:pPr lvl="2">
              <a:defRPr/>
            </a:pPr>
            <a:r>
              <a:rPr lang="en-US" sz="2000" dirty="0"/>
              <a:t>When stock market crashed speculators could not repay loans to banks and thus banks lost depositors money.</a:t>
            </a:r>
          </a:p>
          <a:p>
            <a:pPr marL="914400" lvl="2" indent="0">
              <a:buFont typeface="Wingdings" pitchFamily="2" charset="2"/>
              <a:buNone/>
              <a:defRPr/>
            </a:pPr>
            <a:endParaRPr lang="en-US" sz="1000" dirty="0"/>
          </a:p>
          <a:p>
            <a:pPr lvl="1">
              <a:defRPr/>
            </a:pPr>
            <a:r>
              <a:rPr lang="en-US" sz="2200" dirty="0"/>
              <a:t>Depositors attempted to withdraw funds as panic ensues only to find banks don’t have funds.</a:t>
            </a:r>
          </a:p>
          <a:p>
            <a:pPr lvl="2">
              <a:defRPr/>
            </a:pPr>
            <a:r>
              <a:rPr lang="en-US" sz="2000" dirty="0"/>
              <a:t>Roulette wheels in bank lobby analogy.</a:t>
            </a:r>
          </a:p>
          <a:p>
            <a:pPr marL="457200" lvl="1" indent="0">
              <a:buFont typeface="Wingdings" pitchFamily="2" charset="2"/>
              <a:buNone/>
              <a:defRPr/>
            </a:pPr>
            <a:endParaRPr lang="en-US" sz="1000" dirty="0"/>
          </a:p>
          <a:p>
            <a:pPr>
              <a:defRPr/>
            </a:pPr>
            <a:r>
              <a:rPr lang="en-US" sz="2800" dirty="0">
                <a:solidFill>
                  <a:schemeClr val="tx1"/>
                </a:solidFill>
              </a:rPr>
              <a:t>There is some truth to this, but reality is more complicated.</a:t>
            </a:r>
          </a:p>
          <a:p>
            <a:pPr lvl="1">
              <a:defRPr/>
            </a:pPr>
            <a:r>
              <a:rPr lang="en-US" sz="2200" dirty="0"/>
              <a:t>Just like life…</a:t>
            </a:r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B0E323AA-6F51-CC44-8BB6-736924022E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we know today</a:t>
            </a:r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0CE6B32B-B880-724F-9BF6-3A833305244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solidFill>
                  <a:schemeClr val="tx1"/>
                </a:solidFill>
              </a:rPr>
              <a:t>Speculation was part of an “asset bubble”</a:t>
            </a:r>
          </a:p>
          <a:p>
            <a:pPr lvl="1"/>
            <a:r>
              <a:rPr lang="en-US" altLang="en-US" sz="2200"/>
              <a:t>The irrational increase in the market price of an asset.</a:t>
            </a:r>
          </a:p>
          <a:p>
            <a:pPr lvl="2"/>
            <a:r>
              <a:rPr lang="en-US" altLang="en-US" sz="2000"/>
              <a:t>Greater fool theory</a:t>
            </a:r>
          </a:p>
          <a:p>
            <a:pPr lvl="2"/>
            <a:r>
              <a:rPr lang="en-US" altLang="en-US" sz="2000"/>
              <a:t>Easy access to credit</a:t>
            </a:r>
          </a:p>
          <a:p>
            <a:pPr lvl="2"/>
            <a:r>
              <a:rPr lang="en-US" altLang="en-US" sz="2000"/>
              <a:t>Weak or no regulation</a:t>
            </a:r>
          </a:p>
          <a:p>
            <a:pPr lvl="1"/>
            <a:r>
              <a:rPr lang="en-US" altLang="en-US" sz="2200"/>
              <a:t>Long history of these, very difficult to predict…</a:t>
            </a:r>
          </a:p>
          <a:p>
            <a:pPr lvl="2"/>
            <a:r>
              <a:rPr lang="en-US" altLang="en-US" sz="2000"/>
              <a:t>But when they pop increases in liquidity are needed</a:t>
            </a:r>
          </a:p>
          <a:p>
            <a:pPr lvl="2"/>
            <a:r>
              <a:rPr lang="en-US" altLang="en-US" sz="2000"/>
              <a:t>Confidence needs to be restored.</a:t>
            </a:r>
          </a:p>
          <a:p>
            <a:pPr lvl="2"/>
            <a:endParaRPr lang="en-US" altLang="en-US" sz="2000"/>
          </a:p>
          <a:p>
            <a:r>
              <a:rPr lang="en-US" altLang="en-US" sz="2800">
                <a:solidFill>
                  <a:schemeClr val="tx1"/>
                </a:solidFill>
              </a:rPr>
              <a:t>Poor risk analysis of bankers was NOT limited to Wall Street.</a:t>
            </a:r>
          </a:p>
          <a:p>
            <a:pPr lvl="1"/>
            <a:r>
              <a:rPr lang="en-US" altLang="en-US" sz="2200"/>
              <a:t>Many banks in small towns and rural areas also failed.</a:t>
            </a:r>
          </a:p>
          <a:p>
            <a:pPr lvl="2"/>
            <a:r>
              <a:rPr lang="en-US" altLang="en-US" sz="2000"/>
              <a:t>Bad agricultural loans</a:t>
            </a:r>
          </a:p>
          <a:p>
            <a:pPr lvl="2"/>
            <a:r>
              <a:rPr lang="en-US" altLang="en-US" sz="2000"/>
              <a:t>Crony capitalism</a:t>
            </a:r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5423BD10-5590-4D4E-B532-EF5138BC8B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More what we know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DC6214-3A80-4E9E-B5A9-CBEC051CE3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>
                <a:solidFill>
                  <a:schemeClr val="tx1"/>
                </a:solidFill>
              </a:rPr>
              <a:t>Collapse of international trade</a:t>
            </a:r>
          </a:p>
          <a:p>
            <a:pPr lvl="1">
              <a:defRPr/>
            </a:pPr>
            <a:r>
              <a:rPr lang="en-US" sz="2200" dirty="0"/>
              <a:t>Both US and Europe follow Mercantilist policies.</a:t>
            </a:r>
          </a:p>
          <a:p>
            <a:pPr lvl="2">
              <a:defRPr/>
            </a:pPr>
            <a:r>
              <a:rPr lang="en-US" sz="2000" dirty="0"/>
              <a:t>Idea:  exports &gt; imports will lead to prosperity.</a:t>
            </a:r>
          </a:p>
          <a:p>
            <a:pPr lvl="2">
              <a:defRPr/>
            </a:pPr>
            <a:r>
              <a:rPr lang="en-US" sz="2000" dirty="0"/>
              <a:t>Fact:  they work in short run, but are a disaster in long run.</a:t>
            </a:r>
          </a:p>
          <a:p>
            <a:pPr marL="914400" lvl="2" indent="0">
              <a:buFont typeface="Wingdings" pitchFamily="2" charset="2"/>
              <a:buNone/>
              <a:defRPr/>
            </a:pPr>
            <a:endParaRPr lang="en-US" sz="2000" dirty="0"/>
          </a:p>
          <a:p>
            <a:pPr>
              <a:defRPr/>
            </a:pPr>
            <a:r>
              <a:rPr lang="en-US" sz="2800" dirty="0">
                <a:solidFill>
                  <a:schemeClr val="tx1"/>
                </a:solidFill>
              </a:rPr>
              <a:t>The failure of the Federal Reserve</a:t>
            </a:r>
          </a:p>
          <a:p>
            <a:pPr lvl="1">
              <a:defRPr/>
            </a:pPr>
            <a:r>
              <a:rPr lang="en-US" sz="2200" dirty="0"/>
              <a:t>Established in 1913 to be the lender of last resort during financial panics…response to Panic of 1907.</a:t>
            </a:r>
          </a:p>
          <a:p>
            <a:pPr lvl="2">
              <a:defRPr/>
            </a:pPr>
            <a:r>
              <a:rPr lang="en-US" sz="2000" dirty="0"/>
              <a:t>Death of Benjamin Strong in Oct. 1928</a:t>
            </a:r>
          </a:p>
          <a:p>
            <a:pPr lvl="2">
              <a:defRPr/>
            </a:pPr>
            <a:r>
              <a:rPr lang="en-US" sz="2000" dirty="0"/>
              <a:t>Fed follows the dogma of “Real Bills” doctrine</a:t>
            </a:r>
          </a:p>
          <a:p>
            <a:pPr lvl="1">
              <a:defRPr/>
            </a:pPr>
            <a:endParaRPr lang="en-US" sz="2200" dirty="0"/>
          </a:p>
          <a:p>
            <a:pPr lvl="1">
              <a:defRPr/>
            </a:pPr>
            <a:r>
              <a:rPr lang="en-US" sz="2200" dirty="0"/>
              <a:t>Main idea:  just because we have institutions in place, does not mean they will function properly.</a:t>
            </a:r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F772D8A8-D99B-8444-B25E-B72EA8A5DF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More of what we know today</a:t>
            </a:r>
          </a:p>
        </p:txBody>
      </p:sp>
      <p:sp>
        <p:nvSpPr>
          <p:cNvPr id="23555" name="Content Placeholder 2">
            <a:extLst>
              <a:ext uri="{FF2B5EF4-FFF2-40B4-BE49-F238E27FC236}">
                <a16:creationId xmlns:a16="http://schemas.microsoft.com/office/drawing/2014/main" id="{A7D39927-856E-984A-928F-B74E70849EF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solidFill>
                  <a:schemeClr val="tx1"/>
                </a:solidFill>
              </a:rPr>
              <a:t>The financial multiplier.</a:t>
            </a:r>
          </a:p>
          <a:p>
            <a:pPr lvl="1"/>
            <a:r>
              <a:rPr lang="en-US" altLang="en-US" sz="2200"/>
              <a:t>Collapses in financial markets can and do have larger and longer lasting impacts than other causes of economic downturns.</a:t>
            </a:r>
          </a:p>
          <a:p>
            <a:pPr lvl="2"/>
            <a:r>
              <a:rPr lang="en-US" altLang="en-US" sz="2000"/>
              <a:t>Financial collapse worse than natural disasters or even political disruptions.</a:t>
            </a:r>
          </a:p>
          <a:p>
            <a:pPr lvl="2"/>
            <a:r>
              <a:rPr lang="en-US" altLang="en-US" sz="2000"/>
              <a:t>Deflationary death spirals.</a:t>
            </a:r>
          </a:p>
          <a:p>
            <a:pPr lvl="2"/>
            <a:endParaRPr lang="en-US" altLang="en-US" sz="2000"/>
          </a:p>
          <a:p>
            <a:r>
              <a:rPr lang="en-US" altLang="en-US" sz="2800">
                <a:solidFill>
                  <a:schemeClr val="tx1"/>
                </a:solidFill>
              </a:rPr>
              <a:t>Negative expectations can be self fulfilling prophesies.  </a:t>
            </a:r>
          </a:p>
          <a:p>
            <a:pPr lvl="1"/>
            <a:r>
              <a:rPr lang="en-US" altLang="en-US" sz="2200"/>
              <a:t>In many ways FDR’s “Fear itself” was economically accurate.</a:t>
            </a:r>
          </a:p>
          <a:p>
            <a:pPr lvl="1"/>
            <a:r>
              <a:rPr lang="en-US" altLang="en-US" sz="2200"/>
              <a:t>But controlling “fear” without institutional changes will not be enough.</a:t>
            </a:r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>
            <a:extLst>
              <a:ext uri="{FF2B5EF4-FFF2-40B4-BE49-F238E27FC236}">
                <a16:creationId xmlns:a16="http://schemas.microsoft.com/office/drawing/2014/main" id="{FE2169B1-CF03-4B4B-9AF2-2E65732627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Q&amp;A</a:t>
            </a:r>
          </a:p>
        </p:txBody>
      </p:sp>
      <p:sp>
        <p:nvSpPr>
          <p:cNvPr id="22531" name="Content Placeholder 6">
            <a:extLst>
              <a:ext uri="{FF2B5EF4-FFF2-40B4-BE49-F238E27FC236}">
                <a16:creationId xmlns:a16="http://schemas.microsoft.com/office/drawing/2014/main" id="{F3AC0838-81BF-4C63-BFD7-F674110A4E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784225"/>
            <a:ext cx="8229600" cy="5718175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Ask questions about anything…</a:t>
            </a:r>
          </a:p>
          <a:p>
            <a:pPr>
              <a:defRPr/>
            </a:pPr>
            <a:endParaRPr lang="en-US" dirty="0"/>
          </a:p>
          <a:p>
            <a:pPr lvl="1">
              <a:defRPr/>
            </a:pPr>
            <a:r>
              <a:rPr lang="en-US" dirty="0"/>
              <a:t>Feel free to contact me:</a:t>
            </a:r>
          </a:p>
          <a:p>
            <a:pPr marL="457200" lvl="1" indent="0">
              <a:buFont typeface="Wingdings" pitchFamily="2" charset="2"/>
              <a:buNone/>
              <a:defRPr/>
            </a:pPr>
            <a:endParaRPr lang="en-US" dirty="0"/>
          </a:p>
          <a:p>
            <a:pPr marL="914400" lvl="2" indent="0">
              <a:buFont typeface="Wingdings" pitchFamily="2" charset="2"/>
              <a:buNone/>
              <a:defRPr/>
            </a:pPr>
            <a:r>
              <a:rPr lang="en-US" dirty="0"/>
              <a:t>   </a:t>
            </a:r>
            <a:r>
              <a:rPr lang="en-US" b="1" dirty="0"/>
              <a:t>michael.brandl@rice.edu</a:t>
            </a:r>
          </a:p>
          <a:p>
            <a:pPr marL="914400" lvl="2" indent="0">
              <a:buFont typeface="Wingdings" pitchFamily="2" charset="2"/>
              <a:buNone/>
              <a:defRPr/>
            </a:pPr>
            <a:endParaRPr lang="en-US" dirty="0"/>
          </a:p>
          <a:p>
            <a:pPr marL="914400" lvl="2" indent="0">
              <a:buFont typeface="Wingdings" pitchFamily="2" charset="2"/>
              <a:buNone/>
              <a:defRPr/>
            </a:pPr>
            <a:r>
              <a:rPr lang="en-US" dirty="0"/>
              <a:t>                     </a:t>
            </a:r>
            <a:r>
              <a:rPr lang="en-US" dirty="0" err="1"/>
              <a:t>michael.brandl</a:t>
            </a:r>
            <a:endParaRPr lang="en-US" dirty="0"/>
          </a:p>
          <a:p>
            <a:pPr marL="914400" lvl="2" indent="0">
              <a:buFont typeface="Wingdings" pitchFamily="2" charset="2"/>
              <a:buNone/>
              <a:defRPr/>
            </a:pPr>
            <a:r>
              <a:rPr lang="en-US" dirty="0"/>
              <a:t>               </a:t>
            </a:r>
          </a:p>
          <a:p>
            <a:pPr marL="914400" lvl="2" indent="0">
              <a:buFont typeface="Wingdings" pitchFamily="2" charset="2"/>
              <a:buNone/>
              <a:defRPr/>
            </a:pPr>
            <a:r>
              <a:rPr lang="en-US" dirty="0"/>
              <a:t>	     @</a:t>
            </a:r>
            <a:r>
              <a:rPr lang="en-US" dirty="0" err="1"/>
              <a:t>michaelbrandl</a:t>
            </a:r>
            <a:endParaRPr lang="en-US" dirty="0"/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id="{38F75620-7BC4-6A4D-BA28-C680115C9957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038600" y="6492875"/>
            <a:ext cx="1371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AA9C8F"/>
              </a:buClr>
              <a:buFont typeface="Wingdings" pitchFamily="2" charset="2"/>
              <a:buChar char="§"/>
              <a:defRPr sz="3200" b="1">
                <a:solidFill>
                  <a:srgbClr val="4D4D4D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75B12"/>
              </a:buClr>
              <a:buFont typeface="Wingdings" pitchFamily="2" charset="2"/>
              <a:buChar char="§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75B1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75B1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75B1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75B1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75B1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75B1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75B1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fld id="{153F0242-CEE9-E048-BA7B-8A07D78A32F9}" type="slidenum">
              <a:rPr lang="en-US" altLang="en-US" sz="1200" b="0">
                <a:solidFill>
                  <a:srgbClr val="898989"/>
                </a:solidFill>
              </a:rPr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en-US" sz="1200" b="0">
              <a:solidFill>
                <a:srgbClr val="898989"/>
              </a:solidFill>
            </a:endParaRPr>
          </a:p>
        </p:txBody>
      </p:sp>
      <p:pic>
        <p:nvPicPr>
          <p:cNvPr id="24581" name="Picture 1">
            <a:extLst>
              <a:ext uri="{FF2B5EF4-FFF2-40B4-BE49-F238E27FC236}">
                <a16:creationId xmlns:a16="http://schemas.microsoft.com/office/drawing/2014/main" id="{E293C2A0-5B61-FE48-B672-3984D6268C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6888" y="4348163"/>
            <a:ext cx="149542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2" name="Picture 3">
            <a:extLst>
              <a:ext uri="{FF2B5EF4-FFF2-40B4-BE49-F238E27FC236}">
                <a16:creationId xmlns:a16="http://schemas.microsoft.com/office/drawing/2014/main" id="{E90509A1-20BD-0743-A646-6145D82554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8325" y="5105400"/>
            <a:ext cx="995363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Default Design">
  <a:themeElements>
    <a:clrScheme name="2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35388</TotalTime>
  <Words>468</Words>
  <Application>Microsoft Macintosh PowerPoint</Application>
  <PresentationFormat>On-screen Show (4:3)</PresentationFormat>
  <Paragraphs>67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Wingdings</vt:lpstr>
      <vt:lpstr>Calibri</vt:lpstr>
      <vt:lpstr>Default Design</vt:lpstr>
      <vt:lpstr>Custom Design</vt:lpstr>
      <vt:lpstr>2_Default Design</vt:lpstr>
      <vt:lpstr>Cause of the Great Depression  America in the 1920s and 1930s The LBJ Presidential Library – Humanities Texas                           June 13, 2018</vt:lpstr>
      <vt:lpstr>Overview</vt:lpstr>
      <vt:lpstr>What we used to think</vt:lpstr>
      <vt:lpstr>What we know today</vt:lpstr>
      <vt:lpstr>More what we know today</vt:lpstr>
      <vt:lpstr>More of what we know today</vt:lpstr>
      <vt:lpstr>Q&amp;A</vt:lpstr>
    </vt:vector>
  </TitlesOfParts>
  <Company>The University of Texas at Austin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1 DFW</dc:title>
  <dc:creator>MW Brandl</dc:creator>
  <cp:lastModifiedBy>Brian Macias</cp:lastModifiedBy>
  <cp:revision>274</cp:revision>
  <dcterms:created xsi:type="dcterms:W3CDTF">2007-03-28T16:18:47Z</dcterms:created>
  <dcterms:modified xsi:type="dcterms:W3CDTF">2020-09-14T17:50:45Z</dcterms:modified>
</cp:coreProperties>
</file>