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72" r:id="rId2"/>
    <p:sldId id="273" r:id="rId3"/>
    <p:sldId id="274" r:id="rId4"/>
    <p:sldId id="281" r:id="rId5"/>
    <p:sldId id="282" r:id="rId6"/>
    <p:sldId id="276" r:id="rId7"/>
    <p:sldId id="278" r:id="rId8"/>
    <p:sldId id="279" r:id="rId9"/>
    <p:sldId id="280" r:id="rId10"/>
    <p:sldId id="28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1A1D30-C0A0-4124-A783-34D9F15FA0FE}" type="datetime1">
              <a:rPr lang="en-US" smtClean="0"/>
              <a:t>6/15/2020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Add a footer</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01CF334-2D5C-4859-84A6-CA7E6E43FAEB}" type="slidenum">
              <a:rPr lang="en-US" smtClean="0"/>
              <a:t>‹#›</a:t>
            </a:fld>
            <a:endParaRPr lang="en-US"/>
          </a:p>
        </p:txBody>
      </p:sp>
      <p:cxnSp>
        <p:nvCxnSpPr>
          <p:cNvPr id="13" name="Straight Connector 12"/>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9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6/15/2020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606380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6/15/2020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86934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6/15/2020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070934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6/15/2020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995379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146459-E3C3-4969-9224-5ED50B492D17}" type="datetime1">
              <a:rPr lang="en-US" smtClean="0"/>
              <a:pPr/>
              <a:t>6/15/2020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4134148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146459-E3C3-4969-9224-5ED50B492D17}" type="datetime1">
              <a:rPr lang="en-US" smtClean="0"/>
              <a:pPr/>
              <a:t>6/15/2020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111900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2D5871-AB0F-4B3D-8861-97E78CB7B47E}"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83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18406-4C3F-4F3E-80BD-A22568EA37EB}"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17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561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84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9913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6/15/2020</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111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10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6/15/2020</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573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891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2409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1146459-E3C3-4969-9224-5ED50B492D17}" type="datetime1">
              <a:rPr lang="en-US" smtClean="0"/>
              <a:pPr/>
              <a:t>6/15/2020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Add a footer</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1440758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3332" y="1371599"/>
            <a:ext cx="6878471" cy="2586251"/>
          </a:xfrm>
        </p:spPr>
        <p:txBody>
          <a:bodyPr>
            <a:normAutofit fontScale="90000"/>
          </a:bodyPr>
          <a:lstStyle/>
          <a:p>
            <a:r>
              <a:rPr lang="en-US" sz="4800" dirty="0" smtClean="0"/>
              <a:t>Alexander Hamilton and </a:t>
            </a:r>
            <a:br>
              <a:rPr lang="en-US" sz="4800" dirty="0" smtClean="0"/>
            </a:br>
            <a:r>
              <a:rPr lang="en-US" sz="4800" dirty="0" smtClean="0"/>
              <a:t>the Development of the US Economic System</a:t>
            </a:r>
            <a:endParaRPr lang="en-US" sz="4800" dirty="0"/>
          </a:p>
        </p:txBody>
      </p:sp>
      <p:sp>
        <p:nvSpPr>
          <p:cNvPr id="5" name="Subtitle 4"/>
          <p:cNvSpPr>
            <a:spLocks noGrp="1"/>
          </p:cNvSpPr>
          <p:nvPr>
            <p:ph type="subTitle" idx="1"/>
          </p:nvPr>
        </p:nvSpPr>
        <p:spPr>
          <a:xfrm>
            <a:off x="1596789" y="4777380"/>
            <a:ext cx="4694830" cy="861420"/>
          </a:xfrm>
        </p:spPr>
        <p:txBody>
          <a:bodyPr>
            <a:normAutofit fontScale="77500" lnSpcReduction="20000"/>
          </a:bodyPr>
          <a:lstStyle/>
          <a:p>
            <a:endParaRPr lang="en-US" dirty="0" smtClean="0"/>
          </a:p>
          <a:p>
            <a:pPr algn="ctr"/>
            <a:r>
              <a:rPr lang="en-US" dirty="0" smtClean="0"/>
              <a:t>Kate Elizabeth Brown</a:t>
            </a:r>
          </a:p>
          <a:p>
            <a:pPr algn="ctr"/>
            <a:r>
              <a:rPr lang="en-US" dirty="0" smtClean="0"/>
              <a:t>Western Kentucky University</a:t>
            </a:r>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741" y="1248769"/>
            <a:ext cx="3113539" cy="4809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Bonus Primary Source:  </a:t>
            </a:r>
            <a:r>
              <a:rPr lang="en-US" sz="3200" i="1" dirty="0" smtClean="0"/>
              <a:t>Federalist</a:t>
            </a:r>
            <a:r>
              <a:rPr lang="en-US" sz="3200" dirty="0" smtClean="0"/>
              <a:t> No. 32</a:t>
            </a:r>
            <a:endParaRPr lang="en-US" sz="3200" dirty="0"/>
          </a:p>
        </p:txBody>
      </p:sp>
      <p:sp>
        <p:nvSpPr>
          <p:cNvPr id="3" name="Content Placeholder 2"/>
          <p:cNvSpPr>
            <a:spLocks noGrp="1"/>
          </p:cNvSpPr>
          <p:nvPr>
            <p:ph idx="1"/>
          </p:nvPr>
        </p:nvSpPr>
        <p:spPr>
          <a:xfrm>
            <a:off x="573206" y="2729552"/>
            <a:ext cx="10508776" cy="3998794"/>
          </a:xfrm>
        </p:spPr>
        <p:txBody>
          <a:bodyPr>
            <a:normAutofit/>
          </a:bodyPr>
          <a:lstStyle/>
          <a:p>
            <a:pPr marL="0" indent="0">
              <a:buNone/>
            </a:pPr>
            <a:r>
              <a:rPr lang="en-US" b="1" dirty="0"/>
              <a:t>Hamiltonian concurrence (</a:t>
            </a:r>
            <a:r>
              <a:rPr lang="en-US" b="1" i="1" dirty="0"/>
              <a:t>Federalist</a:t>
            </a:r>
            <a:r>
              <a:rPr lang="en-US" b="1" dirty="0"/>
              <a:t> No. 32):</a:t>
            </a:r>
          </a:p>
          <a:p>
            <a:r>
              <a:rPr lang="en-US" dirty="0"/>
              <a:t>Premise:  states retain their pre-existing sovereignty under the US Constitution</a:t>
            </a:r>
          </a:p>
          <a:p>
            <a:pPr lvl="1"/>
            <a:endParaRPr lang="en-US" sz="200" dirty="0"/>
          </a:p>
          <a:p>
            <a:r>
              <a:rPr lang="en-US" dirty="0"/>
              <a:t>“This exclusive delegation, or rather this alienation, of State sovereignty, would only exist in three cases: </a:t>
            </a:r>
          </a:p>
          <a:p>
            <a:pPr lvl="1"/>
            <a:r>
              <a:rPr lang="en-US" dirty="0"/>
              <a:t>[1] where the </a:t>
            </a:r>
            <a:r>
              <a:rPr lang="en-US" dirty="0">
                <a:solidFill>
                  <a:schemeClr val="tx1"/>
                </a:solidFill>
              </a:rPr>
              <a:t>Constitution </a:t>
            </a:r>
            <a:r>
              <a:rPr lang="en-US" dirty="0"/>
              <a:t>in express terms granted an exclusive authority to the Union; </a:t>
            </a:r>
          </a:p>
          <a:p>
            <a:pPr lvl="1"/>
            <a:r>
              <a:rPr lang="en-US" dirty="0"/>
              <a:t>[2] where it granted in one instance an authority to the Union, and in another prohibited the States from exercising the like authority; </a:t>
            </a:r>
          </a:p>
          <a:p>
            <a:pPr lvl="1"/>
            <a:r>
              <a:rPr lang="en-US" dirty="0"/>
              <a:t>[3] and where it granted an authority to the Union, to which a similar authority in the States would be absolutely and totally CONTRADICTORY and REPUGNANT.”</a:t>
            </a:r>
          </a:p>
          <a:p>
            <a:endParaRPr lang="en-US" dirty="0"/>
          </a:p>
        </p:txBody>
      </p:sp>
    </p:spTree>
    <p:extLst>
      <p:ext uri="{BB962C8B-B14F-4D97-AF65-F5344CB8AC3E}">
        <p14:creationId xmlns:p14="http://schemas.microsoft.com/office/powerpoint/2010/main" val="41794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Developing the US Economic System</a:t>
            </a:r>
            <a:endParaRPr lang="en-US" dirty="0"/>
          </a:p>
        </p:txBody>
      </p:sp>
      <p:sp>
        <p:nvSpPr>
          <p:cNvPr id="2" name="Content Placeholder 1"/>
          <p:cNvSpPr>
            <a:spLocks noGrp="1"/>
          </p:cNvSpPr>
          <p:nvPr>
            <p:ph idx="1"/>
          </p:nvPr>
        </p:nvSpPr>
        <p:spPr>
          <a:xfrm>
            <a:off x="6332560" y="2579427"/>
            <a:ext cx="5049673" cy="3903260"/>
          </a:xfrm>
          <a:solidFill>
            <a:schemeClr val="bg1"/>
          </a:solidFill>
          <a:ln>
            <a:solidFill>
              <a:schemeClr val="bg1"/>
            </a:solidFill>
          </a:ln>
        </p:spPr>
        <p:txBody>
          <a:bodyPr/>
          <a:lstStyle/>
          <a:p>
            <a:endParaRPr lang="en-US" dirty="0" smtClean="0"/>
          </a:p>
          <a:p>
            <a:r>
              <a:rPr lang="en-US" sz="2000" b="1" dirty="0" smtClean="0"/>
              <a:t>Connects with Big Themes of Early Republic History:</a:t>
            </a:r>
          </a:p>
          <a:p>
            <a:pPr lvl="1"/>
            <a:r>
              <a:rPr lang="en-US" sz="1800" dirty="0" smtClean="0"/>
              <a:t>Political economy</a:t>
            </a:r>
          </a:p>
          <a:p>
            <a:pPr lvl="1"/>
            <a:r>
              <a:rPr lang="en-US" sz="1800" dirty="0" smtClean="0"/>
              <a:t>The relationship between the national and state governments (federalism)</a:t>
            </a:r>
          </a:p>
          <a:p>
            <a:pPr lvl="1"/>
            <a:r>
              <a:rPr lang="en-US" sz="1800" dirty="0" smtClean="0"/>
              <a:t>The US relationship with Great Britain</a:t>
            </a:r>
          </a:p>
          <a:p>
            <a:pPr lvl="1"/>
            <a:r>
              <a:rPr lang="en-US" sz="1800" dirty="0" smtClean="0"/>
              <a:t>Political factions</a:t>
            </a:r>
            <a:endParaRPr lang="en-US" sz="1800" dirty="0"/>
          </a:p>
          <a:p>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7750" y="3644900"/>
            <a:ext cx="5762625" cy="1333500"/>
          </a:xfrm>
          <a:prstGeom prst="rect">
            <a:avLst/>
          </a:prstGeom>
          <a:solidFill>
            <a:srgbClr val="FFFFFF">
              <a:shade val="85000"/>
            </a:srgbClr>
          </a:solidFill>
          <a:ln w="6350" cap="rnd">
            <a:solidFill>
              <a:schemeClr val="tx2">
                <a:lumMod val="60000"/>
                <a:lumOff val="40000"/>
              </a:schemeClr>
            </a:solidFill>
          </a:ln>
          <a:effectLst>
            <a:outerShdw blurRad="36195" dist="12700" dir="11400000" algn="tl" rotWithShape="0">
              <a:srgbClr val="000000">
                <a:alpha val="33000"/>
              </a:srgbClr>
            </a:outerShdw>
          </a:effectLst>
          <a:scene3d>
            <a:camera prst="isometricOffAxis1Right"/>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Backstory:  the 1780s</a:t>
            </a:r>
            <a:endParaRPr lang="en-US" dirty="0"/>
          </a:p>
        </p:txBody>
      </p:sp>
      <p:sp>
        <p:nvSpPr>
          <p:cNvPr id="2" name="Content Placeholder 1"/>
          <p:cNvSpPr>
            <a:spLocks noGrp="1"/>
          </p:cNvSpPr>
          <p:nvPr>
            <p:ph idx="1"/>
          </p:nvPr>
        </p:nvSpPr>
        <p:spPr>
          <a:xfrm>
            <a:off x="650543" y="2361063"/>
            <a:ext cx="7169624" cy="4277479"/>
          </a:xfrm>
        </p:spPr>
        <p:txBody>
          <a:bodyPr>
            <a:normAutofit/>
          </a:bodyPr>
          <a:lstStyle/>
          <a:p>
            <a:endParaRPr lang="en-US" dirty="0" smtClean="0"/>
          </a:p>
          <a:p>
            <a:r>
              <a:rPr lang="en-US" dirty="0" smtClean="0"/>
              <a:t>Backstory:  the 1780s</a:t>
            </a:r>
          </a:p>
          <a:p>
            <a:pPr lvl="1"/>
            <a:r>
              <a:rPr lang="en-US" dirty="0" smtClean="0"/>
              <a:t>Economic problems:  Debt and the Articles of Confederation</a:t>
            </a:r>
          </a:p>
          <a:p>
            <a:pPr lvl="1"/>
            <a:r>
              <a:rPr lang="en-US" dirty="0" smtClean="0"/>
              <a:t>U.S. Constitution:   creates a government of robust, but limited and </a:t>
            </a:r>
            <a:r>
              <a:rPr lang="en-US" u="sng" dirty="0" smtClean="0"/>
              <a:t>enumerated</a:t>
            </a:r>
            <a:r>
              <a:rPr lang="en-US" dirty="0" smtClean="0"/>
              <a:t>, powers</a:t>
            </a:r>
          </a:p>
          <a:p>
            <a:pPr lvl="1"/>
            <a:endParaRPr lang="en-US" dirty="0"/>
          </a:p>
          <a:p>
            <a:r>
              <a:rPr lang="en-US" dirty="0" smtClean="0"/>
              <a:t>Bedrock of the US economic system under Hamilton:  restore the public credit</a:t>
            </a:r>
          </a:p>
          <a:p>
            <a:pPr lvl="1"/>
            <a:r>
              <a:rPr lang="en-US" dirty="0" smtClean="0"/>
              <a:t>Do it in three phases</a:t>
            </a:r>
          </a:p>
          <a:p>
            <a:pPr marL="393192" lvl="1" indent="0">
              <a:buNone/>
            </a:pPr>
            <a:endParaRPr lang="en-US" dirty="0" smtClean="0"/>
          </a:p>
          <a:p>
            <a:pPr marL="393192" lvl="1" indent="0">
              <a:buNone/>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270" y="2463476"/>
            <a:ext cx="3010895" cy="3649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973668"/>
            <a:ext cx="9676263" cy="706964"/>
          </a:xfrm>
        </p:spPr>
        <p:txBody>
          <a:bodyPr/>
          <a:lstStyle/>
          <a:p>
            <a:r>
              <a:rPr lang="en-US" dirty="0" smtClean="0"/>
              <a:t>Hamilton’s Plan:  Restore the Public </a:t>
            </a:r>
            <a:r>
              <a:rPr lang="en-US" dirty="0"/>
              <a:t>C</a:t>
            </a:r>
            <a:r>
              <a:rPr lang="en-US" dirty="0" smtClean="0"/>
              <a:t>redit</a:t>
            </a:r>
            <a:endParaRPr lang="en-US" dirty="0"/>
          </a:p>
        </p:txBody>
      </p:sp>
      <p:sp>
        <p:nvSpPr>
          <p:cNvPr id="3" name="Content Placeholder 2"/>
          <p:cNvSpPr>
            <a:spLocks noGrp="1"/>
          </p:cNvSpPr>
          <p:nvPr>
            <p:ph idx="1"/>
          </p:nvPr>
        </p:nvSpPr>
        <p:spPr>
          <a:xfrm>
            <a:off x="641446" y="2603499"/>
            <a:ext cx="8611736" cy="3974721"/>
          </a:xfrm>
        </p:spPr>
        <p:txBody>
          <a:bodyPr/>
          <a:lstStyle/>
          <a:p>
            <a:r>
              <a:rPr lang="en-US" dirty="0" smtClean="0"/>
              <a:t>Phase 1:  Short (Immediate!) term</a:t>
            </a:r>
            <a:endParaRPr lang="en-US" dirty="0"/>
          </a:p>
          <a:p>
            <a:pPr lvl="1"/>
            <a:r>
              <a:rPr lang="en-US" dirty="0" smtClean="0"/>
              <a:t>Funding (taxing &amp; refinancing) of </a:t>
            </a:r>
            <a:r>
              <a:rPr lang="en-US" dirty="0"/>
              <a:t>Revolutionary War debts</a:t>
            </a:r>
          </a:p>
          <a:p>
            <a:pPr lvl="1"/>
            <a:r>
              <a:rPr lang="en-US" dirty="0"/>
              <a:t>Assumption of state debts into the national </a:t>
            </a:r>
            <a:r>
              <a:rPr lang="en-US" dirty="0" smtClean="0"/>
              <a:t>debt</a:t>
            </a:r>
          </a:p>
          <a:p>
            <a:pPr marL="457200" lvl="1" indent="0">
              <a:buNone/>
            </a:pPr>
            <a:endParaRPr lang="en-US" dirty="0" smtClean="0"/>
          </a:p>
          <a:p>
            <a:r>
              <a:rPr lang="en-US" dirty="0" smtClean="0"/>
              <a:t>Phase 3:  Long term</a:t>
            </a:r>
            <a:endParaRPr lang="en-US" dirty="0"/>
          </a:p>
          <a:p>
            <a:pPr lvl="1"/>
            <a:r>
              <a:rPr lang="en-US" dirty="0"/>
              <a:t>Encourage </a:t>
            </a:r>
            <a:r>
              <a:rPr lang="en-US" dirty="0" smtClean="0"/>
              <a:t>manufacturing</a:t>
            </a:r>
          </a:p>
          <a:p>
            <a:pPr marL="457200" lvl="1" indent="0">
              <a:buNone/>
            </a:pPr>
            <a:endParaRPr lang="en-US" dirty="0" smtClean="0"/>
          </a:p>
          <a:p>
            <a:r>
              <a:rPr lang="en-US" dirty="0" smtClean="0"/>
              <a:t>Phase 2:  Intermediate term—connecting phase 1 to phase 3</a:t>
            </a:r>
            <a:endParaRPr lang="en-US" dirty="0"/>
          </a:p>
          <a:p>
            <a:pPr lvl="1"/>
            <a:r>
              <a:rPr lang="en-US" dirty="0"/>
              <a:t>Establish a central </a:t>
            </a:r>
            <a:r>
              <a:rPr lang="en-US" dirty="0" smtClean="0"/>
              <a:t>bank</a:t>
            </a:r>
          </a:p>
          <a:p>
            <a:pPr lvl="1"/>
            <a:r>
              <a:rPr lang="en-US" dirty="0" smtClean="0"/>
              <a:t>The story continues with primary sources!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29" y="2435076"/>
            <a:ext cx="4120397" cy="2744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9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101755"/>
            <a:ext cx="4351025" cy="2859714"/>
          </a:xfrm>
        </p:spPr>
        <p:txBody>
          <a:bodyPr/>
          <a:lstStyle/>
          <a:p>
            <a:r>
              <a:rPr lang="en-US" dirty="0" smtClean="0"/>
              <a:t>Primary Sources</a:t>
            </a:r>
            <a:endParaRPr lang="en-US" dirty="0"/>
          </a:p>
        </p:txBody>
      </p:sp>
      <p:sp>
        <p:nvSpPr>
          <p:cNvPr id="3" name="Text Placeholder 2"/>
          <p:cNvSpPr>
            <a:spLocks noGrp="1"/>
          </p:cNvSpPr>
          <p:nvPr>
            <p:ph type="body" idx="1"/>
          </p:nvPr>
        </p:nvSpPr>
        <p:spPr>
          <a:xfrm>
            <a:off x="6895559" y="1856096"/>
            <a:ext cx="4800572" cy="4408226"/>
          </a:xfrm>
        </p:spPr>
        <p:txBody>
          <a:bodyPr>
            <a:normAutofit/>
          </a:bodyPr>
          <a:lstStyle/>
          <a:p>
            <a:r>
              <a:rPr lang="en-US" sz="2800" b="1" cap="small" dirty="0" smtClean="0"/>
              <a:t>Is Hamilton’s Proposed Bank Constitutional?</a:t>
            </a:r>
          </a:p>
          <a:p>
            <a:endParaRPr lang="en-US" cap="small" dirty="0"/>
          </a:p>
          <a:p>
            <a:r>
              <a:rPr lang="en-US" cap="small" dirty="0" smtClean="0"/>
              <a:t>Discussed Here:</a:t>
            </a:r>
          </a:p>
          <a:p>
            <a:pPr marL="342900" indent="-342900">
              <a:buFont typeface="Arial" panose="020B0604020202020204" pitchFamily="34" charset="0"/>
              <a:buChar char="•"/>
            </a:pPr>
            <a:r>
              <a:rPr lang="en-US" cap="small" dirty="0" smtClean="0"/>
              <a:t>Article I, section 8 (US Constitution)</a:t>
            </a:r>
          </a:p>
          <a:p>
            <a:pPr marL="342900" indent="-342900">
              <a:buFont typeface="Arial" panose="020B0604020202020204" pitchFamily="34" charset="0"/>
              <a:buChar char="•"/>
            </a:pPr>
            <a:r>
              <a:rPr lang="en-US" cap="small" dirty="0" smtClean="0"/>
              <a:t>Excerpts from Jefferson’s Argument</a:t>
            </a:r>
          </a:p>
          <a:p>
            <a:pPr marL="342900" indent="-342900">
              <a:buFont typeface="Arial" panose="020B0604020202020204" pitchFamily="34" charset="0"/>
              <a:buChar char="•"/>
            </a:pPr>
            <a:r>
              <a:rPr lang="en-US" cap="small" dirty="0" smtClean="0"/>
              <a:t>Excerpts from Hamilton’s argument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0544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  Article I, section 8</a:t>
            </a:r>
            <a:endParaRPr lang="en-US" dirty="0"/>
          </a:p>
        </p:txBody>
      </p:sp>
      <p:sp>
        <p:nvSpPr>
          <p:cNvPr id="3" name="TextBox 2"/>
          <p:cNvSpPr txBox="1"/>
          <p:nvPr/>
        </p:nvSpPr>
        <p:spPr>
          <a:xfrm>
            <a:off x="960120" y="1938528"/>
            <a:ext cx="10305288" cy="4985980"/>
          </a:xfrm>
          <a:prstGeom prst="rect">
            <a:avLst/>
          </a:prstGeom>
          <a:noFill/>
          <a:ln>
            <a:noFill/>
          </a:ln>
        </p:spPr>
        <p:txBody>
          <a:bodyPr wrap="square" rtlCol="0">
            <a:spAutoFit/>
          </a:bodyPr>
          <a:lstStyle/>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400" dirty="0" smtClean="0"/>
              <a:t>“The Congress shall have power to lay and collect taxes…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a:t>
            </a:r>
            <a:r>
              <a:rPr lang="en-US" sz="2400" dirty="0" smtClean="0"/>
              <a:t>o borrow money…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To coin money, regulate the value thereof…</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To regulate commerce with foreign nations, and among the several states…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To make all laws which shall be necessary and proper for carrying into execution the foregoing powers…”</a:t>
            </a:r>
          </a:p>
          <a:p>
            <a:endParaRPr lang="en-US" sz="1400" dirty="0" smtClean="0"/>
          </a:p>
        </p:txBody>
      </p:sp>
    </p:spTree>
    <p:extLst>
      <p:ext uri="{BB962C8B-B14F-4D97-AF65-F5344CB8AC3E}">
        <p14:creationId xmlns:p14="http://schemas.microsoft.com/office/powerpoint/2010/main" val="16182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463040"/>
          </a:xfrm>
        </p:spPr>
        <p:txBody>
          <a:bodyPr>
            <a:normAutofit/>
          </a:bodyPr>
          <a:lstStyle/>
          <a:p>
            <a:r>
              <a:rPr lang="en-US" dirty="0" smtClean="0"/>
              <a:t>Jefferson on the Constitutionality of the Bank</a:t>
            </a:r>
            <a:endParaRPr lang="en-US" dirty="0"/>
          </a:p>
        </p:txBody>
      </p:sp>
      <p:sp>
        <p:nvSpPr>
          <p:cNvPr id="3" name="Content Placeholder 2"/>
          <p:cNvSpPr>
            <a:spLocks noGrp="1"/>
          </p:cNvSpPr>
          <p:nvPr>
            <p:ph idx="1"/>
          </p:nvPr>
        </p:nvSpPr>
        <p:spPr>
          <a:xfrm>
            <a:off x="609600" y="2167128"/>
            <a:ext cx="10972800" cy="4157472"/>
          </a:xfrm>
        </p:spPr>
        <p:txBody>
          <a:bodyPr>
            <a:normAutofit/>
          </a:bodyPr>
          <a:lstStyle/>
          <a:p>
            <a:pPr marL="0" indent="0">
              <a:buNone/>
            </a:pPr>
            <a:endParaRPr lang="en-US" dirty="0"/>
          </a:p>
          <a:p>
            <a:r>
              <a:rPr lang="en-US" sz="2800" dirty="0" smtClean="0"/>
              <a:t>Jefferson argues:</a:t>
            </a:r>
          </a:p>
          <a:p>
            <a:endParaRPr lang="en-US" sz="2800" dirty="0" smtClean="0"/>
          </a:p>
          <a:p>
            <a:pPr lvl="1"/>
            <a:r>
              <a:rPr lang="en-US" sz="2400" dirty="0" smtClean="0"/>
              <a:t>“The </a:t>
            </a:r>
            <a:r>
              <a:rPr lang="en-US" sz="2400" dirty="0" smtClean="0"/>
              <a:t>general </a:t>
            </a:r>
            <a:r>
              <a:rPr lang="en-US" sz="2400" dirty="0"/>
              <a:t>phrase is ‘to make all laws </a:t>
            </a:r>
            <a:r>
              <a:rPr lang="en-US" sz="2400" i="1" dirty="0"/>
              <a:t>necessary</a:t>
            </a:r>
            <a:r>
              <a:rPr lang="en-US" sz="2400" dirty="0"/>
              <a:t> and proper for carrying into execution the enumerated powers.’ But they can all be carried into execution without a bank. A bank therefore is not </a:t>
            </a:r>
            <a:r>
              <a:rPr lang="en-US" sz="2400" i="1" dirty="0"/>
              <a:t>necessary</a:t>
            </a:r>
            <a:r>
              <a:rPr lang="en-US" sz="2400" dirty="0"/>
              <a:t>, and consequently not </a:t>
            </a:r>
            <a:r>
              <a:rPr lang="en-US" sz="2400" dirty="0" err="1"/>
              <a:t>authorised</a:t>
            </a:r>
            <a:r>
              <a:rPr lang="en-US" sz="2400" dirty="0"/>
              <a:t> by this phrase</a:t>
            </a:r>
            <a:r>
              <a:rPr lang="en-US" sz="2400" dirty="0" smtClean="0"/>
              <a:t>.”</a:t>
            </a:r>
          </a:p>
          <a:p>
            <a:pPr lvl="1"/>
            <a:endParaRPr lang="en-US" dirty="0"/>
          </a:p>
        </p:txBody>
      </p:sp>
    </p:spTree>
    <p:extLst>
      <p:ext uri="{BB962C8B-B14F-4D97-AF65-F5344CB8AC3E}">
        <p14:creationId xmlns:p14="http://schemas.microsoft.com/office/powerpoint/2010/main" val="19081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389888"/>
          </a:xfrm>
        </p:spPr>
        <p:txBody>
          <a:bodyPr>
            <a:normAutofit/>
          </a:bodyPr>
          <a:lstStyle/>
          <a:p>
            <a:r>
              <a:rPr lang="en-US" dirty="0"/>
              <a:t>Hamilton </a:t>
            </a:r>
            <a:r>
              <a:rPr lang="en-US" dirty="0" smtClean="0"/>
              <a:t>on the Constitutionality of the Bank</a:t>
            </a:r>
            <a:endParaRPr lang="en-US" dirty="0"/>
          </a:p>
        </p:txBody>
      </p:sp>
      <p:sp>
        <p:nvSpPr>
          <p:cNvPr id="3" name="Content Placeholder 2"/>
          <p:cNvSpPr>
            <a:spLocks noGrp="1"/>
          </p:cNvSpPr>
          <p:nvPr>
            <p:ph idx="1"/>
          </p:nvPr>
        </p:nvSpPr>
        <p:spPr>
          <a:xfrm>
            <a:off x="609600" y="2185416"/>
            <a:ext cx="10972800" cy="4535424"/>
          </a:xfrm>
        </p:spPr>
        <p:txBody>
          <a:bodyPr>
            <a:normAutofit/>
          </a:bodyPr>
          <a:lstStyle/>
          <a:p>
            <a:pPr lvl="1"/>
            <a:endParaRPr lang="en-US" sz="2000" dirty="0"/>
          </a:p>
          <a:p>
            <a:r>
              <a:rPr lang="en-US" sz="2400" dirty="0"/>
              <a:t>Hamilton counters</a:t>
            </a:r>
            <a:r>
              <a:rPr lang="en-US" sz="2400" dirty="0" smtClean="0"/>
              <a:t>:</a:t>
            </a:r>
          </a:p>
          <a:p>
            <a:pPr marL="0" indent="0">
              <a:buNone/>
            </a:pPr>
            <a:endParaRPr lang="en-US" sz="500" dirty="0"/>
          </a:p>
          <a:p>
            <a:pPr lvl="1"/>
            <a:r>
              <a:rPr lang="en-US" sz="2000" dirty="0" smtClean="0"/>
              <a:t>“To </a:t>
            </a:r>
            <a:r>
              <a:rPr lang="en-US" sz="2000" dirty="0"/>
              <a:t>understand the word </a:t>
            </a:r>
            <a:r>
              <a:rPr lang="en-US" sz="2000" dirty="0" smtClean="0"/>
              <a:t>[necessary] as </a:t>
            </a:r>
            <a:r>
              <a:rPr lang="en-US" sz="2000" dirty="0"/>
              <a:t>the Secretary of State does, would be to depart from its obvious &amp; popular sense, and to give it a </a:t>
            </a:r>
            <a:r>
              <a:rPr lang="en-US" sz="2000" i="1" dirty="0"/>
              <a:t>restrictive</a:t>
            </a:r>
            <a:r>
              <a:rPr lang="en-US" sz="2000" dirty="0"/>
              <a:t> operation; an idea never before entertained…Such a construction would beget endless uncertainty &amp; </a:t>
            </a:r>
            <a:r>
              <a:rPr lang="en-US" sz="2000" dirty="0" smtClean="0"/>
              <a:t>embarrassment…</a:t>
            </a:r>
          </a:p>
          <a:p>
            <a:pPr marL="393192" lvl="1" indent="0">
              <a:buNone/>
            </a:pPr>
            <a:endParaRPr lang="en-US" sz="2000" dirty="0"/>
          </a:p>
          <a:p>
            <a:pPr lvl="1"/>
            <a:r>
              <a:rPr lang="en-US" sz="2000" dirty="0"/>
              <a:t>…If the end be clearly comprehended within any of the specified powers, &amp; if the measure have an obvious relation to that end, and is not forbidden by any particular provision of the constitution—it may safely be deemed to come within the compass of the national authority</a:t>
            </a:r>
            <a:r>
              <a:rPr lang="en-US" sz="2000" dirty="0" smtClean="0"/>
              <a:t>.”</a:t>
            </a:r>
            <a:endParaRPr lang="en-US" sz="2000" dirty="0"/>
          </a:p>
          <a:p>
            <a:endParaRPr lang="en-US" sz="2400" dirty="0"/>
          </a:p>
        </p:txBody>
      </p:sp>
    </p:spTree>
    <p:extLst>
      <p:ext uri="{BB962C8B-B14F-4D97-AF65-F5344CB8AC3E}">
        <p14:creationId xmlns:p14="http://schemas.microsoft.com/office/powerpoint/2010/main" val="385894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490472"/>
          </a:xfrm>
        </p:spPr>
        <p:txBody>
          <a:bodyPr>
            <a:normAutofit/>
          </a:bodyPr>
          <a:lstStyle/>
          <a:p>
            <a:r>
              <a:rPr lang="en-US" dirty="0" smtClean="0"/>
              <a:t>Is the BUS Constitutional?</a:t>
            </a:r>
            <a:endParaRPr lang="en-US" dirty="0"/>
          </a:p>
        </p:txBody>
      </p:sp>
      <p:sp>
        <p:nvSpPr>
          <p:cNvPr id="3" name="Content Placeholder 2"/>
          <p:cNvSpPr>
            <a:spLocks noGrp="1"/>
          </p:cNvSpPr>
          <p:nvPr>
            <p:ph idx="1"/>
          </p:nvPr>
        </p:nvSpPr>
        <p:spPr>
          <a:xfrm>
            <a:off x="609600" y="1935480"/>
            <a:ext cx="10972800" cy="4492616"/>
          </a:xfrm>
        </p:spPr>
        <p:txBody>
          <a:bodyPr>
            <a:normAutofit/>
          </a:bodyPr>
          <a:lstStyle/>
          <a:p>
            <a:endParaRPr lang="en-US" dirty="0" smtClean="0"/>
          </a:p>
          <a:p>
            <a:endParaRPr lang="en-US" dirty="0" smtClean="0"/>
          </a:p>
          <a:p>
            <a:endParaRPr lang="en-US" dirty="0" smtClean="0"/>
          </a:p>
          <a:p>
            <a:r>
              <a:rPr lang="en-US" dirty="0" smtClean="0"/>
              <a:t>Round 1:  George Washington sides with Hamilton</a:t>
            </a:r>
          </a:p>
          <a:p>
            <a:pPr marL="0" indent="0">
              <a:buNone/>
            </a:pPr>
            <a:endParaRPr lang="en-US" dirty="0" smtClean="0"/>
          </a:p>
          <a:p>
            <a:pPr marL="0" indent="0">
              <a:buNone/>
            </a:pPr>
            <a:endParaRPr lang="en-US" dirty="0" smtClean="0"/>
          </a:p>
          <a:p>
            <a:r>
              <a:rPr lang="en-US" dirty="0" smtClean="0"/>
              <a:t>Round 2:  The US Supreme Court sides with Hamilton</a:t>
            </a:r>
          </a:p>
          <a:p>
            <a:pPr lvl="1"/>
            <a:r>
              <a:rPr lang="en-US" dirty="0" smtClean="0"/>
              <a:t>McCulloch v. Maryland (US, 1819)</a:t>
            </a:r>
          </a:p>
          <a:p>
            <a:pPr lvl="1"/>
            <a:r>
              <a:rPr lang="en-US" dirty="0" smtClean="0"/>
              <a:t>Two issues: is the 2BUS constitutional?  Can a state tax the bank?</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0757" y="2351737"/>
            <a:ext cx="1686636" cy="1686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757" y="4431998"/>
            <a:ext cx="1686636" cy="2089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97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2" ma:contentTypeDescription="Create a new document." ma:contentTypeScope="" ma:versionID="bcf0f9b6107f41beef10986d0e1cb926">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87aab614151e668abac86855a81947f9"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365A7C-51FF-497F-A060-CBE6F893A32D}"/>
</file>

<file path=customXml/itemProps2.xml><?xml version="1.0" encoding="utf-8"?>
<ds:datastoreItem xmlns:ds="http://schemas.openxmlformats.org/officeDocument/2006/customXml" ds:itemID="{30BD45D2-9ADF-4779-A7AC-DF6AD1B704F4}"/>
</file>

<file path=customXml/itemProps3.xml><?xml version="1.0" encoding="utf-8"?>
<ds:datastoreItem xmlns:ds="http://schemas.openxmlformats.org/officeDocument/2006/customXml" ds:itemID="{0C418A9C-CA4E-47C5-96B6-E31C6365EE45}"/>
</file>

<file path=docProps/app.xml><?xml version="1.0" encoding="utf-8"?>
<Properties xmlns="http://schemas.openxmlformats.org/officeDocument/2006/extended-properties" xmlns:vt="http://schemas.openxmlformats.org/officeDocument/2006/docPropsVTypes">
  <Template>Ion Boardroom</Template>
  <TotalTime>21062</TotalTime>
  <Words>594</Words>
  <Application>Microsoft Office PowerPoint</Application>
  <PresentationFormat>Widescreen</PresentationFormat>
  <Paragraphs>80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Alexander Hamilton and  the Development of the US Economic System</vt:lpstr>
      <vt:lpstr>Developing the US Economic System</vt:lpstr>
      <vt:lpstr>Backstory:  the 1780s</vt:lpstr>
      <vt:lpstr>Hamilton’s Plan:  Restore the Public Credit</vt:lpstr>
      <vt:lpstr>Primary Sources</vt:lpstr>
      <vt:lpstr>U.S. Constitution:  Article I, section 8</vt:lpstr>
      <vt:lpstr>Jefferson on the Constitutionality of the Bank</vt:lpstr>
      <vt:lpstr>Hamilton on the Constitutionality of the Bank</vt:lpstr>
      <vt:lpstr>Is the BUS Constitutional?</vt:lpstr>
      <vt:lpstr>Bonus Primary Source:  Federalist No. 32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 in the  New Republic</dc:title>
  <dc:creator>Kate Brown</dc:creator>
  <cp:lastModifiedBy>Brown, Kate</cp:lastModifiedBy>
  <cp:revision>39</cp:revision>
  <dcterms:created xsi:type="dcterms:W3CDTF">2017-06-28T17:41:23Z</dcterms:created>
  <dcterms:modified xsi:type="dcterms:W3CDTF">2020-06-15T22:08:10Z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0x01010068114B8381992D49BFEC195D1E62885C</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