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8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1524000" y="834201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US" sz="53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53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53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53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6400">
                <a:latin typeface="Calibri"/>
                <a:ea typeface="Calibri"/>
                <a:cs typeface="Calibri"/>
                <a:sym typeface="Calibri"/>
              </a:rPr>
              <a:t>Federalists vs. Antifederalists</a:t>
            </a:r>
            <a:br>
              <a:rPr lang="en-US" sz="53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2800"/>
            </a:b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1524000" y="2754009"/>
            <a:ext cx="9409470" cy="232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/>
              <a:t>Denver Brunsman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en-US" sz="4400"/>
              <a:t>George Washington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govbooktalk.files.wordpress.com/2013/12/cartoon-bill-of-rights-1971-young-citizen-teachers-guide.jpg" id="144" name="Google Shape;14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4242" y="228600"/>
            <a:ext cx="9283516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0" y="285135"/>
            <a:ext cx="12192000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Unratified Amendments Passed by Congress in September 1789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"After the first enumeration required by the first article of the Constitution, there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shall be one Representative for every thirty thousand, until the number shall amount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to one hundred, after which the proportion shall be so regulated by Congress, that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there shall be not less than one hundred Representatives, nor less than one 	Representative for every forty thousand persons, until the number of Representatives 	shall amount to two hundred; after which the proportion shall be so regulated by 	Congress, that there shall not be less than two hundred Representatives, nor more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than one Representative for every fifty thousand persons.“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“No law, varying the compensation for the services of the Senators and 	Representatives, shall take effect, until an election of Representatives shall have 	intervened.”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[Ratified as the 27</a:t>
            </a:r>
            <a:r>
              <a:rPr baseline="30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Amendment on May 7, 1992]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1547110" y="4990718"/>
            <a:ext cx="421640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Wise’s Tavern,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Alexandria </a:t>
            </a:r>
            <a:endParaRPr/>
          </a:p>
        </p:txBody>
      </p:sp>
      <p:pic>
        <p:nvPicPr>
          <p:cNvPr descr="http://farm2.static.flickr.com/1338/1433439997_c9e4e75b59.jpg?v=0" id="155" name="Google Shape;155;p24"/>
          <p:cNvPicPr preferRelativeResize="0"/>
          <p:nvPr/>
        </p:nvPicPr>
        <p:blipFill rotWithShape="1">
          <a:blip r:embed="rId3">
            <a:alphaModFix/>
          </a:blip>
          <a:srcRect b="13143" l="0" r="0" t="4571"/>
          <a:stretch/>
        </p:blipFill>
        <p:spPr>
          <a:xfrm>
            <a:off x="304800" y="139390"/>
            <a:ext cx="7112005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ransplantedtatar.files.wordpress.com/2012/09/20120909-dss_9186.jpg?w=551" id="156" name="Google Shape;156;p24"/>
          <p:cNvPicPr preferRelativeResize="0"/>
          <p:nvPr/>
        </p:nvPicPr>
        <p:blipFill rotWithShape="1">
          <a:blip r:embed="rId4">
            <a:alphaModFix/>
          </a:blip>
          <a:srcRect b="0" l="0" r="19618" t="0"/>
          <a:stretch/>
        </p:blipFill>
        <p:spPr>
          <a:xfrm>
            <a:off x="6402999" y="2061533"/>
            <a:ext cx="5547681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/>
        </p:nvSpPr>
        <p:spPr>
          <a:xfrm>
            <a:off x="0" y="6123645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Massachusetts Centinel 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[Boston], August 2, 1788</a:t>
            </a:r>
            <a:endParaRPr/>
          </a:p>
        </p:txBody>
      </p:sp>
      <p:pic>
        <p:nvPicPr>
          <p:cNvPr descr="Federal Pillars"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1041" y="100598"/>
            <a:ext cx="8629919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/>
        </p:nvSpPr>
        <p:spPr>
          <a:xfrm>
            <a:off x="0" y="31312"/>
            <a:ext cx="12192000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/>
        </p:nvSpPr>
        <p:spPr>
          <a:xfrm>
            <a:off x="0" y="31312"/>
            <a:ext cx="12192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10. RI nation! (maintain independence)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/>
          <p:nvPr/>
        </p:nvSpPr>
        <p:spPr>
          <a:xfrm>
            <a:off x="0" y="31312"/>
            <a:ext cx="12192000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RI nation! (maintain independence)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9. The Constitution </a:t>
            </a:r>
            <a:r>
              <a:rPr i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limits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democracy.</a:t>
            </a:r>
            <a:endParaRPr sz="100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 	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0" y="31312"/>
            <a:ext cx="12192000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RI nation! (maintain independence)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democracy.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 	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8. And give up the benefits of this coastline?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 	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/>
        </p:nvSpPr>
        <p:spPr>
          <a:xfrm>
            <a:off x="0" y="31312"/>
            <a:ext cx="12192000" cy="400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RI nation! (maintain independence)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democracy.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 	8. And give up the benefits of this coastline?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 	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7. Paper money for life!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	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/>
        </p:nvSpPr>
        <p:spPr>
          <a:xfrm>
            <a:off x="0" y="31312"/>
            <a:ext cx="12192000" cy="4339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RI nation! (maintain independence)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democracy.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 	8. And give up the benefits of this coastline?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 	7. Paper money for life!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	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6. It pays to be small!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		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/>
        </p:nvSpPr>
        <p:spPr>
          <a:xfrm>
            <a:off x="1" y="181660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Cosmopolitans (Feds)                 Localists (Antifeds)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0" y="6084203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Alexander Hamilton                             Patrick Henry</a:t>
            </a:r>
            <a:endParaRPr/>
          </a:p>
        </p:txBody>
      </p:sp>
      <p:pic>
        <p:nvPicPr>
          <p:cNvPr descr="http://upload.wikimedia.org/wikipedia/commons/0/05/Alexander_Hamilton_portrait_by_John_Trumbull_1806.jpg" id="96" name="Google Shape;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5153" y="996325"/>
            <a:ext cx="4244257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e/ea/Patrick_henry.JPG" id="97" name="Google Shape;9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15634" y="1008899"/>
            <a:ext cx="4162067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/>
        </p:nvSpPr>
        <p:spPr>
          <a:xfrm>
            <a:off x="0" y="31312"/>
            <a:ext cx="12192000" cy="4862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RI nation! (maintain independence)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democracy.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 	8. And give up the benefits of this coastline?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 	7. Paper money for life!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	6. It pays to be small!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		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5. Where is the Bill of Rights?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		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/>
        </p:nvSpPr>
        <p:spPr>
          <a:xfrm>
            <a:off x="0" y="31312"/>
            <a:ext cx="12192000" cy="53860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RI nation! (maintain independence)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democracy.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 	8. And give up the benefits of this coastline?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 	7. Paper money for life!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	6. It pays to be small!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		5. Where is the Bill of Rights?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		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4. The Constitution </a:t>
            </a:r>
            <a:r>
              <a:rPr i="1"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protects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slavery.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		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/>
        </p:nvSpPr>
        <p:spPr>
          <a:xfrm>
            <a:off x="0" y="31312"/>
            <a:ext cx="12192000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RI nation! (maintain independence)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democracy.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 	8. And give up the benefits of this coastline?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 	7. Paper money for life!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	6. It pays to be small!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		5. Where is the Bill of Rights?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		4.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slavery.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		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3. “Rogue Island” this! (emotion)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		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/>
        </p:nvSpPr>
        <p:spPr>
          <a:xfrm>
            <a:off x="0" y="31312"/>
            <a:ext cx="12192000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RI nation! (maintain independence)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democracy.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 	8. And give up the benefits of this coastline?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 	7. Paper money for life!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	6. It pays to be small!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		5. Where is the Bill of Rights?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		4.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slavery.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		3. “Rogue Island” this! (emotion)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		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2. Your Federalists can beat up our Federalists.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		</a:t>
            </a:r>
            <a:endParaRPr sz="2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/>
          <p:nvPr/>
        </p:nvSpPr>
        <p:spPr>
          <a:xfrm>
            <a:off x="0" y="31312"/>
            <a:ext cx="12192000" cy="6832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10 Reasons Rhode Island Did Not Ratify the Constitution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10. RI nation! (maintain independence)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 	  	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limits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democracy.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	 	8. And give up the benefits of this coastline?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 	7. Paper money for life!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		6. It pays to be small!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		5. Where is the Bill of Rights?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		4. The Constitution </a:t>
            </a:r>
            <a:r>
              <a:rPr i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protects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slavery.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		3. “Rogue Island” this! (emotion)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		2. Your Federalists can beat up our Federalists.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   		</a:t>
            </a:r>
            <a:r>
              <a:rPr lang="en-US" sz="24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1. We’re just not that into you (popular opinion).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/>
        </p:nvSpPr>
        <p:spPr>
          <a:xfrm>
            <a:off x="957531" y="901660"/>
            <a:ext cx="549499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Touro Synagogue,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Newport, R.I.</a:t>
            </a:r>
            <a:endParaRPr/>
          </a:p>
        </p:txBody>
      </p:sp>
      <p:pic>
        <p:nvPicPr>
          <p:cNvPr descr="http://upload.wikimedia.org/wikipedia/commons/thumb/b/ba/Touro_Synagogue_Newport_Rhode_Island_3.jpg/1280px-Touro_Synagogue_Newport_Rhode_Island_3.jpg" id="223" name="Google Shape;223;p37"/>
          <p:cNvPicPr preferRelativeResize="0"/>
          <p:nvPr/>
        </p:nvPicPr>
        <p:blipFill rotWithShape="1">
          <a:blip r:embed="rId3">
            <a:alphaModFix/>
          </a:blip>
          <a:srcRect b="15341" l="23810" r="2416" t="15341"/>
          <a:stretch/>
        </p:blipFill>
        <p:spPr>
          <a:xfrm>
            <a:off x="5580715" y="567789"/>
            <a:ext cx="6361257" cy="44849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clas-pages.uncc.edu/brholt/files/2015/03/touro-synagogue-national-historic-site-1.jpg" id="224" name="Google Shape;22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125" y="2952750"/>
            <a:ext cx="5137081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/>
        </p:nvSpPr>
        <p:spPr>
          <a:xfrm>
            <a:off x="5908676" y="4946650"/>
            <a:ext cx="532203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Washington to the Hebrew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Congregation of Newport,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August 18, 1790</a:t>
            </a:r>
            <a:endParaRPr/>
          </a:p>
        </p:txBody>
      </p:sp>
      <p:pic>
        <p:nvPicPr>
          <p:cNvPr descr="George Washington's letter to Hebrew Congregation in Newport, Rhode Island" id="230" name="Google Shape;23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3799" y="131536"/>
            <a:ext cx="4045068" cy="65836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orge Washington's letter to Hebrew Congregation in Newport, Rhode Island" id="231" name="Google Shape;231;p38"/>
          <p:cNvPicPr preferRelativeResize="0"/>
          <p:nvPr/>
        </p:nvPicPr>
        <p:blipFill rotWithShape="1">
          <a:blip r:embed="rId4">
            <a:alphaModFix/>
          </a:blip>
          <a:srcRect b="34354" l="0" r="0" t="0"/>
          <a:stretch/>
        </p:blipFill>
        <p:spPr>
          <a:xfrm>
            <a:off x="6214118" y="131534"/>
            <a:ext cx="4246987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/>
        </p:nvSpPr>
        <p:spPr>
          <a:xfrm>
            <a:off x="772357" y="186430"/>
            <a:ext cx="10457896" cy="7571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American Political Party Systems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Pre-Parties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Federalists vs. Antifederalists (1787-1789)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Party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Federalists vs. Democratic Republicans (1794-1820)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Second Party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Democrats vs. Whigs (1829-1856)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Third Party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Democrats vs. Republicans (1856-1896)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Fourth Party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Democrats vs. Republicans (1896-1932)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Fifth Party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Democrats vs. Republicans (1932-1968)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Sixth Party System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Democrats vs. Republicans (1968-present)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/>
        </p:nvSpPr>
        <p:spPr>
          <a:xfrm>
            <a:off x="0" y="1593759"/>
            <a:ext cx="12192000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brunsman@gwu.edu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occawlonline.pearsoned.com/bookbind/pubbooks/divine5e/medialib/images/div11.gif"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1709" y="228600"/>
            <a:ext cx="8288582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0" y="0"/>
            <a:ext cx="12192000" cy="7417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Order of Ratification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1. Delaware: December 7, 1787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	2. Pennsylvania: December 12, 1787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	3. New Jersey: December 18, 1787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	4. Georgia: January 2,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	5. Connecticut: January 9,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6. Massachusetts: February 6,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7. Maryland: April 28,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8. South Carolina: May 23,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9. New Hampshire: June 21, 1788 (Constitution became legal)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10. Virginia: June 25,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11. New York: July 26,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12. North Carolina: November 21, 1789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13. Rhode Island: May 29, 1790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0" y="451211"/>
            <a:ext cx="1219200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Top Antifederalist Arguments against the Constitution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1. No Bill of Rights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2. “Consolidated” central government (not true federalism)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3. Lack of direct representation (congressional districts of 30,000)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0" y="212139"/>
            <a:ext cx="121919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Antifederalists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0" y="5809983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George Mason            Patrick Henry        Mercy Otis Warren</a:t>
            </a:r>
            <a:endParaRPr/>
          </a:p>
        </p:txBody>
      </p:sp>
      <p:pic>
        <p:nvPicPr>
          <p:cNvPr descr="http://upload.wikimedia.org/wikipedia/commons/1/12/George_Mason.jpg"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43" y="1466166"/>
            <a:ext cx="3185153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upload.wikimedia.org/wikipedia/commons/e/ea/Patrick_henry.JPG" id="120" name="Google Shape;12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3323" y="1410653"/>
            <a:ext cx="3405354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60850" y="1410653"/>
            <a:ext cx="327504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/>
        </p:nvSpPr>
        <p:spPr>
          <a:xfrm>
            <a:off x="0" y="6019801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Federalist 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(1787-88)</a:t>
            </a:r>
            <a:endParaRPr/>
          </a:p>
        </p:txBody>
      </p:sp>
      <p:pic>
        <p:nvPicPr>
          <p:cNvPr descr="http://www.constitutionfacts.com/images/3-7FP/1.jpg"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5767" y="412360"/>
            <a:ext cx="3564416" cy="54860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cqpress.com/context/constitution/images/praz3d_im193.jpg"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5589" y="418450"/>
            <a:ext cx="3153105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0" y="0"/>
            <a:ext cx="12192000" cy="74174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Order of Ratification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 Delaware: December 7, 1787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2. Pennsylvania: December 12, 1787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3. New Jersey: December 18, 1787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4. Georgia: January 2,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5. Connecticut: January 9,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6. Massachusetts: February 6,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7. Maryland: April 28,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8. South Carolina: May 23,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9. New Hampshire: June 21, 1788 (Constitution became legal)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	10. Virginia: June 25,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	11. New York: July 26, 1788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12. North Carolina: November 21, 1789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13. Rhode Island: May 29, 1790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7112000" y="1371601"/>
            <a:ext cx="4775200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James Madison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Gilbert Stuart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(c. 1805-07)</a:t>
            </a:r>
            <a:endParaRPr/>
          </a:p>
        </p:txBody>
      </p:sp>
      <p:pic>
        <p:nvPicPr>
          <p:cNvPr descr="File:James Madison by Gilbert Stuart.jpg"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4809" y="228600"/>
            <a:ext cx="520399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