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27" r:id="rId3"/>
    <p:sldId id="328" r:id="rId4"/>
    <p:sldId id="322" r:id="rId5"/>
    <p:sldId id="317" r:id="rId6"/>
    <p:sldId id="318" r:id="rId7"/>
    <p:sldId id="319" r:id="rId8"/>
    <p:sldId id="323" r:id="rId9"/>
    <p:sldId id="299" r:id="rId10"/>
    <p:sldId id="304" r:id="rId11"/>
    <p:sldId id="308" r:id="rId12"/>
    <p:sldId id="306" r:id="rId13"/>
    <p:sldId id="307" r:id="rId14"/>
    <p:sldId id="300" r:id="rId15"/>
    <p:sldId id="309" r:id="rId16"/>
    <p:sldId id="330" r:id="rId17"/>
    <p:sldId id="329" r:id="rId18"/>
    <p:sldId id="303" r:id="rId19"/>
    <p:sldId id="326" r:id="rId20"/>
    <p:sldId id="301" r:id="rId21"/>
    <p:sldId id="33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56" y="5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F015F-85FB-4C45-A85F-1D4EAED976A1}"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5283C-3C99-4E5C-AF51-76C0DFC698D8}" type="slidenum">
              <a:rPr lang="en-US" smtClean="0"/>
              <a:t>‹#›</a:t>
            </a:fld>
            <a:endParaRPr lang="en-US"/>
          </a:p>
        </p:txBody>
      </p:sp>
    </p:spTree>
    <p:extLst>
      <p:ext uri="{BB962C8B-B14F-4D97-AF65-F5344CB8AC3E}">
        <p14:creationId xmlns:p14="http://schemas.microsoft.com/office/powerpoint/2010/main" val="88149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06F4C-5B81-9A43-B331-DE0AB1D07688}" type="slidenum">
              <a:rPr lang="en-US" smtClean="0"/>
              <a:t>5</a:t>
            </a:fld>
            <a:endParaRPr lang="en-US"/>
          </a:p>
        </p:txBody>
      </p:sp>
    </p:spTree>
    <p:extLst>
      <p:ext uri="{BB962C8B-B14F-4D97-AF65-F5344CB8AC3E}">
        <p14:creationId xmlns:p14="http://schemas.microsoft.com/office/powerpoint/2010/main" val="951842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5283C-3C99-4E5C-AF51-76C0DFC698D8}" type="slidenum">
              <a:rPr lang="en-US" smtClean="0"/>
              <a:t>15</a:t>
            </a:fld>
            <a:endParaRPr lang="en-US"/>
          </a:p>
        </p:txBody>
      </p:sp>
    </p:spTree>
    <p:extLst>
      <p:ext uri="{BB962C8B-B14F-4D97-AF65-F5344CB8AC3E}">
        <p14:creationId xmlns:p14="http://schemas.microsoft.com/office/powerpoint/2010/main" val="1400254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5283C-3C99-4E5C-AF51-76C0DFC698D8}" type="slidenum">
              <a:rPr lang="en-US" smtClean="0"/>
              <a:t>16</a:t>
            </a:fld>
            <a:endParaRPr lang="en-US"/>
          </a:p>
        </p:txBody>
      </p:sp>
    </p:spTree>
    <p:extLst>
      <p:ext uri="{BB962C8B-B14F-4D97-AF65-F5344CB8AC3E}">
        <p14:creationId xmlns:p14="http://schemas.microsoft.com/office/powerpoint/2010/main" val="272814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7FA56-81F3-F644-B710-A9A50B330CC7}" type="slidenum">
              <a:rPr lang="en-US" smtClean="0"/>
              <a:t>18</a:t>
            </a:fld>
            <a:endParaRPr lang="en-US"/>
          </a:p>
        </p:txBody>
      </p:sp>
    </p:spTree>
    <p:extLst>
      <p:ext uri="{BB962C8B-B14F-4D97-AF65-F5344CB8AC3E}">
        <p14:creationId xmlns:p14="http://schemas.microsoft.com/office/powerpoint/2010/main" val="988155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06F4C-5B81-9A43-B331-DE0AB1D07688}" type="slidenum">
              <a:rPr lang="en-US" smtClean="0"/>
              <a:t>20</a:t>
            </a:fld>
            <a:endParaRPr lang="en-US"/>
          </a:p>
        </p:txBody>
      </p:sp>
    </p:spTree>
    <p:extLst>
      <p:ext uri="{BB962C8B-B14F-4D97-AF65-F5344CB8AC3E}">
        <p14:creationId xmlns:p14="http://schemas.microsoft.com/office/powerpoint/2010/main" val="372918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5283C-3C99-4E5C-AF51-76C0DFC698D8}" type="slidenum">
              <a:rPr lang="en-US" smtClean="0"/>
              <a:t>6</a:t>
            </a:fld>
            <a:endParaRPr lang="en-US"/>
          </a:p>
        </p:txBody>
      </p:sp>
    </p:spTree>
    <p:extLst>
      <p:ext uri="{BB962C8B-B14F-4D97-AF65-F5344CB8AC3E}">
        <p14:creationId xmlns:p14="http://schemas.microsoft.com/office/powerpoint/2010/main" val="174559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06F4C-5B81-9A43-B331-DE0AB1D07688}" type="slidenum">
              <a:rPr lang="en-US" smtClean="0"/>
              <a:t>7</a:t>
            </a:fld>
            <a:endParaRPr lang="en-US"/>
          </a:p>
        </p:txBody>
      </p:sp>
    </p:spTree>
    <p:extLst>
      <p:ext uri="{BB962C8B-B14F-4D97-AF65-F5344CB8AC3E}">
        <p14:creationId xmlns:p14="http://schemas.microsoft.com/office/powerpoint/2010/main" val="178568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E47F5-86F2-FE4D-97A4-28AC5EF58FFE}" type="slidenum">
              <a:rPr lang="en-US" smtClean="0"/>
              <a:t>8</a:t>
            </a:fld>
            <a:endParaRPr lang="en-US"/>
          </a:p>
        </p:txBody>
      </p:sp>
    </p:spTree>
    <p:extLst>
      <p:ext uri="{BB962C8B-B14F-4D97-AF65-F5344CB8AC3E}">
        <p14:creationId xmlns:p14="http://schemas.microsoft.com/office/powerpoint/2010/main" val="415956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06F4C-5B81-9A43-B331-DE0AB1D07688}" type="slidenum">
              <a:rPr lang="en-US" smtClean="0"/>
              <a:t>9</a:t>
            </a:fld>
            <a:endParaRPr lang="en-US"/>
          </a:p>
        </p:txBody>
      </p:sp>
    </p:spTree>
    <p:extLst>
      <p:ext uri="{BB962C8B-B14F-4D97-AF65-F5344CB8AC3E}">
        <p14:creationId xmlns:p14="http://schemas.microsoft.com/office/powerpoint/2010/main" val="331505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845A6-FFBF-114B-B8EA-FE6A2FB43EC1}" type="slidenum">
              <a:rPr lang="en-US" smtClean="0"/>
              <a:t>10</a:t>
            </a:fld>
            <a:endParaRPr lang="en-US"/>
          </a:p>
        </p:txBody>
      </p:sp>
    </p:spTree>
    <p:extLst>
      <p:ext uri="{BB962C8B-B14F-4D97-AF65-F5344CB8AC3E}">
        <p14:creationId xmlns:p14="http://schemas.microsoft.com/office/powerpoint/2010/main" val="230639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06F4C-5B81-9A43-B331-DE0AB1D07688}" type="slidenum">
              <a:rPr lang="en-US" smtClean="0"/>
              <a:t>12</a:t>
            </a:fld>
            <a:endParaRPr lang="en-US"/>
          </a:p>
        </p:txBody>
      </p:sp>
    </p:spTree>
    <p:extLst>
      <p:ext uri="{BB962C8B-B14F-4D97-AF65-F5344CB8AC3E}">
        <p14:creationId xmlns:p14="http://schemas.microsoft.com/office/powerpoint/2010/main" val="306274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C5283C-3C99-4E5C-AF51-76C0DFC698D8}" type="slidenum">
              <a:rPr lang="en-US" smtClean="0"/>
              <a:t>13</a:t>
            </a:fld>
            <a:endParaRPr lang="en-US"/>
          </a:p>
        </p:txBody>
      </p:sp>
    </p:spTree>
    <p:extLst>
      <p:ext uri="{BB962C8B-B14F-4D97-AF65-F5344CB8AC3E}">
        <p14:creationId xmlns:p14="http://schemas.microsoft.com/office/powerpoint/2010/main" val="2398766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A06F4C-5B81-9A43-B331-DE0AB1D07688}" type="slidenum">
              <a:rPr lang="en-US" smtClean="0"/>
              <a:t>14</a:t>
            </a:fld>
            <a:endParaRPr lang="en-US"/>
          </a:p>
        </p:txBody>
      </p:sp>
    </p:spTree>
    <p:extLst>
      <p:ext uri="{BB962C8B-B14F-4D97-AF65-F5344CB8AC3E}">
        <p14:creationId xmlns:p14="http://schemas.microsoft.com/office/powerpoint/2010/main" val="294818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270912-57F9-403C-828E-BADD5C6513F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1367C-5F87-48E7-9A20-E35D885CFCBB}" type="slidenum">
              <a:rPr lang="en-US" smtClean="0"/>
              <a:t>‹#›</a:t>
            </a:fld>
            <a:endParaRPr lang="en-US"/>
          </a:p>
        </p:txBody>
      </p:sp>
    </p:spTree>
    <p:extLst>
      <p:ext uri="{BB962C8B-B14F-4D97-AF65-F5344CB8AC3E}">
        <p14:creationId xmlns:p14="http://schemas.microsoft.com/office/powerpoint/2010/main" val="341504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70912-57F9-403C-828E-BADD5C6513F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1367C-5F87-48E7-9A20-E35D885CFCBB}" type="slidenum">
              <a:rPr lang="en-US" smtClean="0"/>
              <a:t>‹#›</a:t>
            </a:fld>
            <a:endParaRPr lang="en-US"/>
          </a:p>
        </p:txBody>
      </p:sp>
    </p:spTree>
    <p:extLst>
      <p:ext uri="{BB962C8B-B14F-4D97-AF65-F5344CB8AC3E}">
        <p14:creationId xmlns:p14="http://schemas.microsoft.com/office/powerpoint/2010/main" val="115171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70912-57F9-403C-828E-BADD5C6513F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1367C-5F87-48E7-9A20-E35D885CFCBB}" type="slidenum">
              <a:rPr lang="en-US" smtClean="0"/>
              <a:t>‹#›</a:t>
            </a:fld>
            <a:endParaRPr lang="en-US"/>
          </a:p>
        </p:txBody>
      </p:sp>
    </p:spTree>
    <p:extLst>
      <p:ext uri="{BB962C8B-B14F-4D97-AF65-F5344CB8AC3E}">
        <p14:creationId xmlns:p14="http://schemas.microsoft.com/office/powerpoint/2010/main" val="91005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270912-57F9-403C-828E-BADD5C6513F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1367C-5F87-48E7-9A20-E35D885CFCBB}" type="slidenum">
              <a:rPr lang="en-US" smtClean="0"/>
              <a:t>‹#›</a:t>
            </a:fld>
            <a:endParaRPr lang="en-US"/>
          </a:p>
        </p:txBody>
      </p:sp>
    </p:spTree>
    <p:extLst>
      <p:ext uri="{BB962C8B-B14F-4D97-AF65-F5344CB8AC3E}">
        <p14:creationId xmlns:p14="http://schemas.microsoft.com/office/powerpoint/2010/main" val="120141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270912-57F9-403C-828E-BADD5C6513F4}" type="datetimeFigureOut">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1367C-5F87-48E7-9A20-E35D885CFCBB}" type="slidenum">
              <a:rPr lang="en-US" smtClean="0"/>
              <a:t>‹#›</a:t>
            </a:fld>
            <a:endParaRPr lang="en-US"/>
          </a:p>
        </p:txBody>
      </p:sp>
    </p:spTree>
    <p:extLst>
      <p:ext uri="{BB962C8B-B14F-4D97-AF65-F5344CB8AC3E}">
        <p14:creationId xmlns:p14="http://schemas.microsoft.com/office/powerpoint/2010/main" val="1839134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270912-57F9-403C-828E-BADD5C6513F4}"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1367C-5F87-48E7-9A20-E35D885CFCBB}" type="slidenum">
              <a:rPr lang="en-US" smtClean="0"/>
              <a:t>‹#›</a:t>
            </a:fld>
            <a:endParaRPr lang="en-US"/>
          </a:p>
        </p:txBody>
      </p:sp>
    </p:spTree>
    <p:extLst>
      <p:ext uri="{BB962C8B-B14F-4D97-AF65-F5344CB8AC3E}">
        <p14:creationId xmlns:p14="http://schemas.microsoft.com/office/powerpoint/2010/main" val="336935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270912-57F9-403C-828E-BADD5C6513F4}" type="datetimeFigureOut">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1367C-5F87-48E7-9A20-E35D885CFCBB}" type="slidenum">
              <a:rPr lang="en-US" smtClean="0"/>
              <a:t>‹#›</a:t>
            </a:fld>
            <a:endParaRPr lang="en-US"/>
          </a:p>
        </p:txBody>
      </p:sp>
    </p:spTree>
    <p:extLst>
      <p:ext uri="{BB962C8B-B14F-4D97-AF65-F5344CB8AC3E}">
        <p14:creationId xmlns:p14="http://schemas.microsoft.com/office/powerpoint/2010/main" val="2159013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270912-57F9-403C-828E-BADD5C6513F4}" type="datetimeFigureOut">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1367C-5F87-48E7-9A20-E35D885CFCBB}" type="slidenum">
              <a:rPr lang="en-US" smtClean="0"/>
              <a:t>‹#›</a:t>
            </a:fld>
            <a:endParaRPr lang="en-US"/>
          </a:p>
        </p:txBody>
      </p:sp>
    </p:spTree>
    <p:extLst>
      <p:ext uri="{BB962C8B-B14F-4D97-AF65-F5344CB8AC3E}">
        <p14:creationId xmlns:p14="http://schemas.microsoft.com/office/powerpoint/2010/main" val="146602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70912-57F9-403C-828E-BADD5C6513F4}" type="datetimeFigureOut">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1367C-5F87-48E7-9A20-E35D885CFCBB}" type="slidenum">
              <a:rPr lang="en-US" smtClean="0"/>
              <a:t>‹#›</a:t>
            </a:fld>
            <a:endParaRPr lang="en-US"/>
          </a:p>
        </p:txBody>
      </p:sp>
    </p:spTree>
    <p:extLst>
      <p:ext uri="{BB962C8B-B14F-4D97-AF65-F5344CB8AC3E}">
        <p14:creationId xmlns:p14="http://schemas.microsoft.com/office/powerpoint/2010/main" val="306138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270912-57F9-403C-828E-BADD5C6513F4}"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1367C-5F87-48E7-9A20-E35D885CFCBB}" type="slidenum">
              <a:rPr lang="en-US" smtClean="0"/>
              <a:t>‹#›</a:t>
            </a:fld>
            <a:endParaRPr lang="en-US"/>
          </a:p>
        </p:txBody>
      </p:sp>
    </p:spTree>
    <p:extLst>
      <p:ext uri="{BB962C8B-B14F-4D97-AF65-F5344CB8AC3E}">
        <p14:creationId xmlns:p14="http://schemas.microsoft.com/office/powerpoint/2010/main" val="242718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270912-57F9-403C-828E-BADD5C6513F4}" type="datetimeFigureOut">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1367C-5F87-48E7-9A20-E35D885CFCBB}" type="slidenum">
              <a:rPr lang="en-US" smtClean="0"/>
              <a:t>‹#›</a:t>
            </a:fld>
            <a:endParaRPr lang="en-US"/>
          </a:p>
        </p:txBody>
      </p:sp>
    </p:spTree>
    <p:extLst>
      <p:ext uri="{BB962C8B-B14F-4D97-AF65-F5344CB8AC3E}">
        <p14:creationId xmlns:p14="http://schemas.microsoft.com/office/powerpoint/2010/main" val="288840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70912-57F9-403C-828E-BADD5C6513F4}" type="datetimeFigureOut">
              <a:rPr lang="en-US" smtClean="0"/>
              <a:t>9/14/2021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1367C-5F87-48E7-9A20-E35D885CFCBB}" type="slidenum">
              <a:rPr lang="en-US" smtClean="0"/>
              <a:t>‹#›</a:t>
            </a:fld>
            <a:endParaRPr lang="en-US"/>
          </a:p>
        </p:txBody>
      </p:sp>
    </p:spTree>
    <p:extLst>
      <p:ext uri="{BB962C8B-B14F-4D97-AF65-F5344CB8AC3E}">
        <p14:creationId xmlns:p14="http://schemas.microsoft.com/office/powerpoint/2010/main" val="360686170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357" y="1155791"/>
            <a:ext cx="9144000" cy="2387600"/>
          </a:xfrm>
        </p:spPr>
        <p:txBody>
          <a:bodyPr>
            <a:normAutofit fontScale="90000"/>
          </a:bodyPr>
          <a:lstStyle/>
          <a:p>
            <a:r>
              <a:rPr lang="en-US" sz="5400" dirty="0" smtClean="0"/>
              <a:t/>
            </a:r>
            <a:br>
              <a:rPr lang="en-US" sz="5400" dirty="0" smtClean="0"/>
            </a:br>
            <a:r>
              <a:rPr lang="en-US" sz="5400" dirty="0"/>
              <a:t/>
            </a:r>
            <a:br>
              <a:rPr lang="en-US" sz="5400" dirty="0"/>
            </a:br>
            <a:r>
              <a:rPr lang="en-US" sz="6700" dirty="0" smtClean="0">
                <a:latin typeface="+mn-lt"/>
              </a:rPr>
              <a:t>The Declaration of Independence</a:t>
            </a:r>
            <a:r>
              <a:rPr lang="en-US" sz="5400" dirty="0"/>
              <a:t/>
            </a:r>
            <a:br>
              <a:rPr lang="en-US" sz="5400" dirty="0"/>
            </a:br>
            <a:endParaRPr lang="en-US" sz="4800" dirty="0"/>
          </a:p>
        </p:txBody>
      </p:sp>
      <p:sp>
        <p:nvSpPr>
          <p:cNvPr id="3" name="Subtitle 2"/>
          <p:cNvSpPr>
            <a:spLocks noGrp="1"/>
          </p:cNvSpPr>
          <p:nvPr>
            <p:ph type="subTitle" idx="1"/>
          </p:nvPr>
        </p:nvSpPr>
        <p:spPr>
          <a:xfrm>
            <a:off x="1555357" y="3464075"/>
            <a:ext cx="9144000" cy="1655762"/>
          </a:xfrm>
        </p:spPr>
        <p:txBody>
          <a:bodyPr>
            <a:normAutofit/>
          </a:bodyPr>
          <a:lstStyle/>
          <a:p>
            <a:r>
              <a:rPr lang="en-US" sz="4400" dirty="0"/>
              <a:t>Denver Brunsman</a:t>
            </a:r>
            <a:br>
              <a:rPr lang="en-US" sz="4400" dirty="0"/>
            </a:br>
            <a:r>
              <a:rPr lang="en-US" sz="4400" dirty="0"/>
              <a:t>George Washington University</a:t>
            </a:r>
            <a:endParaRPr lang="en-US" sz="4400" dirty="0" smtClean="0"/>
          </a:p>
        </p:txBody>
      </p:sp>
    </p:spTree>
    <p:extLst>
      <p:ext uri="{BB962C8B-B14F-4D97-AF65-F5344CB8AC3E}">
        <p14:creationId xmlns:p14="http://schemas.microsoft.com/office/powerpoint/2010/main" val="97034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4/49/4thEarlOfDunm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9" y="185057"/>
            <a:ext cx="3953439" cy="6400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248400" y="1600200"/>
            <a:ext cx="4267200" cy="1908215"/>
          </a:xfrm>
          <a:prstGeom prst="rect">
            <a:avLst/>
          </a:prstGeom>
          <a:noFill/>
        </p:spPr>
        <p:txBody>
          <a:bodyPr wrap="square" rtlCol="0">
            <a:spAutoFit/>
          </a:bodyPr>
          <a:lstStyle/>
          <a:p>
            <a:r>
              <a:rPr lang="en-US" sz="3600" dirty="0"/>
              <a:t>John Murray, </a:t>
            </a:r>
          </a:p>
          <a:p>
            <a:r>
              <a:rPr lang="en-US" sz="3600" dirty="0"/>
              <a:t>4</a:t>
            </a:r>
            <a:r>
              <a:rPr lang="en-US" sz="3600" baseline="30000" dirty="0"/>
              <a:t>th</a:t>
            </a:r>
            <a:r>
              <a:rPr lang="en-US" sz="3600" dirty="0"/>
              <a:t> Earl of </a:t>
            </a:r>
            <a:r>
              <a:rPr lang="en-US" sz="3600" dirty="0" smtClean="0"/>
              <a:t>Dunmore</a:t>
            </a:r>
          </a:p>
          <a:p>
            <a:endParaRPr lang="en-US" dirty="0"/>
          </a:p>
          <a:p>
            <a:r>
              <a:rPr lang="en-US" sz="2800" dirty="0"/>
              <a:t>Joshua Reynolds (1765)</a:t>
            </a:r>
          </a:p>
        </p:txBody>
      </p:sp>
    </p:spTree>
    <p:extLst>
      <p:ext uri="{BB962C8B-B14F-4D97-AF65-F5344CB8AC3E}">
        <p14:creationId xmlns:p14="http://schemas.microsoft.com/office/powerpoint/2010/main" val="197031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1999" cy="6555641"/>
          </a:xfrm>
          <a:prstGeom prst="rect">
            <a:avLst/>
          </a:prstGeom>
          <a:noFill/>
        </p:spPr>
        <p:txBody>
          <a:bodyPr wrap="square" rtlCol="0">
            <a:spAutoFit/>
          </a:bodyPr>
          <a:lstStyle/>
          <a:p>
            <a:endParaRPr lang="en-US" b="1" dirty="0" smtClean="0"/>
          </a:p>
          <a:p>
            <a:endParaRPr lang="en-US" b="1" dirty="0" smtClean="0"/>
          </a:p>
          <a:p>
            <a:pPr algn="ctr"/>
            <a:r>
              <a:rPr lang="en-US" sz="4400" dirty="0" smtClean="0"/>
              <a:t>War and Individual Declarations of Independence</a:t>
            </a:r>
            <a:endParaRPr lang="en-US" sz="4400" dirty="0"/>
          </a:p>
          <a:p>
            <a:endParaRPr lang="en-US" b="1" dirty="0"/>
          </a:p>
          <a:p>
            <a:r>
              <a:rPr lang="en-US" b="1" dirty="0" smtClean="0"/>
              <a:t>	</a:t>
            </a:r>
            <a:r>
              <a:rPr lang="en-US" sz="3600" dirty="0" smtClean="0"/>
              <a:t>Benjamin </a:t>
            </a:r>
            <a:r>
              <a:rPr lang="en-US" sz="3600" dirty="0"/>
              <a:t>Franklin to William </a:t>
            </a:r>
            <a:r>
              <a:rPr lang="en-US" sz="3600" dirty="0" err="1"/>
              <a:t>Strahan</a:t>
            </a:r>
            <a:r>
              <a:rPr lang="en-US" sz="3600" dirty="0"/>
              <a:t>, July 5, </a:t>
            </a:r>
            <a:r>
              <a:rPr lang="en-US" sz="3600" dirty="0" smtClean="0"/>
              <a:t>1775</a:t>
            </a:r>
          </a:p>
          <a:p>
            <a:r>
              <a:rPr lang="en-US" sz="3600" dirty="0"/>
              <a:t>	</a:t>
            </a:r>
            <a:r>
              <a:rPr lang="en-US" sz="3600" dirty="0" smtClean="0"/>
              <a:t>(never sent)</a:t>
            </a:r>
          </a:p>
          <a:p>
            <a:endParaRPr lang="en-US" dirty="0"/>
          </a:p>
          <a:p>
            <a:r>
              <a:rPr lang="en-US" sz="3600" dirty="0"/>
              <a:t>	</a:t>
            </a:r>
            <a:r>
              <a:rPr lang="en-US" sz="3200" dirty="0"/>
              <a:t>“You are a Member of Parliament, and one of that Majority which </a:t>
            </a:r>
            <a:r>
              <a:rPr lang="en-US" sz="3200" dirty="0" smtClean="0"/>
              <a:t>	has </a:t>
            </a:r>
            <a:r>
              <a:rPr lang="en-US" sz="3200" dirty="0"/>
              <a:t>doomed my Country to Destruction. – You </a:t>
            </a:r>
            <a:r>
              <a:rPr lang="en-US" sz="3200" dirty="0" smtClean="0"/>
              <a:t>have begun </a:t>
            </a:r>
            <a:r>
              <a:rPr lang="en-US" sz="3200" dirty="0"/>
              <a:t>to burn </a:t>
            </a:r>
            <a:r>
              <a:rPr lang="en-US" sz="3200" dirty="0" smtClean="0"/>
              <a:t>	our </a:t>
            </a:r>
            <a:r>
              <a:rPr lang="en-US" sz="3200" dirty="0"/>
              <a:t>Towns, and murder our People. – Look upon your Hands!  They </a:t>
            </a:r>
            <a:r>
              <a:rPr lang="en-US" sz="3200" dirty="0" smtClean="0"/>
              <a:t>	are </a:t>
            </a:r>
            <a:r>
              <a:rPr lang="en-US" sz="3200" dirty="0"/>
              <a:t>stained with the Blood of </a:t>
            </a:r>
            <a:r>
              <a:rPr lang="en-US" sz="3200" dirty="0" smtClean="0"/>
              <a:t>your Relations</a:t>
            </a:r>
            <a:r>
              <a:rPr lang="en-US" sz="3200" dirty="0"/>
              <a:t>! – You and I were </a:t>
            </a:r>
            <a:r>
              <a:rPr lang="en-US" sz="3200" dirty="0" smtClean="0"/>
              <a:t>	long </a:t>
            </a:r>
            <a:r>
              <a:rPr lang="en-US" sz="3200" dirty="0"/>
              <a:t>Friends: You are now my Enemy, and I am </a:t>
            </a:r>
          </a:p>
          <a:p>
            <a:r>
              <a:rPr lang="en-US" sz="3200" dirty="0"/>
              <a:t>		</a:t>
            </a:r>
            <a:r>
              <a:rPr lang="en-US" sz="3200" dirty="0" smtClean="0"/>
              <a:t>	Yours</a:t>
            </a:r>
            <a:r>
              <a:rPr lang="en-US" sz="3200" dirty="0"/>
              <a:t>,</a:t>
            </a:r>
          </a:p>
          <a:p>
            <a:r>
              <a:rPr lang="en-US" sz="3200" dirty="0"/>
              <a:t>			</a:t>
            </a:r>
            <a:r>
              <a:rPr lang="en-US" sz="3200" dirty="0" smtClean="0"/>
              <a:t>	B</a:t>
            </a:r>
            <a:r>
              <a:rPr lang="en-US" sz="3200" dirty="0"/>
              <a:t>. Franklin”</a:t>
            </a:r>
          </a:p>
        </p:txBody>
      </p:sp>
    </p:spTree>
    <p:extLst>
      <p:ext uri="{BB962C8B-B14F-4D97-AF65-F5344CB8AC3E}">
        <p14:creationId xmlns:p14="http://schemas.microsoft.com/office/powerpoint/2010/main" val="3031740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esignergirlee.files.wordpress.com/2011/03/american-georgian-architecture-independence-hall-in-pennsylvan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498" y="411480"/>
            <a:ext cx="4863081" cy="60350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316850" y="1615698"/>
            <a:ext cx="5438613" cy="2185214"/>
          </a:xfrm>
          <a:prstGeom prst="rect">
            <a:avLst/>
          </a:prstGeom>
          <a:noFill/>
        </p:spPr>
        <p:txBody>
          <a:bodyPr wrap="square" rtlCol="0">
            <a:spAutoFit/>
          </a:bodyPr>
          <a:lstStyle/>
          <a:p>
            <a:r>
              <a:rPr lang="en-US" sz="3400" dirty="0"/>
              <a:t>Independence Hall </a:t>
            </a:r>
          </a:p>
          <a:p>
            <a:r>
              <a:rPr lang="en-US" sz="3400" dirty="0"/>
              <a:t>(Pennsylvania </a:t>
            </a:r>
            <a:r>
              <a:rPr lang="en-US" sz="3400" dirty="0" smtClean="0"/>
              <a:t>State House – </a:t>
            </a:r>
          </a:p>
          <a:p>
            <a:r>
              <a:rPr lang="en-US" sz="3400" dirty="0" smtClean="0"/>
              <a:t>Second Continental Congress, May 1775-March 1781)</a:t>
            </a:r>
            <a:endParaRPr lang="en-US" sz="3400" dirty="0"/>
          </a:p>
        </p:txBody>
      </p:sp>
    </p:spTree>
    <p:extLst>
      <p:ext uri="{BB962C8B-B14F-4D97-AF65-F5344CB8AC3E}">
        <p14:creationId xmlns:p14="http://schemas.microsoft.com/office/powerpoint/2010/main" val="347008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854"/>
            <a:ext cx="12192000" cy="7817525"/>
          </a:xfrm>
          <a:prstGeom prst="rect">
            <a:avLst/>
          </a:prstGeom>
          <a:noFill/>
        </p:spPr>
        <p:txBody>
          <a:bodyPr wrap="square" rtlCol="0">
            <a:spAutoFit/>
          </a:bodyPr>
          <a:lstStyle/>
          <a:p>
            <a:pPr algn="ctr"/>
            <a:r>
              <a:rPr lang="en-US" sz="5400" dirty="0" smtClean="0"/>
              <a:t>American Position, c. 1775</a:t>
            </a:r>
          </a:p>
          <a:p>
            <a:pPr algn="ctr"/>
            <a:r>
              <a:rPr lang="en-US" sz="3600" dirty="0" smtClean="0"/>
              <a:t>(based on the Second Continental Congress)</a:t>
            </a:r>
          </a:p>
          <a:p>
            <a:pPr algn="ctr"/>
            <a:r>
              <a:rPr lang="en-US" dirty="0" smtClean="0"/>
              <a:t>	</a:t>
            </a:r>
          </a:p>
          <a:p>
            <a:pPr algn="ctr"/>
            <a:r>
              <a:rPr lang="en-US" dirty="0" smtClean="0"/>
              <a:t>		</a:t>
            </a:r>
            <a:endParaRPr lang="en-US" dirty="0"/>
          </a:p>
          <a:p>
            <a:r>
              <a:rPr lang="en-US" sz="3600" dirty="0" smtClean="0"/>
              <a:t>	</a:t>
            </a:r>
            <a:r>
              <a:rPr lang="en-US" sz="3400" dirty="0" smtClean="0"/>
              <a:t>1. Jointly pursued war and reconciliation </a:t>
            </a:r>
            <a:endParaRPr lang="en-US" sz="3400" dirty="0"/>
          </a:p>
          <a:p>
            <a:r>
              <a:rPr lang="en-US" sz="3400" dirty="0"/>
              <a:t> </a:t>
            </a:r>
          </a:p>
          <a:p>
            <a:r>
              <a:rPr lang="en-US" sz="3400" dirty="0"/>
              <a:t>	</a:t>
            </a:r>
            <a:r>
              <a:rPr lang="en-US" sz="3400" dirty="0" smtClean="0"/>
              <a:t>2. Rejected North’s Conciliatory Proposition (which affirmed 	parliamentary sovereignty)</a:t>
            </a:r>
          </a:p>
          <a:p>
            <a:endParaRPr lang="en-US" sz="3400" dirty="0"/>
          </a:p>
          <a:p>
            <a:r>
              <a:rPr lang="en-US" sz="3400" dirty="0" smtClean="0"/>
              <a:t>	3. Olive Branch Petition to king (rejected by George III)</a:t>
            </a:r>
            <a:r>
              <a:rPr lang="en-US" sz="3400" dirty="0"/>
              <a:t> </a:t>
            </a:r>
            <a:endParaRPr lang="en-US" sz="3400" dirty="0" smtClean="0"/>
          </a:p>
          <a:p>
            <a:endParaRPr lang="en-US" sz="3400" dirty="0"/>
          </a:p>
          <a:p>
            <a:r>
              <a:rPr lang="en-US" sz="3400" dirty="0" smtClean="0"/>
              <a:t>	4. Still maintained loyalty to the king (weakening)</a:t>
            </a:r>
          </a:p>
          <a:p>
            <a:endParaRPr lang="en-US" sz="3400" dirty="0"/>
          </a:p>
          <a:p>
            <a:endParaRPr lang="en-US" sz="3400" dirty="0"/>
          </a:p>
          <a:p>
            <a:r>
              <a:rPr lang="en-US" sz="3400" dirty="0"/>
              <a:t>	</a:t>
            </a:r>
            <a:endParaRPr lang="en-US" dirty="0"/>
          </a:p>
        </p:txBody>
      </p:sp>
    </p:spTree>
    <p:extLst>
      <p:ext uri="{BB962C8B-B14F-4D97-AF65-F5344CB8AC3E}">
        <p14:creationId xmlns:p14="http://schemas.microsoft.com/office/powerpoint/2010/main" val="4164913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Thomas Paine by Laurent Dabos-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04800"/>
            <a:ext cx="5357775" cy="621792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315201" y="1905000"/>
            <a:ext cx="2797241" cy="1785104"/>
          </a:xfrm>
          <a:prstGeom prst="rect">
            <a:avLst/>
          </a:prstGeom>
          <a:noFill/>
        </p:spPr>
        <p:txBody>
          <a:bodyPr wrap="none" rtlCol="0">
            <a:spAutoFit/>
          </a:bodyPr>
          <a:lstStyle/>
          <a:p>
            <a:r>
              <a:rPr lang="en-US" sz="3600" i="1" dirty="0"/>
              <a:t>Thomas Paine</a:t>
            </a:r>
          </a:p>
          <a:p>
            <a:endParaRPr lang="en-US" dirty="0"/>
          </a:p>
          <a:p>
            <a:r>
              <a:rPr lang="en-US" sz="2800" dirty="0"/>
              <a:t>Laurent </a:t>
            </a:r>
            <a:r>
              <a:rPr lang="en-US" sz="2800" dirty="0" err="1"/>
              <a:t>Dabos</a:t>
            </a:r>
            <a:r>
              <a:rPr lang="en-US" sz="2800" dirty="0"/>
              <a:t>, </a:t>
            </a:r>
          </a:p>
          <a:p>
            <a:r>
              <a:rPr lang="en-US" sz="2800" dirty="0"/>
              <a:t>c. 1791</a:t>
            </a:r>
          </a:p>
        </p:txBody>
      </p:sp>
    </p:spTree>
    <p:extLst>
      <p:ext uri="{BB962C8B-B14F-4D97-AF65-F5344CB8AC3E}">
        <p14:creationId xmlns:p14="http://schemas.microsoft.com/office/powerpoint/2010/main" val="4121026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854"/>
            <a:ext cx="12192000" cy="7417415"/>
          </a:xfrm>
          <a:prstGeom prst="rect">
            <a:avLst/>
          </a:prstGeom>
          <a:noFill/>
        </p:spPr>
        <p:txBody>
          <a:bodyPr wrap="square" rtlCol="0">
            <a:spAutoFit/>
          </a:bodyPr>
          <a:lstStyle/>
          <a:p>
            <a:pPr algn="ctr"/>
            <a:r>
              <a:rPr lang="en-US" sz="5400" dirty="0" smtClean="0"/>
              <a:t>American Position, c. 1776</a:t>
            </a:r>
          </a:p>
          <a:p>
            <a:pPr algn="ctr"/>
            <a:r>
              <a:rPr lang="en-US" dirty="0" smtClean="0"/>
              <a:t>			</a:t>
            </a:r>
            <a:endParaRPr lang="en-US" dirty="0"/>
          </a:p>
          <a:p>
            <a:r>
              <a:rPr lang="en-US" sz="3600" dirty="0" smtClean="0"/>
              <a:t>	</a:t>
            </a:r>
            <a:r>
              <a:rPr lang="en-US" sz="3000" dirty="0" smtClean="0"/>
              <a:t>1. April-June </a:t>
            </a:r>
            <a:r>
              <a:rPr lang="en-US" sz="3000" dirty="0"/>
              <a:t>– </a:t>
            </a:r>
            <a:r>
              <a:rPr lang="en-US" sz="3000" dirty="0" smtClean="0"/>
              <a:t>about 90 local declarations of independence </a:t>
            </a:r>
          </a:p>
          <a:p>
            <a:r>
              <a:rPr lang="en-US" sz="3000" dirty="0"/>
              <a:t>	</a:t>
            </a:r>
            <a:r>
              <a:rPr lang="en-US" sz="3000" dirty="0" smtClean="0"/>
              <a:t>(Congress more cautious than individual communities) </a:t>
            </a:r>
            <a:endParaRPr lang="en-US" sz="3000" dirty="0"/>
          </a:p>
          <a:p>
            <a:r>
              <a:rPr lang="en-US" sz="3000" dirty="0"/>
              <a:t> </a:t>
            </a:r>
          </a:p>
          <a:p>
            <a:r>
              <a:rPr lang="en-US" sz="3000" dirty="0"/>
              <a:t>	</a:t>
            </a:r>
            <a:r>
              <a:rPr lang="en-US" sz="3000" dirty="0" smtClean="0"/>
              <a:t>2. </a:t>
            </a:r>
            <a:r>
              <a:rPr lang="en-US" sz="3000" dirty="0"/>
              <a:t>May </a:t>
            </a:r>
            <a:r>
              <a:rPr lang="en-US" sz="3000" dirty="0" smtClean="0"/>
              <a:t>15 – Congress advised </a:t>
            </a:r>
            <a:r>
              <a:rPr lang="en-US" sz="3000" dirty="0"/>
              <a:t>all the colonies to form </a:t>
            </a:r>
            <a:r>
              <a:rPr lang="en-US" sz="3000" dirty="0" smtClean="0"/>
              <a:t>	governments </a:t>
            </a:r>
            <a:r>
              <a:rPr lang="en-US" sz="3000" dirty="0"/>
              <a:t>for </a:t>
            </a:r>
            <a:r>
              <a:rPr lang="en-US" sz="3000" dirty="0" smtClean="0"/>
              <a:t>themselves (state constitutions and sovereignty)</a:t>
            </a:r>
          </a:p>
          <a:p>
            <a:endParaRPr lang="en-US" sz="3000" dirty="0"/>
          </a:p>
          <a:p>
            <a:r>
              <a:rPr lang="en-US" sz="3000" dirty="0" smtClean="0"/>
              <a:t>	3. June 7</a:t>
            </a:r>
            <a:r>
              <a:rPr lang="en-US" sz="3000" dirty="0"/>
              <a:t> </a:t>
            </a:r>
            <a:r>
              <a:rPr lang="en-US" sz="3000" dirty="0" smtClean="0"/>
              <a:t>– Richard Henry Lee introduced resolution for American 	independence (tabled, but committee formed to draft declaration) </a:t>
            </a:r>
          </a:p>
          <a:p>
            <a:endParaRPr lang="en-US" sz="3000" dirty="0"/>
          </a:p>
          <a:p>
            <a:r>
              <a:rPr lang="en-US" sz="3000" dirty="0" smtClean="0"/>
              <a:t>	4. July 2 – Lee’s resolution approved, followed by Declaration of 	Independence on July 4</a:t>
            </a:r>
            <a:endParaRPr lang="en-US" sz="3400" dirty="0"/>
          </a:p>
          <a:p>
            <a:endParaRPr lang="en-US" sz="3400" dirty="0"/>
          </a:p>
          <a:p>
            <a:r>
              <a:rPr lang="en-US" sz="3400" dirty="0"/>
              <a:t>	</a:t>
            </a:r>
            <a:endParaRPr lang="en-US" dirty="0"/>
          </a:p>
        </p:txBody>
      </p:sp>
    </p:spTree>
    <p:extLst>
      <p:ext uri="{BB962C8B-B14F-4D97-AF65-F5344CB8AC3E}">
        <p14:creationId xmlns:p14="http://schemas.microsoft.com/office/powerpoint/2010/main" val="3603662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24000" y="5410926"/>
            <a:ext cx="9144000" cy="1323439"/>
          </a:xfrm>
          <a:prstGeom prst="rect">
            <a:avLst/>
          </a:prstGeom>
          <a:noFill/>
        </p:spPr>
        <p:txBody>
          <a:bodyPr wrap="square" rtlCol="0">
            <a:spAutoFit/>
          </a:bodyPr>
          <a:lstStyle/>
          <a:p>
            <a:endParaRPr lang="en-US" sz="1600" i="1" dirty="0">
              <a:solidFill>
                <a:schemeClr val="bg1"/>
              </a:solidFill>
              <a:ea typeface="Arial" charset="0"/>
              <a:cs typeface="Arial" charset="0"/>
            </a:endParaRPr>
          </a:p>
          <a:p>
            <a:pPr algn="ctr"/>
            <a:r>
              <a:rPr lang="en-US" sz="3200" i="1" dirty="0">
                <a:ea typeface="Arial" charset="0"/>
                <a:cs typeface="Arial" charset="0"/>
              </a:rPr>
              <a:t>Drafting the Declaration of Independence, </a:t>
            </a:r>
          </a:p>
          <a:p>
            <a:pPr algn="ctr"/>
            <a:r>
              <a:rPr lang="en-US" sz="3200" dirty="0">
                <a:ea typeface="Arial" charset="0"/>
                <a:cs typeface="Arial" charset="0"/>
              </a:rPr>
              <a:t>Alonzo </a:t>
            </a:r>
            <a:r>
              <a:rPr lang="en-US" sz="3200" dirty="0" err="1">
                <a:ea typeface="Arial" charset="0"/>
                <a:cs typeface="Arial" charset="0"/>
              </a:rPr>
              <a:t>Chappel</a:t>
            </a:r>
            <a:r>
              <a:rPr lang="en-US" sz="3200" i="1" dirty="0">
                <a:ea typeface="Arial" charset="0"/>
                <a:cs typeface="Arial" charset="0"/>
              </a:rPr>
              <a:t> </a:t>
            </a:r>
            <a:r>
              <a:rPr lang="en-US" sz="3200" dirty="0">
                <a:ea typeface="Arial" charset="0"/>
                <a:cs typeface="Arial" charset="0"/>
              </a:rPr>
              <a:t>(1857)</a:t>
            </a:r>
            <a:endParaRPr lang="en-US" sz="3200" i="1" dirty="0">
              <a:ea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746" y="215470"/>
            <a:ext cx="6360511" cy="5303520"/>
          </a:xfrm>
          <a:prstGeom prst="rect">
            <a:avLst/>
          </a:prstGeom>
        </p:spPr>
      </p:pic>
    </p:spTree>
    <p:extLst>
      <p:ext uri="{BB962C8B-B14F-4D97-AF65-F5344CB8AC3E}">
        <p14:creationId xmlns:p14="http://schemas.microsoft.com/office/powerpoint/2010/main" val="3959738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909" y="228600"/>
            <a:ext cx="4553929" cy="6400800"/>
          </a:xfrm>
          <a:prstGeom prst="rect">
            <a:avLst/>
          </a:prstGeom>
        </p:spPr>
      </p:pic>
      <p:sp>
        <p:nvSpPr>
          <p:cNvPr id="3" name="TextBox 2"/>
          <p:cNvSpPr txBox="1"/>
          <p:nvPr/>
        </p:nvSpPr>
        <p:spPr>
          <a:xfrm>
            <a:off x="7144562" y="1516018"/>
            <a:ext cx="3732368" cy="1723549"/>
          </a:xfrm>
          <a:prstGeom prst="rect">
            <a:avLst/>
          </a:prstGeom>
          <a:noFill/>
        </p:spPr>
        <p:txBody>
          <a:bodyPr wrap="none" rtlCol="0">
            <a:spAutoFit/>
          </a:bodyPr>
          <a:lstStyle/>
          <a:p>
            <a:r>
              <a:rPr lang="en-US" sz="3600" i="1" dirty="0"/>
              <a:t>Thomas Jefferson  </a:t>
            </a:r>
          </a:p>
          <a:p>
            <a:endParaRPr lang="en-US" sz="1000" dirty="0"/>
          </a:p>
          <a:p>
            <a:r>
              <a:rPr lang="en-US" sz="2400" dirty="0"/>
              <a:t>Charles </a:t>
            </a:r>
            <a:r>
              <a:rPr lang="en-US" sz="2400" dirty="0" err="1"/>
              <a:t>Willson</a:t>
            </a:r>
            <a:r>
              <a:rPr lang="en-US" sz="2400" dirty="0"/>
              <a:t> Peale (1791)</a:t>
            </a:r>
          </a:p>
          <a:p>
            <a:endParaRPr lang="en-US" dirty="0"/>
          </a:p>
          <a:p>
            <a:endParaRPr lang="en-US" dirty="0">
              <a:solidFill>
                <a:schemeClr val="bg1"/>
              </a:solidFill>
            </a:endParaRPr>
          </a:p>
        </p:txBody>
      </p:sp>
    </p:spTree>
    <p:extLst>
      <p:ext uri="{BB962C8B-B14F-4D97-AF65-F5344CB8AC3E}">
        <p14:creationId xmlns:p14="http://schemas.microsoft.com/office/powerpoint/2010/main" val="844299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runsman\Desktop\Impressment Images\draft Dec of Independence.jpg"/>
          <p:cNvPicPr>
            <a:picLocks noChangeAspect="1" noChangeArrowheads="1"/>
          </p:cNvPicPr>
          <p:nvPr/>
        </p:nvPicPr>
        <p:blipFill rotWithShape="1">
          <a:blip r:embed="rId3">
            <a:extLst>
              <a:ext uri="{28A0092B-C50C-407E-A947-70E740481C1C}">
                <a14:useLocalDpi xmlns:a14="http://schemas.microsoft.com/office/drawing/2010/main" val="0"/>
              </a:ext>
            </a:extLst>
          </a:blip>
          <a:srcRect l="31778" t="1039" r="7042" b="2627"/>
          <a:stretch/>
        </p:blipFill>
        <p:spPr bwMode="auto">
          <a:xfrm>
            <a:off x="1752600" y="381000"/>
            <a:ext cx="5080645" cy="60350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930081" y="1066800"/>
            <a:ext cx="3810000" cy="2554545"/>
          </a:xfrm>
          <a:prstGeom prst="rect">
            <a:avLst/>
          </a:prstGeom>
          <a:noFill/>
        </p:spPr>
        <p:txBody>
          <a:bodyPr wrap="square" rtlCol="0">
            <a:spAutoFit/>
          </a:bodyPr>
          <a:lstStyle/>
          <a:p>
            <a:r>
              <a:rPr lang="en-US" sz="3200" b="1" dirty="0"/>
              <a:t>  </a:t>
            </a:r>
            <a:r>
              <a:rPr lang="en-US" sz="3200" dirty="0"/>
              <a:t>Library of Congress   </a:t>
            </a:r>
          </a:p>
          <a:p>
            <a:r>
              <a:rPr lang="en-US" sz="3200" dirty="0"/>
              <a:t>  computer imaging </a:t>
            </a:r>
          </a:p>
          <a:p>
            <a:r>
              <a:rPr lang="en-US" sz="3200" dirty="0"/>
              <a:t>  Jefferson draft of                                       </a:t>
            </a:r>
          </a:p>
          <a:p>
            <a:r>
              <a:rPr lang="en-US" sz="3200" dirty="0"/>
              <a:t>  Declaration of </a:t>
            </a:r>
          </a:p>
          <a:p>
            <a:r>
              <a:rPr lang="en-US" sz="3200" dirty="0"/>
              <a:t>  Independence</a:t>
            </a:r>
          </a:p>
        </p:txBody>
      </p:sp>
    </p:spTree>
    <p:extLst>
      <p:ext uri="{BB962C8B-B14F-4D97-AF65-F5344CB8AC3E}">
        <p14:creationId xmlns:p14="http://schemas.microsoft.com/office/powerpoint/2010/main" val="3250878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09459"/>
            <a:ext cx="12191999" cy="3170099"/>
          </a:xfrm>
          <a:prstGeom prst="rect">
            <a:avLst/>
          </a:prstGeom>
          <a:noFill/>
        </p:spPr>
        <p:txBody>
          <a:bodyPr wrap="square" rtlCol="0">
            <a:spAutoFit/>
          </a:bodyPr>
          <a:lstStyle/>
          <a:p>
            <a:r>
              <a:rPr lang="en-US" sz="4000" dirty="0" smtClean="0"/>
              <a:t>	</a:t>
            </a:r>
            <a:r>
              <a:rPr lang="en-US" sz="4000" i="1" dirty="0" smtClean="0"/>
              <a:t>He </a:t>
            </a:r>
            <a:r>
              <a:rPr lang="en-US" sz="4000" i="1" dirty="0"/>
              <a:t>has excited domestic insurrections amongst us, </a:t>
            </a:r>
            <a:r>
              <a:rPr lang="en-US" sz="4000" i="1" dirty="0" smtClean="0"/>
              <a:t>	and </a:t>
            </a:r>
            <a:r>
              <a:rPr lang="en-US" sz="4000" i="1" dirty="0"/>
              <a:t>has endeavored to bring on the inhabitants of </a:t>
            </a:r>
            <a:r>
              <a:rPr lang="en-US" sz="4000" i="1" dirty="0" smtClean="0"/>
              <a:t>	our </a:t>
            </a:r>
            <a:r>
              <a:rPr lang="en-US" sz="4000" i="1" dirty="0"/>
              <a:t>frontiers, the merciless Indian savages, whose </a:t>
            </a:r>
            <a:r>
              <a:rPr lang="en-US" sz="4000" i="1" dirty="0" smtClean="0"/>
              <a:t>	known </a:t>
            </a:r>
            <a:r>
              <a:rPr lang="en-US" sz="4000" i="1" dirty="0"/>
              <a:t>rule of warfare, is undistinguished destruction </a:t>
            </a:r>
            <a:r>
              <a:rPr lang="en-US" sz="4000" i="1" dirty="0" smtClean="0"/>
              <a:t>	of </a:t>
            </a:r>
            <a:r>
              <a:rPr lang="en-US" sz="4000" i="1" dirty="0"/>
              <a:t>all ages, sexes and conditions. </a:t>
            </a:r>
          </a:p>
        </p:txBody>
      </p:sp>
      <p:sp>
        <p:nvSpPr>
          <p:cNvPr id="3" name="TextBox 2"/>
          <p:cNvSpPr txBox="1"/>
          <p:nvPr/>
        </p:nvSpPr>
        <p:spPr>
          <a:xfrm>
            <a:off x="0" y="179081"/>
            <a:ext cx="12192000" cy="1569660"/>
          </a:xfrm>
          <a:prstGeom prst="rect">
            <a:avLst/>
          </a:prstGeom>
          <a:noFill/>
        </p:spPr>
        <p:txBody>
          <a:bodyPr wrap="square" rtlCol="0">
            <a:spAutoFit/>
          </a:bodyPr>
          <a:lstStyle/>
          <a:p>
            <a:pPr algn="ctr"/>
            <a:r>
              <a:rPr lang="en-US" sz="4800" dirty="0" smtClean="0"/>
              <a:t>Declaration of Independence </a:t>
            </a:r>
          </a:p>
          <a:p>
            <a:pPr algn="ctr"/>
            <a:r>
              <a:rPr lang="en-US" sz="4800" dirty="0" smtClean="0"/>
              <a:t>27</a:t>
            </a:r>
            <a:r>
              <a:rPr lang="en-US" sz="4800" baseline="30000" dirty="0" smtClean="0"/>
              <a:t>th</a:t>
            </a:r>
            <a:r>
              <a:rPr lang="en-US" sz="4800" dirty="0" smtClean="0"/>
              <a:t> (final) grievance against George III</a:t>
            </a:r>
            <a:endParaRPr lang="en-US" sz="4800" dirty="0"/>
          </a:p>
        </p:txBody>
      </p:sp>
    </p:spTree>
    <p:extLst>
      <p:ext uri="{BB962C8B-B14F-4D97-AF65-F5344CB8AC3E}">
        <p14:creationId xmlns:p14="http://schemas.microsoft.com/office/powerpoint/2010/main" val="219450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5" y="89352"/>
            <a:ext cx="12011186" cy="6247864"/>
          </a:xfrm>
          <a:prstGeom prst="rect">
            <a:avLst/>
          </a:prstGeom>
        </p:spPr>
        <p:txBody>
          <a:bodyPr wrap="square">
            <a:spAutoFit/>
          </a:bodyPr>
          <a:lstStyle/>
          <a:p>
            <a:pPr algn="ctr"/>
            <a:r>
              <a:rPr lang="en-US" sz="2800" b="1" dirty="0">
                <a:latin typeface="Times New Roman" panose="02020603050405020304" pitchFamily="18" charset="0"/>
                <a:ea typeface="Times New Roman" panose="02020603050405020304" pitchFamily="18" charset="0"/>
              </a:rPr>
              <a:t>Texas Essential Knowledge and Skills (TEKS), Social Studies, Grade 8</a:t>
            </a:r>
          </a:p>
          <a:p>
            <a:r>
              <a:rPr lang="en-US" sz="1000" b="1" dirty="0">
                <a:latin typeface="Times New Roman" panose="02020603050405020304" pitchFamily="18" charset="0"/>
                <a:ea typeface="Times New Roman" panose="02020603050405020304" pitchFamily="18" charset="0"/>
              </a:rPr>
              <a:t> </a:t>
            </a:r>
          </a:p>
          <a:p>
            <a:r>
              <a:rPr lang="en-US" sz="1600" u="sng" dirty="0">
                <a:latin typeface="Times New Roman" panose="02020603050405020304" pitchFamily="18" charset="0"/>
                <a:ea typeface="Times New Roman" panose="02020603050405020304" pitchFamily="18" charset="0"/>
              </a:rPr>
              <a:t>Introduction</a:t>
            </a:r>
            <a:endParaRPr lang="en-US" sz="1600" dirty="0">
              <a:latin typeface="Times New Roman" panose="02020603050405020304" pitchFamily="18" charset="0"/>
              <a:ea typeface="Times New Roman" panose="02020603050405020304" pitchFamily="18" charset="0"/>
            </a:endParaRPr>
          </a:p>
          <a:p>
            <a:r>
              <a:rPr lang="en-US" sz="1000" dirty="0">
                <a:solidFill>
                  <a:srgbClr val="000000"/>
                </a:solidFill>
                <a:latin typeface="Times New Roman" panose="02020603050405020304" pitchFamily="18"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r>
              <a:rPr lang="en-US" sz="1250" dirty="0" smtClean="0">
                <a:latin typeface="Times New Roman" panose="02020603050405020304" pitchFamily="18" charset="0"/>
                <a:ea typeface="Times New Roman" panose="02020603050405020304" pitchFamily="18" charset="0"/>
              </a:rPr>
              <a:t>(</a:t>
            </a:r>
            <a:r>
              <a:rPr lang="en-US" sz="1250" dirty="0">
                <a:latin typeface="Times New Roman" panose="02020603050405020304" pitchFamily="18" charset="0"/>
                <a:ea typeface="Times New Roman" panose="02020603050405020304" pitchFamily="18" charset="0"/>
              </a:rPr>
              <a:t>2) To support the teaching of the essential knowledge and skills, the use of a variety of rich primary and secondary source material such as the complete text of the U.S. Constitution and the </a:t>
            </a:r>
            <a:r>
              <a:rPr lang="en-US" sz="1250" dirty="0">
                <a:solidFill>
                  <a:srgbClr val="FFFF00"/>
                </a:solidFill>
                <a:latin typeface="Times New Roman" panose="02020603050405020304" pitchFamily="18" charset="0"/>
                <a:ea typeface="Times New Roman" panose="02020603050405020304" pitchFamily="18" charset="0"/>
              </a:rPr>
              <a:t>Declaration of Independence . . .</a:t>
            </a:r>
          </a:p>
          <a:p>
            <a:r>
              <a:rPr lang="en-US" sz="1250" dirty="0">
                <a:solidFill>
                  <a:srgbClr val="FFFF00"/>
                </a:solidFill>
                <a:latin typeface="Times New Roman" panose="02020603050405020304" pitchFamily="18" charset="0"/>
                <a:ea typeface="Times New Roman" panose="02020603050405020304" pitchFamily="18" charset="0"/>
              </a:rPr>
              <a:t> </a:t>
            </a:r>
          </a:p>
          <a:p>
            <a:r>
              <a:rPr lang="en-US" sz="1250" dirty="0">
                <a:latin typeface="Times New Roman" panose="02020603050405020304" pitchFamily="18" charset="0"/>
                <a:ea typeface="Times New Roman" panose="02020603050405020304" pitchFamily="18" charset="0"/>
              </a:rPr>
              <a:t>(7) State and federal laws mandate a variety of celebrations and observances, including Celebrate Freedom Week. </a:t>
            </a:r>
          </a:p>
          <a:p>
            <a:r>
              <a:rPr lang="en-US" sz="1250" dirty="0">
                <a:latin typeface="Times New Roman" panose="02020603050405020304" pitchFamily="18" charset="0"/>
                <a:ea typeface="Times New Roman" panose="02020603050405020304" pitchFamily="18" charset="0"/>
              </a:rPr>
              <a:t> </a:t>
            </a:r>
          </a:p>
          <a:p>
            <a:r>
              <a:rPr lang="en-US" sz="1250" dirty="0">
                <a:latin typeface="Times New Roman" panose="02020603050405020304" pitchFamily="18" charset="0"/>
                <a:ea typeface="Times New Roman" panose="02020603050405020304" pitchFamily="18" charset="0"/>
              </a:rPr>
              <a:t>(A) Each social studies class shall include, during Celebrate Freedom Week as provided under the TEC, §29.907, or during another full school week as determined by the board of trustees of a school district, appropriate instruction concerning the intent, meaning, and importance of the </a:t>
            </a:r>
            <a:r>
              <a:rPr lang="en-US" sz="1250" dirty="0">
                <a:solidFill>
                  <a:srgbClr val="FFFF00"/>
                </a:solidFill>
                <a:latin typeface="Times New Roman" panose="02020603050405020304" pitchFamily="18" charset="0"/>
                <a:ea typeface="Times New Roman" panose="02020603050405020304" pitchFamily="18" charset="0"/>
              </a:rPr>
              <a:t>Declaration of Independence</a:t>
            </a:r>
            <a:r>
              <a:rPr lang="en-US" sz="1250" dirty="0">
                <a:latin typeface="Times New Roman" panose="02020603050405020304" pitchFamily="18" charset="0"/>
                <a:ea typeface="Times New Roman" panose="02020603050405020304" pitchFamily="18" charset="0"/>
              </a:rPr>
              <a:t> and the U.S. Constitution, including the Bill of Rights, in their historical contexts. The study of the </a:t>
            </a:r>
            <a:r>
              <a:rPr lang="en-US" sz="1250" dirty="0">
                <a:solidFill>
                  <a:srgbClr val="FFFF00"/>
                </a:solidFill>
                <a:latin typeface="Times New Roman" panose="02020603050405020304" pitchFamily="18" charset="0"/>
                <a:ea typeface="Times New Roman" panose="02020603050405020304" pitchFamily="18" charset="0"/>
              </a:rPr>
              <a:t>Declaration of Independence </a:t>
            </a:r>
            <a:r>
              <a:rPr lang="en-US" sz="1250" dirty="0">
                <a:latin typeface="Times New Roman" panose="02020603050405020304" pitchFamily="18" charset="0"/>
                <a:ea typeface="Times New Roman" panose="02020603050405020304" pitchFamily="18" charset="0"/>
              </a:rPr>
              <a:t>must include the study of the relationship of the ideas expressed in that document to subsequent American history, including the relationship of its ideas to the rich diversity of our people as a nation of immigrants, the American Revolution, the formulation of the U.S. Constitution, and the abolitionist movement, which led to the Emancipation Proclamation and the women's suffrage movement.</a:t>
            </a:r>
          </a:p>
          <a:p>
            <a:r>
              <a:rPr lang="en-US" sz="1250" dirty="0">
                <a:latin typeface="Times New Roman" panose="02020603050405020304" pitchFamily="18" charset="0"/>
                <a:ea typeface="Times New Roman" panose="02020603050405020304" pitchFamily="18" charset="0"/>
              </a:rPr>
              <a:t> </a:t>
            </a:r>
          </a:p>
          <a:p>
            <a:r>
              <a:rPr lang="en-US" sz="1250" dirty="0">
                <a:latin typeface="Times New Roman" panose="02020603050405020304" pitchFamily="18" charset="0"/>
                <a:ea typeface="Times New Roman" panose="02020603050405020304" pitchFamily="18" charset="0"/>
              </a:rPr>
              <a:t>(B) Each school district shall require that, during Celebrate Freedom Week or other week of instruction prescribed under subparagraph (A) of this paragraph, students in Grades 3-12 study and recite the following text from the </a:t>
            </a:r>
            <a:r>
              <a:rPr lang="en-US" sz="1250" dirty="0">
                <a:solidFill>
                  <a:srgbClr val="FFFF00"/>
                </a:solidFill>
                <a:latin typeface="Times New Roman" panose="02020603050405020304" pitchFamily="18" charset="0"/>
                <a:ea typeface="Times New Roman" panose="02020603050405020304" pitchFamily="18" charset="0"/>
              </a:rPr>
              <a:t>Declaration of Independence: "We hold these Truths to be self-evident, that all Men are created equal, that they are endowed by their Creator with certain unalienable Rights, that among these are Life, Liberty and the Pursuit of Happiness--That to secure these Rights, Governments are instituted among Men, deriving their just Powers from the Consent of the Governed."</a:t>
            </a:r>
          </a:p>
          <a:p>
            <a:endParaRPr lang="en-US" sz="1000" dirty="0">
              <a:latin typeface="Times New Roman" panose="02020603050405020304" pitchFamily="18" charset="0"/>
              <a:ea typeface="Times New Roman" panose="02020603050405020304" pitchFamily="18" charset="0"/>
            </a:endParaRPr>
          </a:p>
          <a:p>
            <a:r>
              <a:rPr lang="en-US" sz="1600" u="sng" dirty="0">
                <a:latin typeface="Times New Roman" panose="02020603050405020304" pitchFamily="18" charset="0"/>
                <a:ea typeface="Times New Roman" panose="02020603050405020304" pitchFamily="18" charset="0"/>
              </a:rPr>
              <a:t>Knowledge and Skills</a:t>
            </a:r>
            <a:endParaRPr lang="en-US" sz="1600" dirty="0">
              <a:latin typeface="Times New Roman" panose="02020603050405020304" pitchFamily="18" charset="0"/>
              <a:ea typeface="Times New Roman" panose="02020603050405020304" pitchFamily="18" charset="0"/>
            </a:endParaRPr>
          </a:p>
          <a:p>
            <a:r>
              <a:rPr lang="en-US" sz="1000" dirty="0">
                <a:latin typeface="Times New Roman" panose="02020603050405020304" pitchFamily="18" charset="0"/>
                <a:ea typeface="Times New Roman" panose="02020603050405020304" pitchFamily="18" charset="0"/>
              </a:rPr>
              <a:t> </a:t>
            </a:r>
          </a:p>
          <a:p>
            <a:r>
              <a:rPr lang="en-US" sz="1250" dirty="0">
                <a:latin typeface="Times New Roman" panose="02020603050405020304" pitchFamily="18" charset="0"/>
                <a:ea typeface="Times New Roman" panose="02020603050405020304" pitchFamily="18" charset="0"/>
              </a:rPr>
              <a:t>1 (B) explain the significance of the following dates: 1607, founding of Jamestown; 1620, arrival of the Pilgrims and signing of the Mayflower Compact; 1776, adoption of the </a:t>
            </a:r>
            <a:r>
              <a:rPr lang="en-US" sz="1250" dirty="0">
                <a:solidFill>
                  <a:srgbClr val="FFFF00"/>
                </a:solidFill>
                <a:latin typeface="Times New Roman" panose="02020603050405020304" pitchFamily="18" charset="0"/>
                <a:ea typeface="Times New Roman" panose="02020603050405020304" pitchFamily="18" charset="0"/>
              </a:rPr>
              <a:t>Declaration of Independence</a:t>
            </a:r>
            <a:r>
              <a:rPr lang="en-US" sz="1250" dirty="0">
                <a:latin typeface="Times New Roman" panose="02020603050405020304" pitchFamily="18" charset="0"/>
                <a:ea typeface="Times New Roman" panose="02020603050405020304" pitchFamily="18" charset="0"/>
              </a:rPr>
              <a:t> . . .</a:t>
            </a:r>
          </a:p>
          <a:p>
            <a:r>
              <a:rPr lang="en-US" sz="1250" dirty="0">
                <a:latin typeface="Times New Roman" panose="02020603050405020304" pitchFamily="18" charset="0"/>
                <a:ea typeface="Times New Roman" panose="02020603050405020304" pitchFamily="18" charset="0"/>
              </a:rPr>
              <a:t>  </a:t>
            </a:r>
          </a:p>
          <a:p>
            <a:r>
              <a:rPr lang="en-US" sz="1250" dirty="0">
                <a:latin typeface="Times New Roman" panose="02020603050405020304" pitchFamily="18" charset="0"/>
                <a:ea typeface="Times New Roman" panose="02020603050405020304" pitchFamily="18" charset="0"/>
              </a:rPr>
              <a:t>4 (C) explain the issues surrounding important events of the American Revolution, including </a:t>
            </a:r>
            <a:r>
              <a:rPr lang="en-US" sz="1250" dirty="0">
                <a:solidFill>
                  <a:srgbClr val="FFFF00"/>
                </a:solidFill>
                <a:latin typeface="Times New Roman" panose="02020603050405020304" pitchFamily="18" charset="0"/>
                <a:ea typeface="Times New Roman" panose="02020603050405020304" pitchFamily="18" charset="0"/>
              </a:rPr>
              <a:t>declaring independence . . .</a:t>
            </a:r>
          </a:p>
          <a:p>
            <a:r>
              <a:rPr lang="en-US" sz="1250" dirty="0">
                <a:latin typeface="Times New Roman" panose="02020603050405020304" pitchFamily="18" charset="0"/>
                <a:ea typeface="Times New Roman" panose="02020603050405020304" pitchFamily="18" charset="0"/>
              </a:rPr>
              <a:t> </a:t>
            </a:r>
          </a:p>
          <a:p>
            <a:r>
              <a:rPr lang="en-US" sz="1250" dirty="0" smtClean="0">
                <a:latin typeface="Times New Roman" panose="02020603050405020304" pitchFamily="18" charset="0"/>
                <a:ea typeface="Times New Roman" panose="02020603050405020304" pitchFamily="18" charset="0"/>
              </a:rPr>
              <a:t>15 </a:t>
            </a:r>
            <a:r>
              <a:rPr lang="en-US" sz="1250" dirty="0">
                <a:latin typeface="Times New Roman" panose="02020603050405020304" pitchFamily="18" charset="0"/>
                <a:ea typeface="Times New Roman" panose="02020603050405020304" pitchFamily="18" charset="0"/>
              </a:rPr>
              <a:t>Government. The student understands the American beliefs and principles reflected in the </a:t>
            </a:r>
            <a:r>
              <a:rPr lang="en-US" sz="1250" dirty="0">
                <a:solidFill>
                  <a:srgbClr val="FFFF00"/>
                </a:solidFill>
                <a:latin typeface="Times New Roman" panose="02020603050405020304" pitchFamily="18" charset="0"/>
                <a:ea typeface="Times New Roman" panose="02020603050405020304" pitchFamily="18" charset="0"/>
              </a:rPr>
              <a:t>Declaration of Independence</a:t>
            </a:r>
            <a:r>
              <a:rPr lang="en-US" sz="1250" dirty="0">
                <a:latin typeface="Times New Roman" panose="02020603050405020304" pitchFamily="18" charset="0"/>
                <a:ea typeface="Times New Roman" panose="02020603050405020304" pitchFamily="18" charset="0"/>
              </a:rPr>
              <a:t>, the U.S. Constitution, and other important historic documents. The student is expected to: </a:t>
            </a:r>
          </a:p>
          <a:p>
            <a:endParaRPr lang="en-US" sz="1250" dirty="0" smtClean="0">
              <a:latin typeface="Times New Roman" panose="02020603050405020304" pitchFamily="18" charset="0"/>
              <a:ea typeface="Times New Roman" panose="02020603050405020304" pitchFamily="18" charset="0"/>
            </a:endParaRPr>
          </a:p>
          <a:p>
            <a:r>
              <a:rPr lang="en-US" sz="1250" dirty="0" smtClean="0">
                <a:latin typeface="Times New Roman" panose="02020603050405020304" pitchFamily="18" charset="0"/>
                <a:ea typeface="Times New Roman" panose="02020603050405020304" pitchFamily="18" charset="0"/>
              </a:rPr>
              <a:t>(</a:t>
            </a:r>
            <a:r>
              <a:rPr lang="en-US" sz="1250" dirty="0">
                <a:latin typeface="Times New Roman" panose="02020603050405020304" pitchFamily="18" charset="0"/>
                <a:ea typeface="Times New Roman" panose="02020603050405020304" pitchFamily="18" charset="0"/>
              </a:rPr>
              <a:t>C) identify colonial grievances listed in the </a:t>
            </a:r>
            <a:r>
              <a:rPr lang="en-US" sz="1250" dirty="0">
                <a:solidFill>
                  <a:srgbClr val="FFFF00"/>
                </a:solidFill>
                <a:latin typeface="Times New Roman" panose="02020603050405020304" pitchFamily="18" charset="0"/>
                <a:ea typeface="Times New Roman" panose="02020603050405020304" pitchFamily="18" charset="0"/>
              </a:rPr>
              <a:t>Declaration of Independence </a:t>
            </a:r>
            <a:r>
              <a:rPr lang="en-US" sz="1250" dirty="0">
                <a:latin typeface="Times New Roman" panose="02020603050405020304" pitchFamily="18" charset="0"/>
                <a:ea typeface="Times New Roman" panose="02020603050405020304" pitchFamily="18" charset="0"/>
              </a:rPr>
              <a:t>and explain how those grievances were addressed in the U.S. Constitution and the Bill of Rights;</a:t>
            </a:r>
            <a:endParaRPr lang="en-US"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33865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6233" y="1394848"/>
            <a:ext cx="2989881" cy="2862322"/>
          </a:xfrm>
          <a:prstGeom prst="rect">
            <a:avLst/>
          </a:prstGeom>
          <a:noFill/>
        </p:spPr>
        <p:txBody>
          <a:bodyPr wrap="square" rtlCol="0">
            <a:spAutoFit/>
          </a:bodyPr>
          <a:lstStyle/>
          <a:p>
            <a:r>
              <a:rPr lang="en-US" sz="3600" dirty="0" smtClean="0"/>
              <a:t>Dunlap printing </a:t>
            </a:r>
            <a:r>
              <a:rPr lang="en-US" sz="3600" dirty="0"/>
              <a:t>of </a:t>
            </a:r>
            <a:r>
              <a:rPr lang="en-US" sz="3600" dirty="0" smtClean="0"/>
              <a:t>the</a:t>
            </a:r>
            <a:endParaRPr lang="en-US" sz="3600" dirty="0"/>
          </a:p>
          <a:p>
            <a:r>
              <a:rPr lang="en-US" sz="3600" dirty="0"/>
              <a:t>Declaration of </a:t>
            </a:r>
            <a:r>
              <a:rPr lang="en-US" sz="3600" dirty="0" smtClean="0"/>
              <a:t>Independence,</a:t>
            </a:r>
          </a:p>
          <a:p>
            <a:r>
              <a:rPr lang="en-US" sz="3600" smtClean="0"/>
              <a:t>July 4/5, 1776</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674" y="182927"/>
            <a:ext cx="5194427" cy="6400800"/>
          </a:xfrm>
          <a:prstGeom prst="rect">
            <a:avLst/>
          </a:prstGeom>
        </p:spPr>
      </p:pic>
    </p:spTree>
    <p:extLst>
      <p:ext uri="{BB962C8B-B14F-4D97-AF65-F5344CB8AC3E}">
        <p14:creationId xmlns:p14="http://schemas.microsoft.com/office/powerpoint/2010/main" val="1523606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2" y="2429163"/>
            <a:ext cx="9143999" cy="1200329"/>
          </a:xfrm>
          <a:prstGeom prst="rect">
            <a:avLst/>
          </a:prstGeom>
          <a:noFill/>
        </p:spPr>
        <p:txBody>
          <a:bodyPr wrap="square" rtlCol="0">
            <a:spAutoFit/>
          </a:bodyPr>
          <a:lstStyle/>
          <a:p>
            <a:pPr algn="ctr"/>
            <a:r>
              <a:rPr lang="en-US" sz="7200" i="1" dirty="0"/>
              <a:t>THANK YOU!</a:t>
            </a:r>
          </a:p>
        </p:txBody>
      </p:sp>
    </p:spTree>
    <p:extLst>
      <p:ext uri="{BB962C8B-B14F-4D97-AF65-F5344CB8AC3E}">
        <p14:creationId xmlns:p14="http://schemas.microsoft.com/office/powerpoint/2010/main" val="3424969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45" y="89352"/>
            <a:ext cx="12011186" cy="5786199"/>
          </a:xfrm>
          <a:prstGeom prst="rect">
            <a:avLst/>
          </a:prstGeom>
        </p:spPr>
        <p:txBody>
          <a:bodyPr wrap="square">
            <a:spAutoFit/>
          </a:bodyPr>
          <a:lstStyle/>
          <a:p>
            <a:pPr algn="ctr"/>
            <a:r>
              <a:rPr lang="en-US" sz="2800" b="1" dirty="0">
                <a:latin typeface="Times New Roman" panose="02020603050405020304" pitchFamily="18" charset="0"/>
                <a:ea typeface="Times New Roman" panose="02020603050405020304" pitchFamily="18" charset="0"/>
              </a:rPr>
              <a:t>Texas Essential Knowledge and Skills (TEKS), Social Studies, Grade 8</a:t>
            </a:r>
          </a:p>
          <a:p>
            <a:r>
              <a:rPr lang="en-US" sz="1000" b="1" dirty="0">
                <a:latin typeface="Times New Roman" panose="02020603050405020304" pitchFamily="18" charset="0"/>
                <a:ea typeface="Times New Roman" panose="02020603050405020304" pitchFamily="18" charset="0"/>
              </a:rPr>
              <a:t> </a:t>
            </a:r>
          </a:p>
          <a:p>
            <a:pPr algn="ctr"/>
            <a:r>
              <a:rPr lang="en-US" sz="2400" u="sng" dirty="0" smtClean="0">
                <a:latin typeface="Times New Roman" panose="02020603050405020304" pitchFamily="18" charset="0"/>
                <a:ea typeface="Times New Roman" panose="02020603050405020304" pitchFamily="18" charset="0"/>
              </a:rPr>
              <a:t>Political Documents and Systems of Government in the Anglo-American Tradition</a:t>
            </a:r>
            <a:endParaRPr lang="en-US" sz="2400" dirty="0">
              <a:latin typeface="Times New Roman" panose="02020603050405020304" pitchFamily="18" charset="0"/>
              <a:ea typeface="Times New Roman" panose="02020603050405020304" pitchFamily="18" charset="0"/>
            </a:endParaRPr>
          </a:p>
          <a:p>
            <a:r>
              <a:rPr lang="en-US" sz="1000" dirty="0">
                <a:solidFill>
                  <a:srgbClr val="000000"/>
                </a:solidFill>
                <a:latin typeface="Times New Roman" panose="02020603050405020304" pitchFamily="18" charset="0"/>
                <a:ea typeface="Times New Roman" panose="02020603050405020304" pitchFamily="18" charset="0"/>
              </a:rPr>
              <a:t> </a:t>
            </a:r>
            <a:endParaRPr lang="en-US" sz="1000" dirty="0">
              <a:latin typeface="Times New Roman" panose="02020603050405020304" pitchFamily="18" charset="0"/>
              <a:ea typeface="Times New Roman" panose="02020603050405020304" pitchFamily="18" charset="0"/>
            </a:endParaRPr>
          </a:p>
          <a:p>
            <a:endParaRPr lang="en-US" sz="1600" u="sng" dirty="0" smtClean="0">
              <a:latin typeface="Times New Roman" panose="02020603050405020304" pitchFamily="18" charset="0"/>
              <a:ea typeface="Times New Roman" panose="02020603050405020304" pitchFamily="18" charset="0"/>
            </a:endParaRPr>
          </a:p>
          <a:p>
            <a:r>
              <a:rPr lang="en-US" sz="2000" u="sng" dirty="0" smtClean="0">
                <a:latin typeface="Times New Roman" panose="02020603050405020304" pitchFamily="18" charset="0"/>
                <a:ea typeface="Times New Roman" panose="02020603050405020304" pitchFamily="18" charset="0"/>
              </a:rPr>
              <a:t>Knowledge </a:t>
            </a:r>
            <a:r>
              <a:rPr lang="en-US" sz="2000" u="sng" dirty="0">
                <a:latin typeface="Times New Roman" panose="02020603050405020304" pitchFamily="18" charset="0"/>
                <a:ea typeface="Times New Roman" panose="02020603050405020304" pitchFamily="18" charset="0"/>
              </a:rPr>
              <a:t>and Skills</a:t>
            </a:r>
            <a:endParaRPr lang="en-US" sz="2000" dirty="0">
              <a:latin typeface="Times New Roman" panose="02020603050405020304" pitchFamily="18" charset="0"/>
              <a:ea typeface="Times New Roman" panose="02020603050405020304" pitchFamily="18" charset="0"/>
            </a:endParaRPr>
          </a:p>
          <a:p>
            <a:r>
              <a:rPr lang="en-US" sz="1000"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1 (B) explain the significance of the following dates: 1607, founding of Jamestown; </a:t>
            </a:r>
            <a:r>
              <a:rPr lang="en-US" dirty="0">
                <a:solidFill>
                  <a:srgbClr val="FFFF00"/>
                </a:solidFill>
                <a:latin typeface="Times New Roman" panose="02020603050405020304" pitchFamily="18" charset="0"/>
                <a:ea typeface="Times New Roman" panose="02020603050405020304" pitchFamily="18" charset="0"/>
              </a:rPr>
              <a:t>1620, arrival of the Pilgrims and signing of the Mayflower Compact</a:t>
            </a:r>
            <a:r>
              <a:rPr lang="en-US" dirty="0">
                <a:latin typeface="Times New Roman" panose="02020603050405020304" pitchFamily="18" charset="0"/>
                <a:ea typeface="Times New Roman" panose="02020603050405020304" pitchFamily="18" charset="0"/>
              </a:rPr>
              <a:t>; 1776, adoption of the </a:t>
            </a:r>
            <a:r>
              <a:rPr lang="en-US" dirty="0">
                <a:solidFill>
                  <a:srgbClr val="FFFF00"/>
                </a:solidFill>
                <a:latin typeface="Times New Roman" panose="02020603050405020304" pitchFamily="18" charset="0"/>
                <a:ea typeface="Times New Roman" panose="02020603050405020304" pitchFamily="18" charset="0"/>
              </a:rPr>
              <a:t>Declaration of Independence</a:t>
            </a:r>
            <a:r>
              <a:rPr lang="en-US" dirty="0">
                <a:latin typeface="Times New Roman" panose="02020603050405020304" pitchFamily="18" charset="0"/>
                <a:ea typeface="Times New Roman" panose="02020603050405020304" pitchFamily="18" charset="0"/>
              </a:rPr>
              <a:t> . . .</a:t>
            </a:r>
          </a:p>
          <a:p>
            <a:r>
              <a:rPr lang="en-US" dirty="0">
                <a:latin typeface="Times New Roman" panose="02020603050405020304" pitchFamily="18" charset="0"/>
                <a:ea typeface="Times New Roman" panose="02020603050405020304" pitchFamily="18" charset="0"/>
              </a:rPr>
              <a:t> </a:t>
            </a:r>
          </a:p>
          <a:p>
            <a:r>
              <a:rPr lang="en-US" dirty="0">
                <a:latin typeface="Times New Roman" panose="02020603050405020304" pitchFamily="18" charset="0"/>
                <a:ea typeface="Times New Roman" panose="02020603050405020304" pitchFamily="18" charset="0"/>
              </a:rPr>
              <a:t>3 (B) analyze the importance of the </a:t>
            </a:r>
            <a:r>
              <a:rPr lang="en-US" dirty="0">
                <a:solidFill>
                  <a:srgbClr val="FFFF00"/>
                </a:solidFill>
                <a:latin typeface="Times New Roman" panose="02020603050405020304" pitchFamily="18" charset="0"/>
                <a:ea typeface="Times New Roman" panose="02020603050405020304" pitchFamily="18" charset="0"/>
              </a:rPr>
              <a:t>Mayflower Compact, the Fundamental Orders of Connecticut, and the Virginia House of Burgesses to the growth of representative government</a:t>
            </a:r>
            <a:r>
              <a:rPr lang="en-US" dirty="0">
                <a:latin typeface="Times New Roman" panose="02020603050405020304" pitchFamily="18" charset="0"/>
                <a:ea typeface="Times New Roman" panose="02020603050405020304" pitchFamily="18" charset="0"/>
              </a:rPr>
              <a:t> . . .</a:t>
            </a:r>
          </a:p>
          <a:p>
            <a:r>
              <a:rPr lang="en-US" dirty="0">
                <a:latin typeface="Times New Roman" panose="02020603050405020304" pitchFamily="18" charset="0"/>
                <a:ea typeface="Times New Roman" panose="02020603050405020304" pitchFamily="18" charset="0"/>
              </a:rPr>
              <a:t>  </a:t>
            </a:r>
          </a:p>
          <a:p>
            <a:r>
              <a:rPr lang="en-US" dirty="0" smtClean="0">
                <a:latin typeface="Times New Roman" panose="02020603050405020304" pitchFamily="18" charset="0"/>
                <a:ea typeface="Times New Roman" panose="02020603050405020304" pitchFamily="18" charset="0"/>
              </a:rPr>
              <a:t>15 </a:t>
            </a:r>
            <a:r>
              <a:rPr lang="en-US" dirty="0">
                <a:latin typeface="Times New Roman" panose="02020603050405020304" pitchFamily="18" charset="0"/>
                <a:ea typeface="Times New Roman" panose="02020603050405020304" pitchFamily="18" charset="0"/>
              </a:rPr>
              <a:t>Government. The student understands the American beliefs and principles reflected in the Declaration of Independence, the U.S. Constitution, and other important historic documents. The student is expected to: </a:t>
            </a:r>
            <a:endParaRPr lang="en-US" dirty="0" smtClean="0">
              <a:latin typeface="Times New Roman" panose="02020603050405020304" pitchFamily="18" charset="0"/>
              <a:ea typeface="Times New Roman" panose="02020603050405020304" pitchFamily="18" charset="0"/>
            </a:endParaRPr>
          </a:p>
          <a:p>
            <a:endParaRPr lang="en-US" dirty="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 identify the influence of ideas from historic documents, including the </a:t>
            </a:r>
            <a:r>
              <a:rPr lang="en-US" dirty="0">
                <a:solidFill>
                  <a:srgbClr val="FFFF00"/>
                </a:solidFill>
                <a:latin typeface="Times New Roman" panose="02020603050405020304" pitchFamily="18" charset="0"/>
                <a:ea typeface="Times New Roman" panose="02020603050405020304" pitchFamily="18" charset="0"/>
              </a:rPr>
              <a:t>Magna Carta, the English Bill of Rights, the </a:t>
            </a:r>
            <a:r>
              <a:rPr lang="en-US" dirty="0" smtClean="0">
                <a:solidFill>
                  <a:srgbClr val="FFFF00"/>
                </a:solidFill>
                <a:latin typeface="Times New Roman" panose="02020603050405020304" pitchFamily="18" charset="0"/>
                <a:ea typeface="Times New Roman" panose="02020603050405020304" pitchFamily="18" charset="0"/>
              </a:rPr>
              <a:t>	Mayflower </a:t>
            </a:r>
            <a:r>
              <a:rPr lang="en-US" dirty="0">
                <a:solidFill>
                  <a:srgbClr val="FFFF00"/>
                </a:solidFill>
                <a:latin typeface="Times New Roman" panose="02020603050405020304" pitchFamily="18" charset="0"/>
                <a:ea typeface="Times New Roman" panose="02020603050405020304" pitchFamily="18" charset="0"/>
              </a:rPr>
              <a:t>Compact, </a:t>
            </a:r>
            <a:r>
              <a:rPr lang="en-US" dirty="0">
                <a:latin typeface="Times New Roman" panose="02020603050405020304" pitchFamily="18" charset="0"/>
                <a:ea typeface="Times New Roman" panose="02020603050405020304" pitchFamily="18" charset="0"/>
              </a:rPr>
              <a:t>and the Federalist Papers, on the U.S. system of government; </a:t>
            </a:r>
            <a:endParaRPr lang="en-US" dirty="0" smtClean="0">
              <a:latin typeface="Times New Roman" panose="02020603050405020304" pitchFamily="18" charset="0"/>
              <a:ea typeface="Times New Roman" panose="02020603050405020304" pitchFamily="18" charset="0"/>
            </a:endParaRPr>
          </a:p>
          <a:p>
            <a:endParaRPr lang="en-US" dirty="0" smtClean="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C) identify colonial grievances listed in the </a:t>
            </a:r>
            <a:r>
              <a:rPr lang="en-US" dirty="0">
                <a:solidFill>
                  <a:srgbClr val="FFFF00"/>
                </a:solidFill>
                <a:latin typeface="Times New Roman" panose="02020603050405020304" pitchFamily="18" charset="0"/>
                <a:ea typeface="Times New Roman" panose="02020603050405020304" pitchFamily="18" charset="0"/>
              </a:rPr>
              <a:t>Declaration of Independence </a:t>
            </a:r>
            <a:r>
              <a:rPr lang="en-US" dirty="0">
                <a:latin typeface="Times New Roman" panose="02020603050405020304" pitchFamily="18" charset="0"/>
                <a:ea typeface="Times New Roman" panose="02020603050405020304" pitchFamily="18" charset="0"/>
              </a:rPr>
              <a:t>and explain how those grievances were </a:t>
            </a:r>
            <a:r>
              <a:rPr lang="en-US" dirty="0" smtClean="0">
                <a:latin typeface="Times New Roman" panose="02020603050405020304" pitchFamily="18" charset="0"/>
                <a:ea typeface="Times New Roman" panose="02020603050405020304" pitchFamily="18" charset="0"/>
              </a:rPr>
              <a:t>	addressed </a:t>
            </a:r>
            <a:r>
              <a:rPr lang="en-US" dirty="0">
                <a:latin typeface="Times New Roman" panose="02020603050405020304" pitchFamily="18" charset="0"/>
                <a:ea typeface="Times New Roman" panose="02020603050405020304" pitchFamily="18" charset="0"/>
              </a:rPr>
              <a:t>in the U.S. Constitution and the Bill of Rights;</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091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58345"/>
            <a:ext cx="12191999" cy="5262979"/>
          </a:xfrm>
          <a:prstGeom prst="rect">
            <a:avLst/>
          </a:prstGeom>
          <a:noFill/>
        </p:spPr>
        <p:txBody>
          <a:bodyPr wrap="square" rtlCol="0">
            <a:spAutoFit/>
          </a:bodyPr>
          <a:lstStyle/>
          <a:p>
            <a:pPr algn="ctr"/>
            <a:r>
              <a:rPr lang="en-US" sz="6000" dirty="0" smtClean="0"/>
              <a:t>Three Imperial Crises</a:t>
            </a:r>
          </a:p>
          <a:p>
            <a:endParaRPr lang="en-US" dirty="0"/>
          </a:p>
          <a:p>
            <a:endParaRPr lang="en-US" sz="2000" dirty="0" smtClean="0"/>
          </a:p>
          <a:p>
            <a:r>
              <a:rPr lang="en-US" sz="4400" dirty="0" smtClean="0"/>
              <a:t> 	1. Stamp </a:t>
            </a:r>
            <a:r>
              <a:rPr lang="en-US" sz="4400" dirty="0"/>
              <a:t>Act Crisis (1764-66</a:t>
            </a:r>
            <a:r>
              <a:rPr lang="en-US" sz="4400" dirty="0" smtClean="0"/>
              <a:t>)</a:t>
            </a:r>
          </a:p>
          <a:p>
            <a:endParaRPr lang="en-US" sz="4400" dirty="0"/>
          </a:p>
          <a:p>
            <a:r>
              <a:rPr lang="en-US" sz="4400" dirty="0" smtClean="0"/>
              <a:t>	2. Townshend </a:t>
            </a:r>
            <a:r>
              <a:rPr lang="en-US" sz="4400" dirty="0"/>
              <a:t>Acts Crisis (1767-1770</a:t>
            </a:r>
            <a:r>
              <a:rPr lang="en-US" sz="4400" dirty="0" smtClean="0"/>
              <a:t>)</a:t>
            </a:r>
          </a:p>
          <a:p>
            <a:endParaRPr lang="en-US" sz="4400" dirty="0"/>
          </a:p>
          <a:p>
            <a:r>
              <a:rPr lang="en-US" sz="4400" dirty="0" smtClean="0"/>
              <a:t>	3. Tea Act/Independence </a:t>
            </a:r>
            <a:r>
              <a:rPr lang="en-US" sz="4400" dirty="0"/>
              <a:t>Crisis (1773-76</a:t>
            </a:r>
            <a:r>
              <a:rPr lang="en-US" sz="4400" dirty="0" smtClean="0"/>
              <a:t>)</a:t>
            </a:r>
            <a:endParaRPr lang="en-US" sz="4400" dirty="0"/>
          </a:p>
          <a:p>
            <a:endParaRPr lang="en-US" dirty="0"/>
          </a:p>
        </p:txBody>
      </p:sp>
    </p:spTree>
    <p:extLst>
      <p:ext uri="{BB962C8B-B14F-4D97-AF65-F5344CB8AC3E}">
        <p14:creationId xmlns:p14="http://schemas.microsoft.com/office/powerpoint/2010/main" val="398905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7442" y="1634129"/>
            <a:ext cx="5316135" cy="2308324"/>
          </a:xfrm>
          <a:prstGeom prst="rect">
            <a:avLst/>
          </a:prstGeom>
          <a:noFill/>
        </p:spPr>
        <p:txBody>
          <a:bodyPr wrap="none" rtlCol="0">
            <a:spAutoFit/>
          </a:bodyPr>
          <a:lstStyle/>
          <a:p>
            <a:r>
              <a:rPr lang="en-US" sz="3600" dirty="0" smtClean="0"/>
              <a:t>Carpenters’ Hall,</a:t>
            </a:r>
          </a:p>
          <a:p>
            <a:r>
              <a:rPr lang="en-US" sz="3600" dirty="0" smtClean="0"/>
              <a:t>Philadelphia</a:t>
            </a:r>
          </a:p>
          <a:p>
            <a:r>
              <a:rPr lang="en-US" sz="3600" dirty="0" smtClean="0"/>
              <a:t>(First Continental Congress,</a:t>
            </a:r>
          </a:p>
          <a:p>
            <a:r>
              <a:rPr lang="en-US" sz="3600" dirty="0" smtClean="0"/>
              <a:t>Sept.-Oct. 1774)</a:t>
            </a:r>
            <a:endParaRPr lang="en-US" sz="3600" dirty="0"/>
          </a:p>
        </p:txBody>
      </p:sp>
      <p:pic>
        <p:nvPicPr>
          <p:cNvPr id="1028" name="Picture 4" descr="CarpentersHall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98" y="382726"/>
            <a:ext cx="5303739"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47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854"/>
            <a:ext cx="12192000" cy="6124754"/>
          </a:xfrm>
          <a:prstGeom prst="rect">
            <a:avLst/>
          </a:prstGeom>
          <a:noFill/>
        </p:spPr>
        <p:txBody>
          <a:bodyPr wrap="square" rtlCol="0">
            <a:spAutoFit/>
          </a:bodyPr>
          <a:lstStyle/>
          <a:p>
            <a:pPr algn="ctr"/>
            <a:r>
              <a:rPr lang="en-US" sz="5400" dirty="0" smtClean="0"/>
              <a:t>American Position, c. 1774</a:t>
            </a:r>
          </a:p>
          <a:p>
            <a:pPr algn="ctr"/>
            <a:r>
              <a:rPr lang="en-US" sz="3600" dirty="0" smtClean="0"/>
              <a:t>                  (First Continental Congress)</a:t>
            </a:r>
            <a:r>
              <a:rPr lang="en-US" dirty="0" smtClean="0"/>
              <a:t>			</a:t>
            </a:r>
            <a:endParaRPr lang="en-US" dirty="0"/>
          </a:p>
          <a:p>
            <a:pPr algn="ctr"/>
            <a:endParaRPr lang="en-US" sz="1000" dirty="0" smtClean="0"/>
          </a:p>
          <a:p>
            <a:r>
              <a:rPr lang="en-US" sz="3600" dirty="0"/>
              <a:t>	</a:t>
            </a:r>
            <a:r>
              <a:rPr lang="en-US" sz="3400" dirty="0" smtClean="0"/>
              <a:t>1. Continental Association (united boycott of British goods)</a:t>
            </a:r>
          </a:p>
          <a:p>
            <a:r>
              <a:rPr lang="en-US" sz="3400" dirty="0"/>
              <a:t> </a:t>
            </a:r>
          </a:p>
          <a:p>
            <a:r>
              <a:rPr lang="en-US" sz="3400" dirty="0"/>
              <a:t>	</a:t>
            </a:r>
            <a:r>
              <a:rPr lang="en-US" sz="3400" dirty="0" smtClean="0"/>
              <a:t>2. No parliamentary legislation without consent</a:t>
            </a:r>
          </a:p>
          <a:p>
            <a:endParaRPr lang="en-US" sz="3400" dirty="0"/>
          </a:p>
          <a:p>
            <a:r>
              <a:rPr lang="en-US" sz="3400" dirty="0" smtClean="0"/>
              <a:t>	3. Congress accepted British regulation of trade </a:t>
            </a:r>
          </a:p>
          <a:p>
            <a:r>
              <a:rPr lang="en-US" sz="3400" dirty="0"/>
              <a:t>	</a:t>
            </a:r>
            <a:r>
              <a:rPr lang="en-US" sz="3400" dirty="0" smtClean="0"/>
              <a:t>(Navigation Acts)</a:t>
            </a:r>
          </a:p>
          <a:p>
            <a:r>
              <a:rPr lang="en-US" sz="3400" dirty="0"/>
              <a:t> </a:t>
            </a:r>
          </a:p>
          <a:p>
            <a:r>
              <a:rPr lang="en-US" sz="3400" dirty="0"/>
              <a:t>	</a:t>
            </a:r>
            <a:r>
              <a:rPr lang="en-US" sz="3400" dirty="0" smtClean="0"/>
              <a:t>4. Parliament no longer legitimate; petitioned the king</a:t>
            </a:r>
            <a:endParaRPr lang="en-US" sz="3400" dirty="0"/>
          </a:p>
          <a:p>
            <a:endParaRPr lang="en-US" dirty="0"/>
          </a:p>
        </p:txBody>
      </p:sp>
    </p:spTree>
    <p:extLst>
      <p:ext uri="{BB962C8B-B14F-4D97-AF65-F5344CB8AC3E}">
        <p14:creationId xmlns:p14="http://schemas.microsoft.com/office/powerpoint/2010/main" val="3808157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00" t="12572" r="-200" b="-1254"/>
          <a:stretch/>
        </p:blipFill>
        <p:spPr>
          <a:xfrm>
            <a:off x="3505201" y="152400"/>
            <a:ext cx="4960567" cy="5388958"/>
          </a:xfrm>
          <a:prstGeom prst="rect">
            <a:avLst/>
          </a:prstGeom>
        </p:spPr>
      </p:pic>
      <p:sp>
        <p:nvSpPr>
          <p:cNvPr id="3" name="TextBox 2"/>
          <p:cNvSpPr txBox="1"/>
          <p:nvPr/>
        </p:nvSpPr>
        <p:spPr>
          <a:xfrm>
            <a:off x="0" y="5638801"/>
            <a:ext cx="12191999" cy="1015663"/>
          </a:xfrm>
          <a:prstGeom prst="rect">
            <a:avLst/>
          </a:prstGeom>
          <a:noFill/>
        </p:spPr>
        <p:txBody>
          <a:bodyPr wrap="square" rtlCol="0">
            <a:spAutoFit/>
          </a:bodyPr>
          <a:lstStyle/>
          <a:p>
            <a:pPr algn="ctr"/>
            <a:r>
              <a:rPr lang="en-US" sz="3600" i="1" dirty="0"/>
              <a:t>George III</a:t>
            </a:r>
          </a:p>
          <a:p>
            <a:pPr algn="ctr"/>
            <a:r>
              <a:rPr lang="en-US" sz="2400" dirty="0"/>
              <a:t>Johann </a:t>
            </a:r>
            <a:r>
              <a:rPr lang="en-US" sz="2400" dirty="0" err="1"/>
              <a:t>Zoffany</a:t>
            </a:r>
            <a:r>
              <a:rPr lang="en-US" sz="2400" dirty="0"/>
              <a:t> (1771</a:t>
            </a:r>
            <a:r>
              <a:rPr lang="en-US" sz="2000" dirty="0"/>
              <a:t>)</a:t>
            </a:r>
          </a:p>
        </p:txBody>
      </p:sp>
    </p:spTree>
    <p:extLst>
      <p:ext uri="{BB962C8B-B14F-4D97-AF65-F5344CB8AC3E}">
        <p14:creationId xmlns:p14="http://schemas.microsoft.com/office/powerpoint/2010/main" val="211061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09801" y="152401"/>
            <a:ext cx="7680063" cy="5708845"/>
          </a:xfrm>
          <a:prstGeom prst="rect">
            <a:avLst/>
          </a:prstGeom>
        </p:spPr>
      </p:pic>
      <p:sp>
        <p:nvSpPr>
          <p:cNvPr id="3" name="TextBox 2"/>
          <p:cNvSpPr txBox="1"/>
          <p:nvPr/>
        </p:nvSpPr>
        <p:spPr>
          <a:xfrm>
            <a:off x="1524000" y="6096000"/>
            <a:ext cx="9144000" cy="1077218"/>
          </a:xfrm>
          <a:prstGeom prst="rect">
            <a:avLst/>
          </a:prstGeom>
          <a:noFill/>
        </p:spPr>
        <p:txBody>
          <a:bodyPr wrap="square" rtlCol="0">
            <a:spAutoFit/>
          </a:bodyPr>
          <a:lstStyle/>
          <a:p>
            <a:r>
              <a:rPr lang="en-US" sz="3200" i="1" dirty="0"/>
              <a:t>The Midnight Ride of Paul Revere</a:t>
            </a:r>
            <a:r>
              <a:rPr lang="en-US" sz="3200" dirty="0"/>
              <a:t>, Grant Wood (1931)</a:t>
            </a:r>
          </a:p>
          <a:p>
            <a:endParaRPr lang="en-US" sz="3200" dirty="0"/>
          </a:p>
        </p:txBody>
      </p:sp>
    </p:spTree>
    <p:extLst>
      <p:ext uri="{BB962C8B-B14F-4D97-AF65-F5344CB8AC3E}">
        <p14:creationId xmlns:p14="http://schemas.microsoft.com/office/powerpoint/2010/main" val="64425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Percy's Rescue at Lexington 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371" y="381000"/>
            <a:ext cx="7827732" cy="51206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352801" y="5715000"/>
            <a:ext cx="5014065" cy="1077218"/>
          </a:xfrm>
          <a:prstGeom prst="rect">
            <a:avLst/>
          </a:prstGeom>
          <a:noFill/>
        </p:spPr>
        <p:txBody>
          <a:bodyPr wrap="none" rtlCol="0">
            <a:spAutoFit/>
          </a:bodyPr>
          <a:lstStyle/>
          <a:p>
            <a:r>
              <a:rPr lang="en-US" sz="3600" dirty="0"/>
              <a:t>     The Battle of Lexington</a:t>
            </a:r>
          </a:p>
          <a:p>
            <a:r>
              <a:rPr lang="en-US" sz="2800" dirty="0"/>
              <a:t>             Amos Doolittle (1775)</a:t>
            </a:r>
          </a:p>
        </p:txBody>
      </p:sp>
    </p:spTree>
    <p:extLst>
      <p:ext uri="{BB962C8B-B14F-4D97-AF65-F5344CB8AC3E}">
        <p14:creationId xmlns:p14="http://schemas.microsoft.com/office/powerpoint/2010/main" val="393921481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1338</TotalTime>
  <Words>1272</Words>
  <Application>Microsoft Office PowerPoint</Application>
  <PresentationFormat>Widescreen</PresentationFormat>
  <Paragraphs>145</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  The Declaration of Independence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GW Columbian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Denver Brunsman</dc:creator>
  <cp:lastModifiedBy>Denver Brunsman</cp:lastModifiedBy>
  <cp:revision>69</cp:revision>
  <dcterms:created xsi:type="dcterms:W3CDTF">2016-08-30T13:08:34Z</dcterms:created>
  <dcterms:modified xsi:type="dcterms:W3CDTF">2021-09-14T14:43:46Z</dcterms:modified>
</cp:coreProperties>
</file>