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3" r:id="rId2"/>
    <p:sldId id="373" r:id="rId3"/>
    <p:sldId id="375" r:id="rId4"/>
    <p:sldId id="398" r:id="rId5"/>
    <p:sldId id="395" r:id="rId6"/>
    <p:sldId id="374" r:id="rId7"/>
    <p:sldId id="396" r:id="rId8"/>
    <p:sldId id="377" r:id="rId9"/>
    <p:sldId id="376" r:id="rId10"/>
    <p:sldId id="378" r:id="rId11"/>
    <p:sldId id="379" r:id="rId12"/>
    <p:sldId id="380" r:id="rId13"/>
    <p:sldId id="397" r:id="rId14"/>
    <p:sldId id="390" r:id="rId15"/>
    <p:sldId id="384" r:id="rId16"/>
    <p:sldId id="385" r:id="rId17"/>
    <p:sldId id="391" r:id="rId18"/>
    <p:sldId id="3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3130"/>
  </p:normalViewPr>
  <p:slideViewPr>
    <p:cSldViewPr snapToGrid="0">
      <p:cViewPr varScale="1">
        <p:scale>
          <a:sx n="60" d="100"/>
          <a:sy n="60" d="100"/>
        </p:scale>
        <p:origin x="4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F015F-85FB-4C45-A85F-1D4EAED976A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5283C-3C99-4E5C-AF51-76C0DFC6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9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4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1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3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5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0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0912-57F9-403C-828E-BADD5C6513F4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367C-5F87-48E7-9A20-E35D885CF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61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6527"/>
            <a:ext cx="12191999" cy="23876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6700" dirty="0" smtClean="0">
                <a:latin typeface="+mn-lt"/>
              </a:rPr>
              <a:t>The Articles of Confederation</a:t>
            </a:r>
            <a:r>
              <a:rPr lang="en-US" sz="5400" dirty="0"/>
              <a:t/>
            </a:r>
            <a:br>
              <a:rPr lang="en-US" sz="54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00281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Denver Brunsman</a:t>
            </a:r>
            <a:br>
              <a:rPr lang="en-US" sz="4400" dirty="0"/>
            </a:br>
            <a:r>
              <a:rPr lang="en-US" sz="4400" dirty="0"/>
              <a:t>George Washington University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92590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16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dobe Caslon Pro"/>
              </a:rPr>
              <a:t>                </a:t>
            </a:r>
            <a:r>
              <a:rPr lang="en-US" sz="3600" dirty="0" smtClean="0"/>
              <a:t>Cosmopolitans                              </a:t>
            </a:r>
            <a:r>
              <a:rPr lang="en-US" sz="3600" dirty="0" err="1" smtClean="0"/>
              <a:t>Localists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842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</a:t>
            </a:r>
            <a:r>
              <a:rPr lang="en-US" sz="3200" dirty="0" smtClean="0"/>
              <a:t>Alexander Hamilton                             Patrick Henry</a:t>
            </a:r>
            <a:endParaRPr lang="en-US" sz="3200" dirty="0"/>
          </a:p>
        </p:txBody>
      </p:sp>
      <p:pic>
        <p:nvPicPr>
          <p:cNvPr id="7" name="Picture 2" descr="http://upload.wikimedia.org/wikipedia/commons/0/05/Alexander_Hamilton_portrait_by_John_Trumbull_1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53" y="996325"/>
            <a:ext cx="424425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e/ea/Patrick_hen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34" y="1008899"/>
            <a:ext cx="41620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9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3278" y="411936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Pennsylvania State </a:t>
            </a:r>
          </a:p>
          <a:p>
            <a:r>
              <a:rPr lang="en-US" sz="3600" dirty="0" smtClean="0"/>
              <a:t>Constitution of 1776</a:t>
            </a:r>
            <a:endParaRPr lang="en-US" sz="3600" dirty="0"/>
          </a:p>
        </p:txBody>
      </p:sp>
      <p:pic>
        <p:nvPicPr>
          <p:cNvPr id="5" name="Picture 4" descr="http://www.portal.state.pa.us/portal/server.pt/gateway/PTARGS_0_2_141079_20424_998585_43/http%3B/pubcontent.state.pa.us/publishedcontent/publish/cop_environment/phmc/communities/extranet/history/ourdocumentaryheritage/thumbnails/pa_constitution_76_p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3" y="362227"/>
            <a:ext cx="479897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ocial.rollins.edu/wpsites/hist120/files/2012/09/state-constitu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44" y="2327025"/>
            <a:ext cx="4206239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8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1617" y="1603205"/>
            <a:ext cx="45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William Findley</a:t>
            </a:r>
          </a:p>
          <a:p>
            <a:endParaRPr lang="en-US" sz="1000" dirty="0" smtClean="0"/>
          </a:p>
          <a:p>
            <a:r>
              <a:rPr lang="en-US" sz="2400" dirty="0" smtClean="0"/>
              <a:t>Rembrandt Peale (1805)</a:t>
            </a:r>
            <a:endParaRPr lang="en-US" sz="2400" dirty="0"/>
          </a:p>
        </p:txBody>
      </p:sp>
      <p:pic>
        <p:nvPicPr>
          <p:cNvPr id="4" name="Picture 2" descr="William Find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38" y="228600"/>
            <a:ext cx="530453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8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041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The March to Valley Forge</a:t>
            </a:r>
          </a:p>
          <a:p>
            <a:pPr algn="ctr"/>
            <a:r>
              <a:rPr lang="en-US" sz="2400" dirty="0" smtClean="0"/>
              <a:t>William B. T. Trego (1883)</a:t>
            </a:r>
            <a:endParaRPr lang="en-US" sz="2400" dirty="0"/>
          </a:p>
        </p:txBody>
      </p:sp>
      <p:pic>
        <p:nvPicPr>
          <p:cNvPr id="4" name="Picture 2" descr="https://upload.wikimedia.org/wikipedia/commons/9/90/The_March_to_Valley_Forge_William_Tre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3" y="394415"/>
            <a:ext cx="935181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6160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General George Washington Resigning His Commission</a:t>
            </a:r>
          </a:p>
          <a:p>
            <a:pPr algn="ctr"/>
            <a:r>
              <a:rPr lang="en-US" sz="2400" dirty="0" smtClean="0"/>
              <a:t>John Trumbull (c. 1824)</a:t>
            </a:r>
            <a:endParaRPr lang="en-US" sz="2400" dirty="0"/>
          </a:p>
        </p:txBody>
      </p:sp>
      <p:pic>
        <p:nvPicPr>
          <p:cNvPr id="4" name="Picture 2" descr="http://upload.wikimedia.org/wikipedia/commons/7/75/General_George_Washington_Resigning_his_Commi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03" y="109760"/>
            <a:ext cx="838739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4245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The Great Falls of the Potomac</a:t>
            </a:r>
          </a:p>
          <a:p>
            <a:pPr algn="ctr"/>
            <a:r>
              <a:rPr lang="en-US" sz="2800" dirty="0" smtClean="0"/>
              <a:t>George Beck (1797)</a:t>
            </a:r>
            <a:endParaRPr lang="en-US" sz="2800" dirty="0"/>
          </a:p>
        </p:txBody>
      </p:sp>
      <p:pic>
        <p:nvPicPr>
          <p:cNvPr id="4" name="Picture 2" descr="http://americanhistory.si.edu/documentsgallery/images/content/gwletter/greatfa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79" y="142875"/>
            <a:ext cx="70678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9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6871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Depiction of Daniel Shays and Job Shattuck, </a:t>
            </a:r>
          </a:p>
          <a:p>
            <a:pPr algn="ctr"/>
            <a:r>
              <a:rPr lang="en-US" sz="3600" dirty="0" smtClean="0"/>
              <a:t>leaders of the Mass. “Regulators” (1787)</a:t>
            </a:r>
            <a:endParaRPr lang="en-US" sz="3600" dirty="0"/>
          </a:p>
        </p:txBody>
      </p:sp>
      <p:pic>
        <p:nvPicPr>
          <p:cNvPr id="4" name="Picture 2" descr="File:Daniel Shays and Job Shatt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5" y="85724"/>
            <a:ext cx="744583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5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174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800" dirty="0" smtClean="0"/>
              <a:t>The Road to Philadelphia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4000" dirty="0" smtClean="0"/>
              <a:t>   Mount Vernon Conference (March 1785)</a:t>
            </a:r>
          </a:p>
          <a:p>
            <a:endParaRPr lang="en-US" sz="4000" dirty="0"/>
          </a:p>
          <a:p>
            <a:r>
              <a:rPr lang="en-US" sz="4000" dirty="0" smtClean="0"/>
              <a:t>   Annapolis Convention (September 1786)</a:t>
            </a:r>
          </a:p>
          <a:p>
            <a:endParaRPr lang="en-US" sz="4000" dirty="0"/>
          </a:p>
          <a:p>
            <a:r>
              <a:rPr lang="en-US" sz="4000" dirty="0" smtClean="0"/>
              <a:t>   Shays’ Rebellion (August 1786-Februrary 1787)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86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92283"/>
            <a:ext cx="1219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i="1" dirty="0" smtClean="0"/>
          </a:p>
          <a:p>
            <a:pPr algn="ctr"/>
            <a:r>
              <a:rPr lang="en-US" sz="8000" i="1" dirty="0" smtClean="0"/>
              <a:t>thank you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0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9091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Scene at the Signing of the Constitution of the United States</a:t>
            </a:r>
            <a:endParaRPr lang="en-US" sz="3600" dirty="0"/>
          </a:p>
          <a:p>
            <a:pPr algn="ctr"/>
            <a:r>
              <a:rPr lang="en-US" sz="2800" dirty="0" smtClean="0"/>
              <a:t>Howard </a:t>
            </a:r>
            <a:r>
              <a:rPr lang="en-US" sz="2800" dirty="0"/>
              <a:t>Chandler Christy </a:t>
            </a:r>
            <a:r>
              <a:rPr lang="en-US" sz="2800" dirty="0" smtClean="0"/>
              <a:t>(1940)</a:t>
            </a:r>
            <a:endParaRPr lang="en-US" sz="2800" dirty="0"/>
          </a:p>
        </p:txBody>
      </p:sp>
      <p:pic>
        <p:nvPicPr>
          <p:cNvPr id="4" name="Picture 2" descr="http://upload.wikimedia.org/wikipedia/commons/thumb/9/9d/Scene_at_the_Signing_of_the_Constitution_of_the_United_States.jpg/1280px-Scene_at_the_Signing_of_the_Constitution_of_the_United_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87" y="161549"/>
            <a:ext cx="8512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1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339" y="1667626"/>
            <a:ext cx="328497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John Dickinson</a:t>
            </a:r>
          </a:p>
          <a:p>
            <a:r>
              <a:rPr lang="en-US" sz="3600" dirty="0" smtClean="0"/>
              <a:t>(1732-1808)</a:t>
            </a:r>
            <a:endParaRPr lang="en-US" sz="3600" dirty="0"/>
          </a:p>
        </p:txBody>
      </p:sp>
      <p:pic>
        <p:nvPicPr>
          <p:cNvPr id="4" name="Picture 2" descr="http://derrickjeter.com/wp-content/uploads/2013/06/John-Dicki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74" y="228600"/>
            <a:ext cx="512252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8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ps://upload.wikimedia.org/wikipedia/commons/f/fe/Abel_Buell_Map_of_the_United_States_of_North_America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7" y="228600"/>
            <a:ext cx="716583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1567" y="978946"/>
            <a:ext cx="39628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Abel Buell, </a:t>
            </a:r>
            <a:r>
              <a:rPr lang="en-US" sz="3200" i="1" dirty="0" smtClean="0"/>
              <a:t>A New and </a:t>
            </a:r>
          </a:p>
          <a:p>
            <a:r>
              <a:rPr lang="en-US" sz="3200" i="1" dirty="0" smtClean="0"/>
              <a:t>Correct Map of</a:t>
            </a:r>
          </a:p>
          <a:p>
            <a:r>
              <a:rPr lang="en-US" sz="3200" i="1" dirty="0" smtClean="0"/>
              <a:t>the United States of </a:t>
            </a:r>
          </a:p>
          <a:p>
            <a:r>
              <a:rPr lang="en-US" sz="3200" i="1" dirty="0" smtClean="0"/>
              <a:t>North America </a:t>
            </a:r>
            <a:r>
              <a:rPr lang="en-US" sz="3200" dirty="0" smtClean="0"/>
              <a:t>(1784)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593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806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Limits of the Articles of Confederation</a:t>
            </a:r>
          </a:p>
          <a:p>
            <a:endParaRPr lang="en-US" dirty="0" smtClean="0"/>
          </a:p>
          <a:p>
            <a:endParaRPr lang="en-US" sz="1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Congress lacked power to collect taxes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Congress could not regulate interstate trade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No executive (weak central government)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No national judiciary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No single national currency (each state had its own currency)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Super majority needed for consequential votes (9 of 13 states)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Articles could not be amended without unanimous vote (all 13 states)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196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46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accent5"/>
              </a:solidFill>
              <a:latin typeface="Adobe Caslon Pro"/>
            </a:endParaRPr>
          </a:p>
          <a:p>
            <a:pPr algn="ctr"/>
            <a:r>
              <a:rPr lang="en-US" sz="4000" dirty="0" smtClean="0"/>
              <a:t>The Price of Independence: </a:t>
            </a:r>
          </a:p>
          <a:p>
            <a:pPr algn="ctr"/>
            <a:r>
              <a:rPr lang="en-US" sz="4000" dirty="0" smtClean="0"/>
              <a:t> American Debt after the Revolutionary War</a:t>
            </a:r>
            <a:endParaRPr lang="en-US" sz="4000" dirty="0"/>
          </a:p>
          <a:p>
            <a:r>
              <a:rPr lang="en-US" dirty="0">
                <a:latin typeface="Adobe Caslon Pro"/>
              </a:rPr>
              <a:t> </a:t>
            </a:r>
          </a:p>
          <a:p>
            <a:endParaRPr lang="en-US" sz="2800" dirty="0" smtClean="0">
              <a:latin typeface="Adobe Caslon Pro"/>
            </a:endParaRPr>
          </a:p>
          <a:p>
            <a:r>
              <a:rPr lang="en-US" sz="2800" dirty="0" smtClean="0">
                <a:latin typeface="Adobe Caslon Pro"/>
              </a:rPr>
              <a:t>          	</a:t>
            </a:r>
            <a:r>
              <a:rPr lang="en-US" sz="3600" dirty="0" smtClean="0"/>
              <a:t>National</a:t>
            </a:r>
            <a:r>
              <a:rPr lang="en-US" sz="3600" dirty="0"/>
              <a:t>: £28,000,000 (1787</a:t>
            </a:r>
            <a:r>
              <a:rPr lang="en-US" sz="3600" dirty="0" smtClean="0"/>
              <a:t>)</a:t>
            </a:r>
          </a:p>
          <a:p>
            <a:pPr marL="342900" indent="-342900">
              <a:buAutoNum type="alphaLcPeriod"/>
            </a:pPr>
            <a:endParaRPr lang="en-US" sz="3600" dirty="0"/>
          </a:p>
          <a:p>
            <a:r>
              <a:rPr lang="en-US" sz="3600" dirty="0" smtClean="0"/>
              <a:t>          	Foreign</a:t>
            </a:r>
            <a:r>
              <a:rPr lang="en-US" sz="3600" dirty="0"/>
              <a:t>: £10,275,000 (1788)</a:t>
            </a:r>
          </a:p>
          <a:p>
            <a:endParaRPr lang="en-US" sz="3600" dirty="0" smtClean="0"/>
          </a:p>
          <a:p>
            <a:r>
              <a:rPr lang="en-US" sz="3600" dirty="0" smtClean="0"/>
              <a:t>          	State</a:t>
            </a:r>
            <a:r>
              <a:rPr lang="en-US" sz="3600" dirty="0"/>
              <a:t>: £4,250,000 (VA in </a:t>
            </a:r>
            <a:r>
              <a:rPr lang="en-US" sz="3600" dirty="0" smtClean="0"/>
              <a:t>1784)</a:t>
            </a:r>
          </a:p>
          <a:p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	Private</a:t>
            </a:r>
            <a:r>
              <a:rPr lang="en-US" sz="3600" dirty="0"/>
              <a:t>: problem of </a:t>
            </a:r>
            <a:r>
              <a:rPr lang="en-US" sz="3600" dirty="0" smtClean="0"/>
              <a:t>bankruptcies &amp; foreclosures</a:t>
            </a:r>
          </a:p>
          <a:p>
            <a:endParaRPr lang="en-US" sz="2800" dirty="0"/>
          </a:p>
          <a:p>
            <a:pPr marL="342900" indent="-342900">
              <a:buAutoNum type="alphaLcPeriod" startAt="4"/>
            </a:pPr>
            <a:endParaRPr lang="en-US" dirty="0" smtClean="0"/>
          </a:p>
          <a:p>
            <a:pPr marL="342900" indent="-342900">
              <a:buAutoNum type="alphaLcPeriod" startAt="4"/>
            </a:pPr>
            <a:endParaRPr lang="en-US" dirty="0"/>
          </a:p>
          <a:p>
            <a:pPr marL="342900" indent="-342900">
              <a:buAutoNum type="alphaLcPeriod" startAt="4"/>
            </a:pPr>
            <a:endParaRPr lang="en-US" dirty="0" smtClean="0"/>
          </a:p>
          <a:p>
            <a:pPr marL="342900" indent="-342900">
              <a:buAutoNum type="alphaLcPeriod" startAt="4"/>
            </a:pPr>
            <a:endParaRPr lang="en-US" dirty="0"/>
          </a:p>
          <a:p>
            <a:pPr marL="342900" indent="-342900">
              <a:buAutoNum type="alphaLcPeriod" startAt="4"/>
            </a:pPr>
            <a:endParaRPr lang="en-US" dirty="0" smtClean="0"/>
          </a:p>
          <a:p>
            <a:pPr marL="342900" indent="-342900">
              <a:buAutoNum type="alphaLcPeriod" startAt="4"/>
            </a:pPr>
            <a:endParaRPr lang="en-US" dirty="0"/>
          </a:p>
          <a:p>
            <a:pPr marL="342900" indent="-342900">
              <a:buAutoNum type="alphaLcPeriod" startAt="4"/>
            </a:pPr>
            <a:endParaRPr lang="en-US" dirty="0" smtClean="0"/>
          </a:p>
          <a:p>
            <a:pPr marL="342900" indent="-342900">
              <a:buAutoNum type="alphaLcPeriod" startAt="4"/>
            </a:pPr>
            <a:endParaRPr lang="en-US" dirty="0"/>
          </a:p>
          <a:p>
            <a:pPr marL="342900" indent="-342900">
              <a:buAutoNum type="alphaLcPeriod" startAt="4"/>
            </a:pPr>
            <a:endParaRPr lang="en-US" dirty="0" smtClean="0"/>
          </a:p>
          <a:p>
            <a:pPr marL="342900" indent="-342900">
              <a:buAutoNum type="alphaLcPeriod" startAt="4"/>
            </a:pPr>
            <a:endParaRPr lang="en-US" dirty="0"/>
          </a:p>
          <a:p>
            <a:pPr marL="342900" indent="-342900">
              <a:buAutoNum type="alphaLcPeriod" startAt="4"/>
            </a:pPr>
            <a:endParaRPr lang="en-US" dirty="0" smtClean="0"/>
          </a:p>
          <a:p>
            <a:pPr marL="342900" indent="-342900">
              <a:buAutoNum type="alphaLcPeriod" startAt="4"/>
            </a:pPr>
            <a:endParaRPr lang="en-US" dirty="0"/>
          </a:p>
          <a:p>
            <a:pPr marL="342900" indent="-342900">
              <a:buAutoNum type="alphaL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806"/>
            <a:ext cx="12192000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Powers of Congress under </a:t>
            </a:r>
          </a:p>
          <a:p>
            <a:pPr algn="ctr"/>
            <a:r>
              <a:rPr lang="en-US" sz="4000" dirty="0" smtClean="0"/>
              <a:t>the Articles of Confederation</a:t>
            </a:r>
          </a:p>
          <a:p>
            <a:endParaRPr lang="en-US" dirty="0" smtClean="0"/>
          </a:p>
          <a:p>
            <a:endParaRPr lang="en-US" sz="1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Raise a national army and navy and conduct </a:t>
            </a:r>
            <a:r>
              <a:rPr lang="en-US" sz="2800" dirty="0" smtClean="0"/>
              <a:t>war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Conduct </a:t>
            </a:r>
            <a:r>
              <a:rPr lang="en-US" sz="2800" dirty="0"/>
              <a:t>the nation’s diplomacy and enter into treaties, including with Native </a:t>
            </a:r>
            <a:r>
              <a:rPr lang="en-US" sz="2800" dirty="0" smtClean="0"/>
              <a:t>Americans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Regulate </a:t>
            </a:r>
            <a:r>
              <a:rPr lang="en-US" sz="2800" dirty="0"/>
              <a:t>the value of </a:t>
            </a:r>
            <a:r>
              <a:rPr lang="en-US" sz="2800" dirty="0" smtClean="0"/>
              <a:t>coins and </a:t>
            </a:r>
            <a:r>
              <a:rPr lang="en-US" sz="2800" dirty="0"/>
              <a:t>standard weights and measurements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Manage the postal service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Incorporate new states and solve boundary disputes</a:t>
            </a:r>
            <a:endParaRPr lang="en-US" sz="28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2417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-media-cache-ak0.pinimg.com/736x/27/d1/0c/27d10cfbf8106c2a1ea7276ac4de1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99" y="325436"/>
            <a:ext cx="9899203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7288" y="1600201"/>
            <a:ext cx="4997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Pennsylvania State House</a:t>
            </a:r>
          </a:p>
          <a:p>
            <a:r>
              <a:rPr lang="en-US" sz="3600" dirty="0" smtClean="0"/>
              <a:t>(Independence Hall) </a:t>
            </a:r>
          </a:p>
        </p:txBody>
      </p:sp>
      <p:pic>
        <p:nvPicPr>
          <p:cNvPr id="4" name="Picture 2" descr="http://designergirlee.files.wordpress.com/2011/03/american-georgian-architecture-independence-hall-in-pennsylva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58" y="228600"/>
            <a:ext cx="515779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2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284</Words>
  <Application>Microsoft Macintosh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Adobe Caslon Pro</vt:lpstr>
      <vt:lpstr>Calibri</vt:lpstr>
      <vt:lpstr>Calibri Light</vt:lpstr>
      <vt:lpstr>Arial</vt:lpstr>
      <vt:lpstr>Office Theme</vt:lpstr>
      <vt:lpstr>  The Articles of Confederation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 Columbian College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Denver Brunsman</dc:creator>
  <cp:lastModifiedBy>Brunsman, Denver Alexander</cp:lastModifiedBy>
  <cp:revision>117</cp:revision>
  <dcterms:created xsi:type="dcterms:W3CDTF">2016-08-30T13:08:34Z</dcterms:created>
  <dcterms:modified xsi:type="dcterms:W3CDTF">2020-10-07T16:43:56Z</dcterms:modified>
</cp:coreProperties>
</file>