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351" r:id="rId5"/>
    <p:sldId id="350" r:id="rId6"/>
    <p:sldId id="287" r:id="rId7"/>
    <p:sldId id="260" r:id="rId8"/>
    <p:sldId id="282" r:id="rId9"/>
    <p:sldId id="264" r:id="rId10"/>
    <p:sldId id="330" r:id="rId11"/>
    <p:sldId id="331" r:id="rId12"/>
    <p:sldId id="267" r:id="rId13"/>
    <p:sldId id="312" r:id="rId14"/>
    <p:sldId id="286" r:id="rId15"/>
    <p:sldId id="329" r:id="rId16"/>
    <p:sldId id="278" r:id="rId17"/>
    <p:sldId id="293" r:id="rId18"/>
    <p:sldId id="318" r:id="rId19"/>
    <p:sldId id="299" r:id="rId20"/>
    <p:sldId id="301" r:id="rId21"/>
    <p:sldId id="361" r:id="rId22"/>
    <p:sldId id="288" r:id="rId23"/>
    <p:sldId id="311" r:id="rId24"/>
    <p:sldId id="295" r:id="rId25"/>
    <p:sldId id="309" r:id="rId26"/>
    <p:sldId id="362" r:id="rId27"/>
    <p:sldId id="313" r:id="rId28"/>
    <p:sldId id="360" r:id="rId29"/>
    <p:sldId id="363" r:id="rId30"/>
    <p:sldId id="304" r:id="rId31"/>
    <p:sldId id="366" r:id="rId32"/>
    <p:sldId id="364" r:id="rId33"/>
    <p:sldId id="3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B10C6-3B46-4C9C-89F2-D88FEB94FF07}" v="4" dt="2021-03-29T21:45:27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 varScale="1">
        <p:scale>
          <a:sx n="64" d="100"/>
          <a:sy n="64" d="100"/>
        </p:scale>
        <p:origin x="38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06C7-409D-4F5B-85A4-9B8AF3110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8CE6D-97B4-4F40-8E10-013E557CA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C7DFB-3043-437F-B8DA-88295E30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1D0D-D5E4-48BD-BC6F-C8A6D764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1A5C6-E419-49A2-A8E7-8BB7C99D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5CF1-8172-4204-A216-81E9DE0F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4AE25-497B-47FC-B7B4-98B21BD5E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0B239-895B-40FA-800E-D4FE0F91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7846C-3198-4056-951C-EED58C43D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EC09-4073-4F80-88C7-E4459EFC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7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492EE-FF05-46CE-BE98-0F7E01AD4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04576-081B-43AF-BA1F-7C9B3047C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F7586-DC88-4820-9AC0-6650F8C0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18F47-95C3-4C0C-AFEA-D1077B23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D6B78-28AE-4A33-9BF9-46014F7F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4AF3-260A-4FA4-93F1-67CC9D43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3189-6116-4828-89EE-8506C7085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8F5F0-D6A6-43AE-8EF1-23E1CDAF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5BFA4-5226-4469-914E-2CDD2214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267B-08D2-4962-99FC-BD2C8A46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3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3D58-E481-441F-8B3E-F26D5687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88E12-5746-43F2-A271-48922C5AE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68407-1CCB-4CE6-82DB-85076BA7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378C-8E35-4D46-A26D-566AA2F0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F11B5-2323-43CD-97EF-C5DF1158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B63F-88A9-42A4-BF89-DBE25173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136D-596A-430A-B9FC-009A6CFAB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6E698-9911-44C6-89BC-EAECDF2A4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D17B9-7E0F-4CDE-B294-BFB09935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A0F09-915D-4603-AAB7-842D5301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32412-7252-4F93-AE09-D811C147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BAEE-A2FE-4618-98C7-FED8FED4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99C93-0D81-4F8A-80ED-E9725A0A3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F4E29-0E12-4515-B6F9-4B38CD527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4D38C-3107-4BB3-80B3-822F9C53E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00C7D-9843-4877-802C-450355039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600A2-ED26-43F3-9B49-583222AA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6A0CF-A50D-45FA-A9F4-920D58D3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BE9C4A-59CF-40D9-83D5-FE10E7ED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4AB6-9EFF-40CB-94C1-209ABA3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E5B79-0548-4811-8BCB-1172DCC7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6E4F2-E931-47BC-AEA8-6E198E30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C6CFA-B6A8-455B-BB31-0481E03B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9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AE5C2-4DC3-416C-974D-0FBC3D01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F9139-D3E7-47E4-9BEB-ED4810DA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DA97C-BB01-4DBE-A982-84458A74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D72C-31E6-4C67-A47D-F4F0F5C1F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ABD47-87D2-43DF-B983-2313D824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69606-F2C4-4498-BAE4-58DC1700E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F4799-BBF8-44E3-8DC3-8F2D9174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674C6-076B-4BF5-A9D4-5F86B6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A067A-D665-4D9B-B3DE-302C30E1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5E66-3E10-4B2E-9BB7-EE0EF165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B2140-BA63-40F6-A3FF-32897DC0C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F0E33-944B-4DF3-853C-C5474362F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79623-261F-43DA-9355-09D12096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F6417-4885-410B-9487-587F3BE7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E3292-7EA4-4E0A-B908-8430955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1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829F9-CCDC-4F39-82DA-725C6762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908FB-4357-4C83-B915-3524D4B0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778A9-DBFA-47EA-AF26-1925DF9B5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4A14D-68A5-4CCE-8BB1-2ED432E74C5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8F43-C9C8-469E-89C2-03079613D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C47F9-E1EB-4BBA-B129-1F31E784D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855D4-8B58-418C-AE71-EA40423C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slideplayer.com/slide/450535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3-us-west-2.amazonaws.com/find-a-grave-prod/photos/2003/77/18111_1048133647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754" y="125482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Bell MT" panose="02020503060305020303" pitchFamily="18" charset="0"/>
              </a:rPr>
              <a:t>Deborah Liles, PhD</a:t>
            </a:r>
            <a:br>
              <a:rPr lang="en-US" sz="4000" dirty="0">
                <a:solidFill>
                  <a:schemeClr val="bg2"/>
                </a:solidFill>
                <a:latin typeface="Bell MT" panose="02020503060305020303" pitchFamily="18" charset="0"/>
              </a:rPr>
            </a:br>
            <a:r>
              <a:rPr lang="en-US" sz="4000" dirty="0">
                <a:solidFill>
                  <a:schemeClr val="bg2"/>
                </a:solidFill>
                <a:latin typeface="Bell MT" panose="02020503060305020303" pitchFamily="18" charset="0"/>
              </a:rPr>
              <a:t>Tarleton State University</a:t>
            </a:r>
            <a:br>
              <a:rPr lang="en-US" sz="4400" dirty="0">
                <a:solidFill>
                  <a:schemeClr val="bg2"/>
                </a:solidFill>
              </a:rPr>
            </a:b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855" y="351235"/>
            <a:ext cx="10534290" cy="75402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ell MT" panose="02020503060305020303" pitchFamily="18" charset="0"/>
              </a:rPr>
              <a:t>Cattle and Railroads in Texas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AF5F6-4BC0-4989-AA6F-18B8EDC2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6" y="2651368"/>
            <a:ext cx="3855397" cy="385539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22394-B10C-423C-A38D-9F129A6ED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25" l="2000" r="99200">
                        <a14:foregroundMark x1="31600" y1="11881" x2="58000" y2="6436"/>
                        <a14:foregroundMark x1="58000" y1="6436" x2="71600" y2="14356"/>
                        <a14:foregroundMark x1="44000" y1="4455" x2="56400" y2="2970"/>
                        <a14:foregroundMark x1="56400" y1="2970" x2="59600" y2="4455"/>
                        <a14:foregroundMark x1="24400" y1="43069" x2="12000" y2="46040"/>
                        <a14:foregroundMark x1="12000" y1="46040" x2="11600" y2="48515"/>
                        <a14:foregroundMark x1="7600" y1="49010" x2="7600" y2="49010"/>
                        <a14:foregroundMark x1="3200" y1="63366" x2="3200" y2="63366"/>
                        <a14:foregroundMark x1="6800" y1="63861" x2="6800" y2="63861"/>
                        <a14:foregroundMark x1="8800" y1="61386" x2="8800" y2="61386"/>
                        <a14:foregroundMark x1="5600" y1="59406" x2="5600" y2="59406"/>
                        <a14:foregroundMark x1="88400" y1="45545" x2="88400" y2="45545"/>
                        <a14:foregroundMark x1="94400" y1="64851" x2="94400" y2="64851"/>
                        <a14:foregroundMark x1="90000" y1="60396" x2="90000" y2="60396"/>
                        <a14:foregroundMark x1="34400" y1="88614" x2="47600" y2="91584"/>
                        <a14:foregroundMark x1="47600" y1="91584" x2="68000" y2="89604"/>
                        <a14:foregroundMark x1="43600" y1="94554" x2="64400" y2="93069"/>
                        <a14:foregroundMark x1="49600" y1="97525" x2="49600" y2="97525"/>
                        <a14:foregroundMark x1="26400" y1="61881" x2="26400" y2="61881"/>
                        <a14:foregroundMark x1="96400" y1="59901" x2="96400" y2="59901"/>
                        <a14:foregroundMark x1="98000" y1="67822" x2="98000" y2="67822"/>
                        <a14:foregroundMark x1="99200" y1="60891" x2="99200" y2="60891"/>
                        <a14:foregroundMark x1="2000" y1="67327" x2="2000" y2="67327"/>
                        <a14:foregroundMark x1="47600" y1="23762" x2="47600" y2="23762"/>
                        <a14:foregroundMark x1="46400" y1="23267" x2="53600" y2="27723"/>
                        <a14:foregroundMark x1="39600" y1="34158" x2="53600" y2="32178"/>
                        <a14:foregroundMark x1="53600" y1="32178" x2="30000" y2="35644"/>
                        <a14:foregroundMark x1="30000" y1="35644" x2="59200" y2="43069"/>
                        <a14:foregroundMark x1="59200" y1="43069" x2="47200" y2="46535"/>
                        <a14:foregroundMark x1="47200" y1="46535" x2="54400" y2="58911"/>
                        <a14:foregroundMark x1="54400" y1="58911" x2="24800" y2="65347"/>
                        <a14:foregroundMark x1="24800" y1="65347" x2="38800" y2="71287"/>
                        <a14:foregroundMark x1="38800" y1="71287" x2="50800" y2="72277"/>
                        <a14:foregroundMark x1="50800" y1="72277" x2="58000" y2="70792"/>
                        <a14:foregroundMark x1="62000" y1="28218" x2="37600" y2="21782"/>
                        <a14:foregroundMark x1="37600" y1="21782" x2="49200" y2="25248"/>
                        <a14:foregroundMark x1="49200" y1="25248" x2="62000" y2="35644"/>
                        <a14:foregroundMark x1="62000" y1="35644" x2="63600" y2="41584"/>
                        <a14:backgroundMark x1="1200" y1="63861" x2="1200" y2="63861"/>
                        <a14:backgroundMark x1="8800" y1="61881" x2="8800" y2="61881"/>
                        <a14:backgroundMark x1="9200" y1="60891" x2="9200" y2="60891"/>
                        <a14:backgroundMark x1="8800" y1="60891" x2="8800" y2="60891"/>
                        <a14:backgroundMark x1="3200" y1="63861" x2="3200" y2="63861"/>
                        <a14:backgroundMark x1="90800" y1="60891" x2="90800" y2="60891"/>
                        <a14:backgroundMark x1="90400" y1="60396" x2="90400" y2="60396"/>
                        <a14:backgroundMark x1="89600" y1="60396" x2="89600" y2="60396"/>
                        <a14:backgroundMark x1="23200" y1="33168" x2="23200" y2="33168"/>
                        <a14:backgroundMark x1="21200" y1="33663" x2="21200" y2="33663"/>
                        <a14:backgroundMark x1="20800" y1="62376" x2="20800" y2="62376"/>
                        <a14:backgroundMark x1="99200" y1="63861" x2="99200" y2="63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0012" y="2651368"/>
            <a:ext cx="4947971" cy="39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4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1F3F-C5AA-4236-9159-CFF85682D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2" y="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9B5C-4606-4337-890A-71D7B68B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1" y="1325563"/>
            <a:ext cx="4303643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Ohio in 1846 and through 1861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Illinois in 1850s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Up the western frontier to get to CA (Ill, Ark, Missouri)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IT to feed Indians and gov’t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Colorado after 1859</a:t>
            </a:r>
          </a:p>
          <a:p>
            <a:pPr>
              <a:defRPr/>
            </a:pPr>
            <a:r>
              <a:rPr lang="en-US" dirty="0">
                <a:solidFill>
                  <a:schemeClr val="bg2"/>
                </a:solidFill>
              </a:rPr>
              <a:t>N.O., Memphis, Biloxi, Alexandria  </a:t>
            </a:r>
          </a:p>
          <a:p>
            <a:pPr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37683-49AF-49AC-AE47-8AFDAD7C7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2" t="5946" r="9110" b="8264"/>
          <a:stretch/>
        </p:blipFill>
        <p:spPr>
          <a:xfrm>
            <a:off x="5593128" y="121928"/>
            <a:ext cx="6418445" cy="3982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1970E-CA2D-430F-B045-C39D87F89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15" t="20216" r="26406" b="22377"/>
          <a:stretch/>
        </p:blipFill>
        <p:spPr>
          <a:xfrm>
            <a:off x="4202014" y="3292901"/>
            <a:ext cx="3493712" cy="3068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34D98-EDCC-409E-8D91-8A026B0C9D56}"/>
              </a:ext>
            </a:extLst>
          </p:cNvPr>
          <p:cNvSpPr txBox="1"/>
          <p:nvPr/>
        </p:nvSpPr>
        <p:spPr>
          <a:xfrm>
            <a:off x="7868072" y="4499906"/>
            <a:ext cx="186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William Bellinger</a:t>
            </a:r>
          </a:p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Gonzales County </a:t>
            </a:r>
          </a:p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(May 30, 1858)</a:t>
            </a:r>
          </a:p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Chicago Illinois </a:t>
            </a:r>
          </a:p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(Oct 20, 1858).</a:t>
            </a:r>
          </a:p>
          <a:p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Rare account.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exashistory.unt.edu/ark:/67531/metapth44841/m1/1/med_res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95" y="3382562"/>
            <a:ext cx="2871521" cy="3526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http://www.legendsofamerica.com/photos-oldwest/Oliver%20Lov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9" y="151660"/>
            <a:ext cx="2633496" cy="3429000"/>
          </a:xfrm>
          <a:prstGeom prst="ellipse">
            <a:avLst/>
          </a:prstGeom>
          <a:noFill/>
          <a:effectLst>
            <a:softEdge rad="31750"/>
          </a:effectLst>
        </p:spPr>
      </p:pic>
      <p:sp>
        <p:nvSpPr>
          <p:cNvPr id="10" name="TextBox 9"/>
          <p:cNvSpPr txBox="1"/>
          <p:nvPr/>
        </p:nvSpPr>
        <p:spPr>
          <a:xfrm>
            <a:off x="679621" y="-85204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Oliver Loving</a:t>
            </a:r>
          </a:p>
        </p:txBody>
      </p:sp>
      <p:pic>
        <p:nvPicPr>
          <p:cNvPr id="1030" name="Picture 6" descr="https://encrypted-tbn2.gstatic.com/images?q=tbn:ANd9GcSRwKeTJXvbHGXa6M5tXmf-USxY0uZOmszMdyLzFFOKXErJcsQ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7880" b="6418"/>
          <a:stretch/>
        </p:blipFill>
        <p:spPr bwMode="auto">
          <a:xfrm>
            <a:off x="6371883" y="48477"/>
            <a:ext cx="2707382" cy="3547386"/>
          </a:xfrm>
          <a:prstGeom prst="ellipse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ib.utexas.edu/books/texasclassics/traildrivers/figures/txu-oclc-12198638-c-0835-f-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907" r="5070" b="10477"/>
          <a:stretch/>
        </p:blipFill>
        <p:spPr bwMode="auto">
          <a:xfrm>
            <a:off x="4696663" y="3429000"/>
            <a:ext cx="2820418" cy="3252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2.findagrave.com/photos/2007/62/9915_1173038338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66" y="99462"/>
            <a:ext cx="2497926" cy="3542514"/>
          </a:xfrm>
          <a:prstGeom prst="ellipse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2170" y="126546"/>
            <a:ext cx="2265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Simpson </a:t>
            </a:r>
            <a:r>
              <a:rPr lang="en-US" dirty="0" err="1">
                <a:solidFill>
                  <a:schemeClr val="bg1"/>
                </a:solidFill>
              </a:rPr>
              <a:t>Chisum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94ED1-892F-42FA-BE4E-A329224AB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9771" y="0"/>
            <a:ext cx="2486978" cy="3621813"/>
          </a:xfrm>
          <a:prstGeom prst="ellipse">
            <a:avLst/>
          </a:prstGeom>
          <a:ln w="57150">
            <a:noFill/>
          </a:ln>
          <a:effectLst>
            <a:softEdge rad="3175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31F65-5761-4F4F-B7C0-3396B1B4963D}"/>
              </a:ext>
            </a:extLst>
          </p:cNvPr>
          <p:cNvSpPr txBox="1"/>
          <p:nvPr/>
        </p:nvSpPr>
        <p:spPr>
          <a:xfrm>
            <a:off x="9685080" y="2677045"/>
            <a:ext cx="232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Hunter Herndon, </a:t>
            </a:r>
          </a:p>
          <a:p>
            <a:r>
              <a:rPr lang="en-US" dirty="0">
                <a:solidFill>
                  <a:schemeClr val="bg1"/>
                </a:solidFill>
              </a:rPr>
              <a:t>  richest man in 1860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7BD5CF-8BD1-487F-AE47-78B719665691}"/>
              </a:ext>
            </a:extLst>
          </p:cNvPr>
          <p:cNvSpPr txBox="1"/>
          <p:nvPr/>
        </p:nvSpPr>
        <p:spPr>
          <a:xfrm>
            <a:off x="6954273" y="126546"/>
            <a:ext cx="154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 C. Slaughter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671571-9A68-4895-9385-9EC035CAB93C}"/>
              </a:ext>
            </a:extLst>
          </p:cNvPr>
          <p:cNvSpPr txBox="1"/>
          <p:nvPr/>
        </p:nvSpPr>
        <p:spPr>
          <a:xfrm>
            <a:off x="4849040" y="6539817"/>
            <a:ext cx="13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George West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02519-F720-4008-9FED-885DE3E93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9978" y="3699122"/>
            <a:ext cx="2390203" cy="29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1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3E15BF4-FA9E-4B6C-9424-F7ED38DDE5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Post war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9B7716-A7EB-4EB3-84BB-FE0DBA0D0C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600201"/>
            <a:ext cx="10780642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</a:rPr>
              <a:t>Men returned from war and capitalized on pre-war/war time trade.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Formed new national identity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2"/>
                </a:solidFill>
              </a:rPr>
              <a:t>Both N and S need beef, west too!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2"/>
                </a:solidFill>
              </a:rPr>
              <a:t>S devastated. Pork depleted or gone.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bg2"/>
                </a:solidFill>
              </a:rPr>
              <a:t>Beef becomes the new main course</a:t>
            </a:r>
            <a:endParaRPr lang="en-US" altLang="en-US" dirty="0">
              <a:solidFill>
                <a:schemeClr val="bg2"/>
              </a:solidFill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260k Tx cattle moved north in 1866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By 1885, 5 mil + moved north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bg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4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6" y="365125"/>
            <a:ext cx="7469276" cy="2518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Black cowboys (not sharecroppers) </a:t>
            </a:r>
          </a:p>
          <a:p>
            <a:r>
              <a:rPr lang="en-US" dirty="0">
                <a:solidFill>
                  <a:schemeClr val="bg2"/>
                </a:solidFill>
              </a:rPr>
              <a:t>Pay often = to white cowboys – paid for their experience, not their color.</a:t>
            </a:r>
          </a:p>
          <a:p>
            <a:r>
              <a:rPr lang="en-US" dirty="0">
                <a:solidFill>
                  <a:schemeClr val="bg2"/>
                </a:solidFill>
              </a:rPr>
              <a:t>Est. 1/3 men = person of color up the trail</a:t>
            </a:r>
          </a:p>
          <a:p>
            <a:r>
              <a:rPr lang="en-US" dirty="0">
                <a:solidFill>
                  <a:schemeClr val="bg2"/>
                </a:solidFill>
              </a:rPr>
              <a:t>Doesn’t include those working on ranches</a:t>
            </a:r>
          </a:p>
        </p:txBody>
      </p:sp>
      <p:pic>
        <p:nvPicPr>
          <p:cNvPr id="4" name="Picture 5" descr="cowbo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12" y="175846"/>
            <a:ext cx="4096106" cy="42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40" y="2983105"/>
            <a:ext cx="3262866" cy="3833867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076" y="2983105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Bose </a:t>
            </a:r>
            <a:r>
              <a:rPr lang="en-US" dirty="0" err="1">
                <a:solidFill>
                  <a:schemeClr val="bg2"/>
                </a:solidFill>
              </a:rPr>
              <a:t>Ikard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6653" y="4946569"/>
            <a:ext cx="23031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Frank Chisum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John Chisum</a:t>
            </a:r>
          </a:p>
          <a:p>
            <a:r>
              <a:rPr lang="en-US" sz="1800" dirty="0">
                <a:solidFill>
                  <a:schemeClr val="bg2"/>
                </a:solidFill>
              </a:rPr>
              <a:t>$66k  in livestock 1864</a:t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b="0" dirty="0">
                <a:solidFill>
                  <a:schemeClr val="bg2"/>
                </a:solidFill>
                <a:effectLst/>
              </a:rPr>
              <a:t>$</a:t>
            </a:r>
            <a:r>
              <a:rPr lang="en-US" sz="1800" dirty="0">
                <a:solidFill>
                  <a:schemeClr val="bg2"/>
                </a:solidFill>
                <a:effectLst/>
              </a:rPr>
              <a:t>1 mil in 2017 money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A6D2D7-7825-46C9-8ADB-DA2AEDFE9C4B}"/>
              </a:ext>
            </a:extLst>
          </p:cNvPr>
          <p:cNvPicPr/>
          <p:nvPr/>
        </p:nvPicPr>
        <p:blipFill rotWithShape="1">
          <a:blip r:embed="rId4"/>
          <a:srcRect l="73738" t="40112" r="8040" b="26049"/>
          <a:stretch/>
        </p:blipFill>
        <p:spPr bwMode="auto">
          <a:xfrm>
            <a:off x="4905979" y="3210984"/>
            <a:ext cx="4740674" cy="3471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25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790" y="-55782"/>
            <a:ext cx="4307840" cy="3295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20" y="584245"/>
            <a:ext cx="3236775" cy="21266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4065" y="6611779"/>
            <a:ext cx="35076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Images from http://99percentinvisible.org/episode/devils-rope/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895601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Glidden, 1874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1056" y="3264933"/>
            <a:ext cx="4307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People were skeptical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John “Bet-a-million” Gates </a:t>
            </a:r>
          </a:p>
          <a:p>
            <a:r>
              <a:rPr lang="en-US" dirty="0">
                <a:solidFill>
                  <a:schemeClr val="bg1"/>
                </a:solidFill>
              </a:rPr>
              <a:t>      San Antonio to sell wire.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Barbed wire enclosure.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By 1876, nearly 3 mil #s barbed wire produced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Daniel Halladay patented windmill in 1854.</a:t>
            </a:r>
          </a:p>
          <a:p>
            <a:r>
              <a:rPr lang="en-US" dirty="0">
                <a:solidFill>
                  <a:schemeClr val="bg1"/>
                </a:solidFill>
              </a:rPr>
              <a:t>-water access restricted </a:t>
            </a:r>
            <a:r>
              <a:rPr lang="en-US" dirty="0" err="1">
                <a:solidFill>
                  <a:schemeClr val="bg1"/>
                </a:solidFill>
              </a:rPr>
              <a:t>bc</a:t>
            </a:r>
            <a:r>
              <a:rPr lang="en-US" dirty="0">
                <a:solidFill>
                  <a:schemeClr val="bg1"/>
                </a:solidFill>
              </a:rPr>
              <a:t> barbed wire</a:t>
            </a:r>
          </a:p>
          <a:p>
            <a:r>
              <a:rPr lang="en-US" dirty="0">
                <a:solidFill>
                  <a:schemeClr val="bg1"/>
                </a:solidFill>
              </a:rPr>
              <a:t>-Provided water across the west to travelers, trains, and livestock.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XIT installed over 335 windmills.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E6D856-8CDD-41DD-9EF6-6F4496437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120" y="55205"/>
            <a:ext cx="3120170" cy="4807659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A271A13-87C3-42CE-BEA3-D1B5A4BA1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33808" y="3264933"/>
            <a:ext cx="4206556" cy="32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59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62" y="425511"/>
            <a:ext cx="12861985" cy="47746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bg1"/>
                </a:solidFill>
              </a:rPr>
              <a:t>Barbed wire ended open range and smaller ranchers, created larger ranches</a:t>
            </a:r>
            <a:br>
              <a:rPr lang="en-US" dirty="0"/>
            </a:br>
            <a:r>
              <a:rPr lang="en-US" sz="3100" dirty="0">
                <a:solidFill>
                  <a:schemeClr val="bg2"/>
                </a:solidFill>
              </a:rPr>
              <a:t>Big business, not smaller ranchers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92" y="1008510"/>
            <a:ext cx="10974238" cy="269487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XIT Ranch		3.1 mil acres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JA				1.3 mil acres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King Ranch	          1.1 mil acres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Matador Ranch	861k acres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F2BD8-62C2-481B-B412-3494FD7B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67" b="91806" l="46250" r="96042">
                        <a14:foregroundMark x1="58958" y1="32500" x2="62708" y2="27361"/>
                        <a14:foregroundMark x1="62708" y1="27361" x2="67708" y2="29167"/>
                        <a14:foregroundMark x1="67708" y1="29167" x2="67917" y2="31667"/>
                        <a14:foregroundMark x1="58854" y1="26944" x2="64271" y2="27222"/>
                        <a14:foregroundMark x1="64271" y1="27222" x2="58854" y2="26667"/>
                        <a14:foregroundMark x1="58854" y1="26667" x2="58854" y2="26667"/>
                        <a14:foregroundMark x1="49688" y1="56111" x2="49896" y2="63611"/>
                        <a14:foregroundMark x1="49896" y1="63611" x2="50000" y2="63611"/>
                        <a14:foregroundMark x1="46354" y1="57639" x2="46354" y2="57639"/>
                        <a14:foregroundMark x1="46354" y1="57639" x2="46354" y2="57639"/>
                        <a14:foregroundMark x1="79583" y1="91806" x2="79583" y2="91806"/>
                        <a14:foregroundMark x1="79583" y1="91806" x2="79583" y2="91806"/>
                        <a14:foregroundMark x1="93542" y1="61806" x2="93542" y2="61806"/>
                        <a14:foregroundMark x1="93542" y1="61806" x2="93542" y2="61806"/>
                        <a14:foregroundMark x1="96042" y1="62361" x2="96042" y2="62361"/>
                        <a14:foregroundMark x1="96042" y1="62361" x2="96042" y2="62361"/>
                      </a14:backgroundRemoval>
                    </a14:imgEffect>
                  </a14:imgLayer>
                </a14:imgProps>
              </a:ext>
            </a:extLst>
          </a:blip>
          <a:srcRect l="44584" t="25832" r="2916" b="4167"/>
          <a:stretch/>
        </p:blipFill>
        <p:spPr>
          <a:xfrm>
            <a:off x="5570067" y="567264"/>
            <a:ext cx="6706132" cy="6706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3C16EA-EBFA-4F4E-B940-DD94B97C6750}"/>
              </a:ext>
            </a:extLst>
          </p:cNvPr>
          <p:cNvSpPr/>
          <p:nvPr/>
        </p:nvSpPr>
        <p:spPr>
          <a:xfrm>
            <a:off x="6810554" y="6432489"/>
            <a:ext cx="386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https://slideplayer.com/slide/4505353/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00A16A5-AA20-4007-BF5E-1675EC31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2" y="3233887"/>
            <a:ext cx="4651315" cy="34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29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39" y="150970"/>
            <a:ext cx="11762131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Andrew Briscoe                            </a:t>
            </a:r>
            <a:r>
              <a:rPr lang="en-US" sz="4400" dirty="0">
                <a:solidFill>
                  <a:schemeClr val="bg2"/>
                </a:solidFill>
              </a:rPr>
              <a:t>Texas Railroads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25" y="707628"/>
            <a:ext cx="3999575" cy="6216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641" y="6411296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Courtesy of </a:t>
            </a:r>
            <a:r>
              <a:rPr lang="en-US" sz="1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a Grave</a:t>
            </a:r>
            <a:r>
              <a:rPr lang="en-US" sz="1000" dirty="0">
                <a:solidFill>
                  <a:schemeClr val="bg2"/>
                </a:solidFill>
              </a:rPr>
              <a:t>.</a:t>
            </a:r>
            <a:r>
              <a:rPr lang="en-US" dirty="0">
                <a:solidFill>
                  <a:schemeClr val="bg2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8567" y="1153267"/>
            <a:ext cx="3525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In 1839, cattle trading, began planning a RR – including a line that went to California.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Charter granted by the Republic of Texas, January 9, 1841.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Couldn’t sell land in Harrisburg to pay for RR ties, as it was uncertain if Mexico would invade. </a:t>
            </a:r>
          </a:p>
        </p:txBody>
      </p:sp>
    </p:spTree>
    <p:extLst>
      <p:ext uri="{BB962C8B-B14F-4D97-AF65-F5344CB8AC3E}">
        <p14:creationId xmlns:p14="http://schemas.microsoft.com/office/powerpoint/2010/main" val="120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788" y="5425752"/>
            <a:ext cx="2765657" cy="856398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Asher &amp; Adams 1871 Railroad map.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333" y="156772"/>
            <a:ext cx="3365205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August 1, 1853, 20 miles of track from Harrisburg to Stafford. BBQ to celebrate. </a:t>
            </a:r>
          </a:p>
          <a:p>
            <a:r>
              <a:rPr lang="en-US" sz="2400" dirty="0">
                <a:solidFill>
                  <a:schemeClr val="bg2"/>
                </a:solidFill>
              </a:rPr>
              <a:t>By 1855, Texas legislature passed acts to help build RRs.</a:t>
            </a:r>
          </a:p>
          <a:p>
            <a:r>
              <a:rPr lang="en-US" sz="2400" dirty="0">
                <a:solidFill>
                  <a:schemeClr val="bg2"/>
                </a:solidFill>
              </a:rPr>
              <a:t>Loan of $6k per mile 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Alleyton</a:t>
            </a:r>
            <a:r>
              <a:rPr lang="en-US" sz="2400" dirty="0">
                <a:solidFill>
                  <a:schemeClr val="bg2"/>
                </a:solidFill>
              </a:rPr>
              <a:t> opened by fall 1860 – 80 miles from Harrisburg.</a:t>
            </a:r>
          </a:p>
          <a:p>
            <a:r>
              <a:rPr lang="en-US" sz="2400" dirty="0">
                <a:solidFill>
                  <a:schemeClr val="bg2"/>
                </a:solidFill>
              </a:rPr>
              <a:t>Rail extended to Columbus during the war – 2.5 miles.</a:t>
            </a:r>
          </a:p>
          <a:p>
            <a:r>
              <a:rPr lang="en-US" sz="2400" dirty="0" err="1">
                <a:solidFill>
                  <a:schemeClr val="bg2"/>
                </a:solidFill>
              </a:rPr>
              <a:t>Alleyton</a:t>
            </a:r>
            <a:r>
              <a:rPr lang="en-US" sz="2400" dirty="0">
                <a:solidFill>
                  <a:schemeClr val="bg2"/>
                </a:solidFill>
              </a:rPr>
              <a:t>, Sally Scull, and cotton during the war.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7" y="540126"/>
            <a:ext cx="8879748" cy="500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258687" y="1748477"/>
            <a:ext cx="1078892" cy="105957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12626" y="1375511"/>
            <a:ext cx="1007444" cy="105957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561" y="5679517"/>
            <a:ext cx="23807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 from Texas Transportation Archive</a:t>
            </a:r>
          </a:p>
        </p:txBody>
      </p:sp>
    </p:spTree>
    <p:extLst>
      <p:ext uri="{BB962C8B-B14F-4D97-AF65-F5344CB8AC3E}">
        <p14:creationId xmlns:p14="http://schemas.microsoft.com/office/powerpoint/2010/main" val="2978027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19509"/>
            <a:ext cx="10515600" cy="251019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Railroad development in Texas was woefully slow, but not unlike the rest of railroad development in the South.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0287" y="1143000"/>
            <a:ext cx="2226365" cy="5033963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Gov. Jim Hogg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Promised RR regulation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created TX RR Com in 1891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John Reagan will be chair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Conservative focus on rates and stock, not working conditions.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Grew the state economy by helping manufacturers.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39" y="838071"/>
            <a:ext cx="9252277" cy="59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00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/>
          <a:srcRect l="-1956" t="9285" r="1956" b="2127"/>
          <a:stretch/>
        </p:blipFill>
        <p:spPr>
          <a:xfrm>
            <a:off x="4812608" y="-2042178"/>
            <a:ext cx="7348312" cy="10103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8780" y="6543728"/>
            <a:ext cx="21675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Image from the National Park Service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248" y="1007176"/>
            <a:ext cx="4366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Cattle trails from 1866-1890 went to railheads outside of the state.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Moved west with development of RRs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Took livestock where needed: 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north/east after the war. 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west as migration increased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to Indian Reservations</a:t>
            </a:r>
          </a:p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and to mining settlements, like during California Gold Rush.</a:t>
            </a:r>
          </a:p>
        </p:txBody>
      </p:sp>
    </p:spTree>
    <p:extLst>
      <p:ext uri="{BB962C8B-B14F-4D97-AF65-F5344CB8AC3E}">
        <p14:creationId xmlns:p14="http://schemas.microsoft.com/office/powerpoint/2010/main" val="41540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1DAE-05EA-4DFE-9BDD-467830DA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Question for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A042-9498-4FB6-A703-210192F6E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39" y="1934955"/>
            <a:ext cx="117082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How does Texas history connect to the larger history of America and why is that important to consider when we teach?</a:t>
            </a:r>
          </a:p>
        </p:txBody>
      </p:sp>
    </p:spTree>
    <p:extLst>
      <p:ext uri="{BB962C8B-B14F-4D97-AF65-F5344CB8AC3E}">
        <p14:creationId xmlns:p14="http://schemas.microsoft.com/office/powerpoint/2010/main" val="152447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845" y="223275"/>
            <a:ext cx="10515600" cy="66362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Texas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93" y="886901"/>
            <a:ext cx="6655776" cy="5856799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>
                <a:solidFill>
                  <a:schemeClr val="bg2"/>
                </a:solidFill>
              </a:rPr>
              <a:t>Mysterious </a:t>
            </a:r>
          </a:p>
          <a:p>
            <a:r>
              <a:rPr lang="en-US" sz="3400" dirty="0">
                <a:solidFill>
                  <a:schemeClr val="bg2"/>
                </a:solidFill>
              </a:rPr>
              <a:t>cattle that contacted Texas cattle died.</a:t>
            </a:r>
          </a:p>
          <a:p>
            <a:r>
              <a:rPr lang="en-US" sz="3400" dirty="0">
                <a:solidFill>
                  <a:schemeClr val="bg2"/>
                </a:solidFill>
              </a:rPr>
              <a:t>MO outlawed Texas cattle in mid 1850s </a:t>
            </a:r>
          </a:p>
          <a:p>
            <a:r>
              <a:rPr lang="en-US" sz="3400" dirty="0">
                <a:solidFill>
                  <a:schemeClr val="bg2"/>
                </a:solidFill>
              </a:rPr>
              <a:t>Cattlemen skirted by boundaries (Bellinger).</a:t>
            </a:r>
          </a:p>
          <a:p>
            <a:r>
              <a:rPr lang="en-US" sz="3400" dirty="0">
                <a:solidFill>
                  <a:schemeClr val="bg2"/>
                </a:solidFill>
              </a:rPr>
              <a:t>Texas fever stopped when cattle stopped coming.</a:t>
            </a:r>
          </a:p>
          <a:p>
            <a:r>
              <a:rPr lang="en-US" sz="3400" dirty="0">
                <a:solidFill>
                  <a:schemeClr val="bg2"/>
                </a:solidFill>
              </a:rPr>
              <a:t>started again when drives started post war.</a:t>
            </a:r>
          </a:p>
          <a:p>
            <a:r>
              <a:rPr lang="en-US" sz="3400" dirty="0">
                <a:solidFill>
                  <a:schemeClr val="bg2"/>
                </a:solidFill>
              </a:rPr>
              <a:t>90% fatal to other cattle.</a:t>
            </a:r>
          </a:p>
          <a:p>
            <a:r>
              <a:rPr lang="en-US" sz="3400" dirty="0">
                <a:solidFill>
                  <a:schemeClr val="bg2"/>
                </a:solidFill>
              </a:rPr>
              <a:t>New quarantines instigated. Winchester Quarantine</a:t>
            </a:r>
          </a:p>
          <a:p>
            <a:r>
              <a:rPr lang="en-US" sz="3400" dirty="0">
                <a:solidFill>
                  <a:schemeClr val="bg2"/>
                </a:solidFill>
              </a:rPr>
              <a:t>The one that hurt the worst was in Kansas in 1885 – completely outlawed Texas cattle.</a:t>
            </a:r>
          </a:p>
          <a:p>
            <a:r>
              <a:rPr lang="en-US" sz="3400" dirty="0">
                <a:solidFill>
                  <a:schemeClr val="bg2"/>
                </a:solidFill>
              </a:rPr>
              <a:t>Instrumental in ending the cattle drives.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611" y="9719"/>
            <a:ext cx="3452020" cy="2522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8" b="93082" l="10000" r="90000">
                        <a14:foregroundMark x1="69667" y1="69497" x2="69667" y2="69497"/>
                        <a14:foregroundMark x1="66000" y1="68239" x2="66000" y2="68239"/>
                        <a14:foregroundMark x1="68000" y1="66981" x2="68000" y2="66981"/>
                        <a14:foregroundMark x1="56000" y1="66981" x2="56000" y2="66981"/>
                        <a14:foregroundMark x1="56000" y1="66981" x2="56000" y2="66981"/>
                        <a14:foregroundMark x1="52000" y1="64151" x2="52000" y2="64151"/>
                        <a14:foregroundMark x1="52333" y1="66038" x2="52333" y2="66038"/>
                        <a14:foregroundMark x1="60667" y1="64780" x2="60667" y2="64780"/>
                        <a14:foregroundMark x1="49667" y1="93082" x2="49667" y2="93082"/>
                        <a14:foregroundMark x1="46000" y1="73585" x2="46000" y2="73585"/>
                        <a14:backgroundMark x1="54000" y1="74528" x2="54000" y2="74528"/>
                        <a14:backgroundMark x1="69164" y1="66981" x2="74333" y2="63208"/>
                        <a14:backgroundMark x1="67440" y1="68239" x2="69164" y2="66981"/>
                        <a14:backgroundMark x1="65716" y1="69497" x2="67440" y2="68239"/>
                        <a14:backgroundMark x1="56667" y1="76101" x2="65716" y2="69497"/>
                        <a14:backgroundMark x1="82000" y1="49057" x2="82000" y2="49057"/>
                        <a14:backgroundMark x1="72667" y1="53459" x2="72667" y2="53459"/>
                        <a14:backgroundMark x1="80333" y1="39308" x2="80333" y2="39308"/>
                        <a14:backgroundMark x1="58333" y1="63522" x2="58333" y2="63522"/>
                        <a14:backgroundMark x1="64333" y1="65723" x2="64333" y2="65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34377">
            <a:off x="-571315" y="6219943"/>
            <a:ext cx="979120" cy="103786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180" y="1484424"/>
            <a:ext cx="3142727" cy="2522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0A23B1-A41C-42CF-B9E7-AE09B0F38E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5" t="20216" r="26406" b="22377"/>
          <a:stretch/>
        </p:blipFill>
        <p:spPr>
          <a:xfrm>
            <a:off x="6857509" y="4006723"/>
            <a:ext cx="3493712" cy="30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1088 L 0.00078 -0.01088 C 0.00273 -0.01343 0.00443 -0.0169 0.00664 -0.01829 C 0.00924 -0.02014 0.01211 -0.01921 0.01484 -0.01991 C 0.01602 -0.02014 0.01706 -0.02083 0.01823 -0.0213 C 0.01966 -0.02199 0.02096 -0.02245 0.0224 -0.02292 C 0.02852 -0.02824 0.02279 -0.02384 0.02995 -0.02732 C 0.03164 -0.02801 0.0332 -0.02917 0.0349 -0.03033 L 0.03984 -0.0331 C 0.04075 -0.0338 0.04154 -0.03449 0.04245 -0.03472 C 0.04375 -0.03519 0.04518 -0.03588 0.04661 -0.03611 C 0.04883 -0.03681 0.05104 -0.03704 0.05325 -0.03773 C 0.05573 -0.03843 0.0582 -0.04005 0.06068 -0.04051 C 0.06797 -0.04213 0.07513 -0.04259 0.08242 -0.04352 L 0.09401 -0.04514 C 0.12448 -0.0632 0.09961 -0.04931 0.17995 -0.04653 C 0.18073 -0.04653 0.18151 -0.04537 0.18242 -0.04514 C 0.18437 -0.04445 0.18633 -0.04421 0.18828 -0.04352 C 0.19128 -0.04259 0.19427 -0.0412 0.1974 -0.04051 C 0.20547 -0.03912 0.22161 -0.03773 0.22161 -0.03773 C 0.22318 -0.03727 0.22487 -0.03681 0.22656 -0.03611 C 0.22852 -0.03542 0.23047 -0.03403 0.23242 -0.0331 C 0.23463 -0.03241 0.23685 -0.03241 0.23906 -0.03171 C 0.24023 -0.03148 0.24128 -0.03056 0.24245 -0.03033 C 0.25299 -0.02847 0.27409 -0.0257 0.27409 -0.0257 C 0.27552 -0.02523 0.28255 -0.02176 0.2849 -0.0213 C 0.29102 -0.02014 0.29713 -0.01945 0.30325 -0.01829 C 0.31575 -0.01875 0.34141 -0.0125 0.35911 -0.0213 C 0.3599 -0.02176 0.36081 -0.02245 0.36159 -0.02292 C 0.36237 -0.02431 0.36302 -0.02616 0.36406 -0.02732 C 0.3651 -0.02824 0.36641 -0.02755 0.36745 -0.0287 C 0.375 -0.03773 0.36341 -0.02986 0.37161 -0.03472 C 0.37213 -0.03658 0.3724 -0.03912 0.37331 -0.04051 C 0.37383 -0.04167 0.37526 -0.04097 0.37578 -0.04213 C 0.37643 -0.04375 0.37578 -0.04653 0.37656 -0.04792 C 0.37734 -0.04954 0.37878 -0.04931 0.37995 -0.04954 C 0.38711 -0.05116 0.39961 -0.05185 0.40573 -0.05255 C 0.40742 -0.05347 0.40911 -0.05463 0.41081 -0.05533 C 0.41367 -0.05695 0.41523 -0.05718 0.41823 -0.05833 C 0.4194 -0.0588 0.42044 -0.05949 0.42161 -0.05995 C 0.42526 -0.06991 0.42096 -0.06019 0.42578 -0.06574 C 0.42669 -0.0669 0.42721 -0.06898 0.42825 -0.07014 C 0.42904 -0.07107 0.42995 -0.07107 0.43073 -0.07176 C 0.4319 -0.07269 0.43294 -0.07361 0.43411 -0.07477 C 0.43802 -0.08542 0.43242 -0.07222 0.44075 -0.08218 C 0.44154 -0.0831 0.44232 -0.08426 0.44323 -0.08495 C 0.44427 -0.08588 0.44544 -0.08588 0.44661 -0.08658 C 0.45365 -0.09005 0.4431 -0.08704 0.45911 -0.08958 C 0.46849 -0.09514 0.45963 -0.09028 0.46914 -0.09398 C 0.47135 -0.09491 0.47578 -0.09699 0.47578 -0.09699 C 0.48177 -0.10394 0.47878 -0.10208 0.48411 -0.1044 C 0.4849 -0.10579 0.48555 -0.10787 0.48659 -0.1088 C 0.48867 -0.11042 0.49115 -0.10995 0.49323 -0.11181 C 0.49792 -0.11574 0.49531 -0.11435 0.50078 -0.1162 C 0.50156 -0.11713 0.50247 -0.11806 0.50325 -0.11921 C 0.50417 -0.12037 0.50482 -0.12245 0.50573 -0.12361 C 0.50677 -0.12477 0.50794 -0.12546 0.50911 -0.12662 C 0.50963 -0.12801 0.51003 -0.12986 0.51081 -0.13102 C 0.51146 -0.13195 0.51263 -0.13148 0.51328 -0.13241 C 0.51393 -0.13357 0.51341 -0.13588 0.51406 -0.13681 C 0.51497 -0.13843 0.51628 -0.13889 0.51745 -0.13982 L 0.51914 -0.14884 C 0.5194 -0.15023 0.5194 -0.15208 0.51992 -0.15324 C 0.5207 -0.15509 0.52161 -0.15718 0.5224 -0.15903 C 0.52357 -0.16204 0.52578 -0.16806 0.52578 -0.16806 C 0.52604 -0.16991 0.52604 -0.17222 0.52656 -0.17384 C 0.52747 -0.17708 0.52995 -0.18287 0.52995 -0.18287 C 0.5306 -0.19468 0.53021 -0.19491 0.53164 -0.20347 C 0.5319 -0.20509 0.53203 -0.20671 0.53242 -0.2081 C 0.53281 -0.20972 0.53359 -0.21088 0.53411 -0.2125 C 0.53477 -0.21435 0.53529 -0.21644 0.53581 -0.21829 C 0.53607 -0.21991 0.53607 -0.22153 0.53659 -0.22292 C 0.53724 -0.22431 0.53828 -0.22477 0.53906 -0.2257 C 0.54115 -0.23681 0.53997 -0.23195 0.54245 -0.24051 C 0.54271 -0.24306 0.54284 -0.2456 0.54323 -0.24792 C 0.54531 -0.26134 0.5444 -0.25232 0.54661 -0.26435 C 0.547 -0.2662 0.54687 -0.26852 0.5474 -0.27014 C 0.54831 -0.27338 0.55078 -0.27917 0.55078 -0.27917 C 0.55104 -0.28102 0.55156 -0.2831 0.55156 -0.28495 C 0.55169 -0.28611 0.55221 -0.32454 0.55325 -0.33403 C 0.55352 -0.33658 0.55443 -0.33889 0.55495 -0.34144 C 0.55534 -0.3463 0.55599 -0.35556 0.55664 -0.36065 C 0.55742 -0.36736 0.55781 -0.36783 0.55911 -0.37546 C 0.5595 -0.37801 0.56081 -0.38935 0.56159 -0.39028 L 0.56406 -0.39329 C 0.56615 -0.4044 0.56315 -0.39097 0.56745 -0.4007 C 0.56797 -0.40185 0.56797 -0.4037 0.56823 -0.40509 C 0.56875 -0.40718 0.56914 -0.40926 0.56992 -0.41088 C 0.57057 -0.41227 0.57161 -0.41296 0.5724 -0.41389 C 0.57448 -0.42523 0.57148 -0.41181 0.57578 -0.4213 C 0.57982 -0.43056 0.57174 -0.42153 0.57995 -0.4287 C 0.58151 -0.43681 0.57956 -0.43056 0.58411 -0.43472 C 0.58594 -0.43634 0.58737 -0.43912 0.58906 -0.44051 C 0.60065 -0.45093 0.58477 -0.43611 0.59492 -0.44792 C 0.5957 -0.44884 0.59661 -0.44884 0.5974 -0.44954 C 0.59857 -0.45046 0.59974 -0.45116 0.60078 -0.45255 C 0.60169 -0.4537 0.60234 -0.45579 0.60325 -0.45695 C 0.60404 -0.45787 0.60859 -0.45972 0.60911 -0.45995 C 0.61393 -0.47269 0.60755 -0.45764 0.61328 -0.46574 C 0.61406 -0.4669 0.61419 -0.46921 0.61497 -0.47014 C 0.61562 -0.4713 0.61667 -0.47107 0.61745 -0.47176 C 0.62187 -0.4757 0.6181 -0.47361 0.6224 -0.47917 C 0.62344 -0.48033 0.62461 -0.48102 0.62578 -0.48218 C 0.62891 -0.49306 0.62565 -0.48357 0.62995 -0.49236 C 0.63346 -0.49977 0.62956 -0.49445 0.63411 -0.49977 C 0.63463 -0.50139 0.63529 -0.50278 0.63581 -0.5044 C 0.6362 -0.50579 0.6362 -0.50741 0.63659 -0.5088 C 0.63737 -0.51181 0.63867 -0.51644 0.63997 -0.51921 C 0.64193 -0.52338 0.64245 -0.52361 0.64492 -0.52662 C 0.65104 -0.54283 0.64206 -0.51783 0.6474 -0.53681 C 0.64831 -0.54005 0.65078 -0.54583 0.65078 -0.54583 C 0.65104 -0.54769 0.65104 -0.55 0.65156 -0.55162 C 0.65247 -0.55486 0.65495 -0.56065 0.65495 -0.56065 C 0.65521 -0.5625 0.65534 -0.56458 0.65573 -0.56644 C 0.65612 -0.56829 0.65963 -0.57616 0.6599 -0.57685 C 0.66016 -0.57894 0.66029 -0.58102 0.66081 -0.58287 C 0.66146 -0.58495 0.6625 -0.58681 0.66328 -0.58866 C 0.6638 -0.59028 0.66445 -0.59167 0.66497 -0.59329 C 0.66693 -0.60046 0.66406 -0.5956 0.66823 -0.6007 C 0.66849 -0.60208 0.66888 -0.60347 0.66914 -0.60509 C 0.6694 -0.60695 0.66953 -0.60903 0.66992 -0.61088 C 0.67305 -0.62408 0.67044 -0.60741 0.6724 -0.61991 C 0.67344 -0.62616 0.67344 -0.62778 0.67409 -0.63472 C 0.67461 -0.65695 0.67513 -0.67917 0.67578 -0.70139 C 0.67604 -0.70949 0.67682 -0.73449 0.67747 -0.74421 C 0.6776 -0.74676 0.67799 -0.74931 0.67825 -0.75162 C 0.67891 -0.7581 0.6793 -0.76458 0.67995 -0.77107 C 0.68021 -0.77338 0.68073 -0.77593 0.68073 -0.77847 C 0.68099 -0.78287 0.68073 -0.78727 0.68073 -0.79167 L 0.6849 -0.79607 C 0.68633 -0.79884 0.69088 -0.8081 0.69245 -0.8125 C 0.6931 -0.81435 0.69362 -0.81644 0.69414 -0.81829 C 0.6944 -0.81991 0.6944 -0.82153 0.69492 -0.82292 C 0.69557 -0.82454 0.69648 -0.82616 0.6974 -0.82732 C 0.69844 -0.82847 0.69974 -0.82917 0.70078 -0.83033 C 0.70169 -0.83125 0.70234 -0.83241 0.70325 -0.8331 C 0.7043 -0.83403 0.70547 -0.83403 0.70664 -0.83472 C 0.71237 -0.83773 0.70508 -0.83495 0.71406 -0.83773 C 0.71549 -0.83866 0.7168 -0.84005 0.71823 -0.84051 C 0.72721 -0.84398 0.74271 -0.84097 0.74909 -0.84051 C 0.75794 -0.83681 0.74479 -0.84236 0.75911 -0.83773 C 0.76745 -0.83495 0.7543 -0.8375 0.76497 -0.8331 C 0.76745 -0.83218 0.76992 -0.83218 0.7724 -0.83171 C 0.7737 -0.83125 0.77891 -0.8287 0.77995 -0.8287 C 0.78359 -0.8287 0.78711 -0.82986 0.79075 -0.83033 C 0.79128 -0.83218 0.79206 -0.83403 0.79245 -0.83611 C 0.79297 -0.83912 0.79297 -0.84213 0.79323 -0.84514 C 0.79349 -0.84653 0.79388 -0.84792 0.79414 -0.84954 C 0.7944 -0.85139 0.79427 -0.85394 0.79492 -0.85533 C 0.79544 -0.85671 0.79661 -0.85648 0.7974 -0.85695 C 0.80482 -0.86065 0.79727 -0.85625 0.80325 -0.85995 C 0.81003 -0.87593 0.80156 -0.85833 0.80911 -0.86736 C 0.8099 -0.86829 0.8099 -0.87083 0.81081 -0.87176 C 0.81224 -0.87338 0.81575 -0.87477 0.81575 -0.87477 C 0.82396 -0.88912 0.81211 -0.8669 0.81992 -0.88658 C 0.82057 -0.88796 0.82161 -0.88843 0.8224 -0.88958 C 0.82279 -0.89097 0.82279 -0.89259 0.82331 -0.89398 C 0.825 -0.89908 0.82786 -0.90417 0.83073 -0.90718 C 0.83346 -0.91019 0.83607 -0.91343 0.83906 -0.91458 L 0.84245 -0.9162 C 0.84414 -0.91806 0.84583 -0.91991 0.8474 -0.92199 C 0.84818 -0.92315 0.85208 -0.92847 0.85325 -0.9294 C 0.85443 -0.93056 0.85807 -0.93195 0.85911 -0.93241 C 0.8599 -0.93403 0.86055 -0.93588 0.86159 -0.93681 C 0.86289 -0.93796 0.86445 -0.93773 0.86575 -0.93843 C 0.86667 -0.93889 0.86745 -0.93935 0.86823 -0.93982 C 0.8694 -0.94051 0.87057 -0.94097 0.87161 -0.94144 C 0.87643 -0.94699 0.87174 -0.94213 0.87656 -0.94583 C 0.88685 -0.9537 0.87409 -0.94421 0.88242 -0.95162 C 0.8832 -0.95255 0.88411 -0.95255 0.8849 -0.95324 C 0.88607 -0.95417 0.88724 -0.95509 0.88828 -0.95625 C 0.89271 -0.96806 0.88685 -0.9537 0.89245 -0.96366 C 0.89805 -0.97338 0.88997 -0.9632 0.89661 -0.97107 C 0.90234 -0.98611 0.89323 -0.96343 0.90156 -0.97847 C 0.90221 -0.9794 0.90195 -0.98171 0.90247 -0.98264 C 0.90312 -0.98403 0.90417 -0.98449 0.90495 -0.98565 C 0.90664 -0.99445 0.90443 -0.98588 0.90911 -0.99306 C 0.9099 -0.99421 0.9099 -0.99653 0.91081 -0.99745 C 0.91927 -1.00486 0.91615 -0.9956 0.91823 -1.00347 " pathEditMode="relative" ptsTypes="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683" y="542364"/>
            <a:ext cx="6944317" cy="5023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707" y="51432"/>
            <a:ext cx="51804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The big die-up – winter of 1885-87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Blizzards hit the southern plains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Cattle couldn’t escape barbed wire.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Huddled together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Crushed/froze to death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1,000s died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Panhandle lost up to 75% of their stock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Die-up followed by years of drought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bg2"/>
                </a:solidFill>
              </a:rPr>
              <a:t>Cattlemen lost all, others sold out and moved on.</a:t>
            </a:r>
          </a:p>
        </p:txBody>
      </p:sp>
    </p:spTree>
    <p:extLst>
      <p:ext uri="{BB962C8B-B14F-4D97-AF65-F5344CB8AC3E}">
        <p14:creationId xmlns:p14="http://schemas.microsoft.com/office/powerpoint/2010/main" val="277855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0"/>
            <a:ext cx="12066347" cy="107107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Began with Spanish ranching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end with Fort Worth, aka “Cowtown.”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53" y="1266790"/>
            <a:ext cx="5395089" cy="4478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550" y="1462502"/>
            <a:ext cx="6908476" cy="4087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0" y="5745730"/>
            <a:ext cx="51010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Fort Worth in 1891</a:t>
            </a:r>
          </a:p>
          <a:p>
            <a:r>
              <a:rPr lang="en-US" sz="2800" dirty="0">
                <a:solidFill>
                  <a:schemeClr val="bg2"/>
                </a:solidFill>
              </a:rPr>
              <a:t>What changed things?</a:t>
            </a:r>
          </a:p>
          <a:p>
            <a:r>
              <a:rPr lang="en-US" sz="1000" dirty="0">
                <a:solidFill>
                  <a:schemeClr val="bg2"/>
                </a:solidFill>
              </a:rPr>
              <a:t>Image from https://copanobaypress-gallery.com/products/birds-eye-view-of-fort-worth-1891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66" y="5745730"/>
            <a:ext cx="4709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Fort Worth in 1876</a:t>
            </a:r>
          </a:p>
          <a:p>
            <a:r>
              <a:rPr lang="en-US" sz="2800" dirty="0">
                <a:solidFill>
                  <a:schemeClr val="bg2"/>
                </a:solidFill>
              </a:rPr>
              <a:t>Struggling to survive</a:t>
            </a:r>
          </a:p>
          <a:p>
            <a:r>
              <a:rPr lang="en-US" sz="1000" dirty="0">
                <a:solidFill>
                  <a:schemeClr val="bg2"/>
                </a:solidFill>
              </a:rPr>
              <a:t>Image from http://www.birdseyeviews.org/browse.php?city_select=all_cities&amp;page=5</a:t>
            </a:r>
          </a:p>
        </p:txBody>
      </p:sp>
    </p:spTree>
    <p:extLst>
      <p:ext uri="{BB962C8B-B14F-4D97-AF65-F5344CB8AC3E}">
        <p14:creationId xmlns:p14="http://schemas.microsoft.com/office/powerpoint/2010/main" val="2546399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6" y="557757"/>
            <a:ext cx="7681226" cy="596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4791" y="134292"/>
            <a:ext cx="502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1886 – B.B. Paddock’s Tarantula map.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6557" y="6541765"/>
            <a:ext cx="3209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Images from http://hometownbyhandlebar.com/?p=6609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98" r="8488"/>
          <a:stretch/>
        </p:blipFill>
        <p:spPr>
          <a:xfrm>
            <a:off x="7949838" y="1401875"/>
            <a:ext cx="4242162" cy="3591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23817" y="4983126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Cartoon from 1888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FC0D6-C5CF-485F-9661-358A5AF4AA80}"/>
              </a:ext>
            </a:extLst>
          </p:cNvPr>
          <p:cNvSpPr txBox="1"/>
          <p:nvPr/>
        </p:nvSpPr>
        <p:spPr>
          <a:xfrm>
            <a:off x="1709531" y="2967575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Thurber</a:t>
            </a:r>
          </a:p>
        </p:txBody>
      </p:sp>
    </p:spTree>
    <p:extLst>
      <p:ext uri="{BB962C8B-B14F-4D97-AF65-F5344CB8AC3E}">
        <p14:creationId xmlns:p14="http://schemas.microsoft.com/office/powerpoint/2010/main" val="348533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1" y="2457254"/>
            <a:ext cx="3822289" cy="2293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32" y="4126002"/>
            <a:ext cx="4834187" cy="260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8049" y="48976"/>
            <a:ext cx="899958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Refrigerated rail cars patented in 1867</a:t>
            </a:r>
          </a:p>
          <a:p>
            <a:r>
              <a:rPr lang="en-US" dirty="0">
                <a:solidFill>
                  <a:schemeClr val="bg1"/>
                </a:solidFill>
              </a:rPr>
              <a:t>- Railroad arrived in Fort Worth in 1876</a:t>
            </a:r>
          </a:p>
          <a:p>
            <a:r>
              <a:rPr lang="en-US" dirty="0">
                <a:solidFill>
                  <a:schemeClr val="bg1"/>
                </a:solidFill>
              </a:rPr>
              <a:t>- Union Stockyards built in 1887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1900, </a:t>
            </a:r>
            <a:r>
              <a:rPr lang="en-US" dirty="0" err="1">
                <a:solidFill>
                  <a:schemeClr val="bg1"/>
                </a:solidFill>
              </a:rPr>
              <a:t>Armour</a:t>
            </a:r>
            <a:r>
              <a:rPr lang="en-US" dirty="0">
                <a:solidFill>
                  <a:schemeClr val="bg1"/>
                </a:solidFill>
              </a:rPr>
              <a:t> &amp; Co and Swift &amp; Co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FW becomes the Wall Street of the West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Today Texas still the #1 state for cattle - $10.5 billion – = to all other agriculture </a:t>
            </a:r>
            <a:r>
              <a:rPr lang="en-US" dirty="0"/>
              <a:t>in the state.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80" y="231090"/>
            <a:ext cx="4303804" cy="2591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564" y="2902233"/>
            <a:ext cx="4690237" cy="28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40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7FED-382A-450D-96D6-B02BD483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284336-DAD0-4FC2-A654-C0D9F22D8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7285" y="238768"/>
            <a:ext cx="6480780" cy="618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19A54-A087-4AA9-8056-3DD3556BDD04}"/>
              </a:ext>
            </a:extLst>
          </p:cNvPr>
          <p:cNvSpPr txBox="1"/>
          <p:nvPr/>
        </p:nvSpPr>
        <p:spPr>
          <a:xfrm>
            <a:off x="10217613" y="6492875"/>
            <a:ext cx="197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Ira D. Dodge, 1926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A3829-9220-439F-8102-9B3D505BF573}"/>
              </a:ext>
            </a:extLst>
          </p:cNvPr>
          <p:cNvSpPr txBox="1"/>
          <p:nvPr/>
        </p:nvSpPr>
        <p:spPr>
          <a:xfrm>
            <a:off x="362779" y="-18842"/>
            <a:ext cx="46990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/>
                </a:solidFill>
              </a:rPr>
              <a:t>- 45% new track built after 1900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</a:rPr>
              <a:t>- TX first in US by 1911 and is still first (It’s a big state, y’all)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</a:rPr>
              <a:t>- Peak mileage in 1932 – 17k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</a:rPr>
              <a:t>- Trucks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</a:rPr>
              <a:t>- Remove tracks and building roads and </a:t>
            </a:r>
            <a:r>
              <a:rPr lang="en-US" sz="2800" dirty="0" err="1">
                <a:solidFill>
                  <a:schemeClr val="bg2"/>
                </a:solidFill>
              </a:rPr>
              <a:t>hways</a:t>
            </a:r>
            <a:r>
              <a:rPr lang="en-US" sz="2800" dirty="0">
                <a:solidFill>
                  <a:schemeClr val="bg2"/>
                </a:solidFill>
              </a:rPr>
              <a:t> instead.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745E0-3828-4A64-937D-0B2A5562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4291"/>
            <a:ext cx="65151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8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CDEB-1F29-4F4A-8A16-15DE0D37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BE863-D9AE-4DC4-B92B-9F793B3A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Back to our question: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How does Texas history connect to the larger history of America and why is that important to consider when we teach?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45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225425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002060"/>
                </a:solidFill>
              </a:rPr>
              <a:t>Questions?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en-US" sz="72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E779-D823-4ABC-A8FB-B8714366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00" y="29817"/>
            <a:ext cx="10666800" cy="710946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5D51C2-C242-4F8D-B295-956A73677BF9}"/>
              </a:ext>
            </a:extLst>
          </p:cNvPr>
          <p:cNvSpPr txBox="1">
            <a:spLocks/>
          </p:cNvSpPr>
          <p:nvPr/>
        </p:nvSpPr>
        <p:spPr>
          <a:xfrm>
            <a:off x="1080100" y="-9207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>
                <a:solidFill>
                  <a:srgbClr val="002060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en-US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5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0155-F426-485C-A522-4B78D5467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A746D21-464A-43FD-87C4-BFB9EB909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17" y="-166636"/>
            <a:ext cx="5393452" cy="7191271"/>
          </a:xfrm>
        </p:spPr>
      </p:pic>
    </p:spTree>
    <p:extLst>
      <p:ext uri="{BB962C8B-B14F-4D97-AF65-F5344CB8AC3E}">
        <p14:creationId xmlns:p14="http://schemas.microsoft.com/office/powerpoint/2010/main" val="412813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9EFE-3E1A-4C8B-A60E-115AE4CD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911D9BA-EC2E-4594-95AE-8BC22848F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80" y="365125"/>
            <a:ext cx="8005240" cy="6362314"/>
          </a:xfrm>
        </p:spPr>
      </p:pic>
    </p:spTree>
    <p:extLst>
      <p:ext uri="{BB962C8B-B14F-4D97-AF65-F5344CB8AC3E}">
        <p14:creationId xmlns:p14="http://schemas.microsoft.com/office/powerpoint/2010/main" val="104648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id="{518C49D4-DDCE-47F8-8C50-DD1B6801CE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219419" y="0"/>
            <a:ext cx="3753161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Texas Longhorn</a:t>
            </a:r>
          </a:p>
        </p:txBody>
      </p:sp>
      <p:pic>
        <p:nvPicPr>
          <p:cNvPr id="19460" name="Picture 7" descr="Kicx0224(600x400)">
            <a:extLst>
              <a:ext uri="{FF2B5EF4-FFF2-40B4-BE49-F238E27FC236}">
                <a16:creationId xmlns:a16="http://schemas.microsoft.com/office/drawing/2014/main" id="{ECEFD842-192E-4BE2-B4B0-BF8AAB0533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70" y="1355104"/>
            <a:ext cx="7706656" cy="51377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4" name="Rectangle 6">
            <a:extLst>
              <a:ext uri="{FF2B5EF4-FFF2-40B4-BE49-F238E27FC236}">
                <a16:creationId xmlns:a16="http://schemas.microsoft.com/office/drawing/2014/main" id="{FC109037-4D98-4C12-96FD-B669CDE12F0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153400" y="1546846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Iberian stock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Hardy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Could kill a coyote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Can go for 4 days without water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Eats scrub brush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High immunity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Easy births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bg2"/>
                </a:solidFill>
              </a:rPr>
              <a:t>Low maintenance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8EE7-6B3C-47F9-987F-22E9B8AA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31DB897-7C66-42D7-A678-575D19D37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9" y="0"/>
            <a:ext cx="10615959" cy="7562335"/>
          </a:xfrm>
        </p:spPr>
      </p:pic>
    </p:spTree>
    <p:extLst>
      <p:ext uri="{BB962C8B-B14F-4D97-AF65-F5344CB8AC3E}">
        <p14:creationId xmlns:p14="http://schemas.microsoft.com/office/powerpoint/2010/main" val="8354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1" y="182404"/>
            <a:ext cx="6016889" cy="6302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71330" y="271463"/>
            <a:ext cx="599687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Bringing cattle to Texas.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2"/>
                </a:solidFill>
              </a:rPr>
              <a:t>Sp</a:t>
            </a:r>
            <a:r>
              <a:rPr lang="en-US" sz="2400" dirty="0">
                <a:solidFill>
                  <a:schemeClr val="bg2"/>
                </a:solidFill>
              </a:rPr>
              <a:t> ranching (men and women) est. nearly 100 </a:t>
            </a:r>
            <a:r>
              <a:rPr lang="en-US" sz="2400" dirty="0" err="1">
                <a:solidFill>
                  <a:schemeClr val="bg2"/>
                </a:solidFill>
              </a:rPr>
              <a:t>yrs</a:t>
            </a:r>
            <a:r>
              <a:rPr lang="en-US" sz="2400" dirty="0">
                <a:solidFill>
                  <a:schemeClr val="bg2"/>
                </a:solidFill>
              </a:rPr>
              <a:t> before Anglos arrive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Alonso de León, 1686, males and females from Río Grande to Neches to repopulate.  </a:t>
            </a:r>
          </a:p>
          <a:p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Gov. Domingo </a:t>
            </a:r>
            <a:r>
              <a:rPr lang="en-US" sz="2400" dirty="0" err="1">
                <a:solidFill>
                  <a:schemeClr val="bg2"/>
                </a:solidFill>
              </a:rPr>
              <a:t>Terán</a:t>
            </a:r>
            <a:r>
              <a:rPr lang="en-US" sz="2400" dirty="0">
                <a:solidFill>
                  <a:schemeClr val="bg2"/>
                </a:solidFill>
              </a:rPr>
              <a:t> - to first ranching centers at east Texas missions. Abandoned in 1693, cattle left behind.</a:t>
            </a:r>
          </a:p>
          <a:p>
            <a:endParaRPr lang="en-US" sz="2400" dirty="0">
              <a:solidFill>
                <a:schemeClr val="bg2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March 1721, Marqués de Aguayo expedition drove 2,800 horses, 4,800 cattle, and 6,400 sheep and goats to </a:t>
            </a:r>
            <a:r>
              <a:rPr lang="en-US" sz="2400" dirty="0" err="1">
                <a:solidFill>
                  <a:schemeClr val="bg2"/>
                </a:solidFill>
              </a:rPr>
              <a:t>Béxar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</a:p>
          <a:p>
            <a:pPr marL="457200" indent="-457200">
              <a:buFontTx/>
              <a:buChar char="-"/>
            </a:pPr>
            <a:endParaRPr lang="en-US" sz="2400" dirty="0">
              <a:solidFill>
                <a:schemeClr val="bg2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chemeClr val="bg2"/>
                </a:solidFill>
              </a:rPr>
              <a:t>By 1750s, 1,000s of livestock –horses, cattle, sheep, and goats – along rivers around San Antonio and south. 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2"/>
              </a:solidFill>
            </a:endParaRPr>
          </a:p>
          <a:p>
            <a:endParaRPr lang="en-US" sz="2800" dirty="0">
              <a:solidFill>
                <a:schemeClr val="bg2"/>
              </a:solidFill>
            </a:endParaRPr>
          </a:p>
          <a:p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6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438" y="26387"/>
            <a:ext cx="5487499" cy="64271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Est. of large Sp. ranches - became elite class, houses, </a:t>
            </a:r>
            <a:r>
              <a:rPr lang="en-US" i="1" dirty="0" err="1">
                <a:solidFill>
                  <a:schemeClr val="bg2"/>
                </a:solidFill>
              </a:rPr>
              <a:t>peóns</a:t>
            </a:r>
            <a:r>
              <a:rPr lang="en-US" i="1" dirty="0">
                <a:solidFill>
                  <a:schemeClr val="bg2"/>
                </a:solidFill>
              </a:rPr>
              <a:t>. </a:t>
            </a:r>
            <a:endParaRPr lang="en-US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Tomás Sánchez, Laredo’s founder, and Vázquez Borrego partnered and set up ranch on north of Rio Grande.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1st drive out of Texas during the American Revolution, 1779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LA gov, Bernardo de Galvez, Opelousas Trail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/>
                </a:solidFill>
              </a:rPr>
              <a:t>2,000 cattle to Sp. troops from SA region. Over the next 3 </a:t>
            </a:r>
            <a:r>
              <a:rPr lang="en-US" dirty="0" err="1">
                <a:solidFill>
                  <a:schemeClr val="bg2"/>
                </a:solidFill>
              </a:rPr>
              <a:t>yrs</a:t>
            </a:r>
            <a:r>
              <a:rPr lang="en-US" dirty="0">
                <a:solidFill>
                  <a:schemeClr val="bg2"/>
                </a:solidFill>
              </a:rPr>
              <a:t>, 10-15k more 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79EF5-2824-4435-8005-461B18F6B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9" t="1" r="31892" b="597"/>
          <a:stretch/>
        </p:blipFill>
        <p:spPr>
          <a:xfrm>
            <a:off x="719395" y="303647"/>
            <a:ext cx="4128831" cy="5872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CC963-FFB2-4926-B0F1-AB7E0EE2344E}"/>
              </a:ext>
            </a:extLst>
          </p:cNvPr>
          <p:cNvSpPr txBox="1"/>
          <p:nvPr/>
        </p:nvSpPr>
        <p:spPr>
          <a:xfrm>
            <a:off x="1" y="6363730"/>
            <a:ext cx="665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Letters authorizing first cattle drive from Texas. Bullock Museum. </a:t>
            </a:r>
          </a:p>
        </p:txBody>
      </p:sp>
    </p:spTree>
    <p:extLst>
      <p:ext uri="{BB962C8B-B14F-4D97-AF65-F5344CB8AC3E}">
        <p14:creationId xmlns:p14="http://schemas.microsoft.com/office/powerpoint/2010/main" val="335203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mapshop.com/media/classroom/hist/the-united-states-as-of-1820-EM.A05.US18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8" y="48569"/>
            <a:ext cx="11937583" cy="676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4236" y="4873480"/>
            <a:ext cx="481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Cotton, Rice, and Sugar Lower South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2142" y="3837376"/>
            <a:ext cx="407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Livestock, Grains, Upper South</a:t>
            </a:r>
          </a:p>
        </p:txBody>
      </p:sp>
    </p:spTree>
    <p:extLst>
      <p:ext uri="{BB962C8B-B14F-4D97-AF65-F5344CB8AC3E}">
        <p14:creationId xmlns:p14="http://schemas.microsoft.com/office/powerpoint/2010/main" val="43256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74" y="24359"/>
            <a:ext cx="30893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Tejas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Stephen Fuller Austin - 1821</a:t>
            </a:r>
          </a:p>
        </p:txBody>
      </p:sp>
      <p:pic>
        <p:nvPicPr>
          <p:cNvPr id="6146" name="Picture 2" descr="https://upload.wikimedia.org/wikipedia/commons/2/2f/Stephen_Austin_and_d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7" y="1324153"/>
            <a:ext cx="2974035" cy="538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89" y="239790"/>
            <a:ext cx="7420321" cy="6470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2534" y="2618425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22:1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36481" y="3923521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4:1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068F6D-FE42-44AA-9863-E58F6BF136FB}"/>
              </a:ext>
            </a:extLst>
          </p:cNvPr>
          <p:cNvCxnSpPr/>
          <p:nvPr/>
        </p:nvCxnSpPr>
        <p:spPr>
          <a:xfrm>
            <a:off x="9628632" y="4187952"/>
            <a:ext cx="5212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D021E1-0F6B-4075-9B5A-596B1711916B}"/>
              </a:ext>
            </a:extLst>
          </p:cNvPr>
          <p:cNvCxnSpPr/>
          <p:nvPr/>
        </p:nvCxnSpPr>
        <p:spPr>
          <a:xfrm>
            <a:off x="9762744" y="2977896"/>
            <a:ext cx="5212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8F0893-D6A4-485D-8BB0-CF80BA53D2C6}"/>
              </a:ext>
            </a:extLst>
          </p:cNvPr>
          <p:cNvCxnSpPr>
            <a:cxnSpLocks/>
          </p:cNvCxnSpPr>
          <p:nvPr/>
        </p:nvCxnSpPr>
        <p:spPr>
          <a:xfrm flipH="1" flipV="1">
            <a:off x="9098280" y="2423160"/>
            <a:ext cx="304247" cy="3294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94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7839" y="2806268"/>
            <a:ext cx="7130361" cy="1499858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John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Dunman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on San Jacinto River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33 head of cattle in 1837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12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yrs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later = 3,000 head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After supporting himself and family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“We challenge the world to beat this.”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Trading with the South = $$$$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14" t="19792" r="3367" b="14583"/>
          <a:stretch>
            <a:fillRect/>
          </a:stretch>
        </p:blipFill>
        <p:spPr bwMode="auto">
          <a:xfrm>
            <a:off x="743166" y="747845"/>
            <a:ext cx="4681574" cy="185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7883" y="42535"/>
            <a:ext cx="1094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Daily National Intelligencer,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Washington D.C., </a:t>
            </a:r>
          </a:p>
          <a:p>
            <a:r>
              <a:rPr lang="en-US" dirty="0">
                <a:solidFill>
                  <a:srgbClr val="FFFF00"/>
                </a:solidFill>
              </a:rPr>
              <a:t>December 8, 1849,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from the Texas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Advocate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3166" y="5821645"/>
            <a:ext cx="547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Texas is a prime location for raising cattle.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</a:rPr>
              <a:t>What else happens in 1849?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918F8-8498-4260-9409-7A0C35E7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71" y="149715"/>
            <a:ext cx="5414729" cy="56719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620DFE-02CF-4390-AE85-F68BE8FF4F21}"/>
              </a:ext>
            </a:extLst>
          </p:cNvPr>
          <p:cNvCxnSpPr>
            <a:cxnSpLocks/>
          </p:cNvCxnSpPr>
          <p:nvPr/>
        </p:nvCxnSpPr>
        <p:spPr>
          <a:xfrm flipV="1">
            <a:off x="6096000" y="2954314"/>
            <a:ext cx="4112871" cy="6018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76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IkKDDDdO98F-U7Ys2BIiCPaxWmai1RMqnnKIMbU0_sjXpliju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86" y="185064"/>
            <a:ext cx="5597551" cy="384186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1028" name="Picture 4" descr="http://yesteryearsnews.files.wordpress.com/2009/04/gold-rush-emigrant-train-1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5973" y="2309205"/>
            <a:ext cx="5286167" cy="3949551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1032" name="Picture 8" descr="http://theodoregray.com/periodictable/Samples/079.5/s14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4855" y="4300151"/>
            <a:ext cx="2557849" cy="255784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5702110" y="167003"/>
            <a:ext cx="6489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Bonanza hits in 1848 with the discovery of gold at Sutter’s Post.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</a:rPr>
              <a:t>Gold rush in CA. Use of livestock by Argonauts.</a:t>
            </a:r>
          </a:p>
        </p:txBody>
      </p:sp>
    </p:spTree>
    <p:extLst>
      <p:ext uri="{BB962C8B-B14F-4D97-AF65-F5344CB8AC3E}">
        <p14:creationId xmlns:p14="http://schemas.microsoft.com/office/powerpoint/2010/main" val="196118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9EC0098B0274BB9A89753D0E956A1" ma:contentTypeVersion="10" ma:contentTypeDescription="Create a new document." ma:contentTypeScope="" ma:versionID="9e99fdb68899d98eee5e703b90e27f42">
  <xsd:schema xmlns:xsd="http://www.w3.org/2001/XMLSchema" xmlns:xs="http://www.w3.org/2001/XMLSchema" xmlns:p="http://schemas.microsoft.com/office/2006/metadata/properties" xmlns:ns3="46d623e2-628d-49d7-8eee-76f782e63495" targetNamespace="http://schemas.microsoft.com/office/2006/metadata/properties" ma:root="true" ma:fieldsID="4e19a4d878cf965516aef73a728c7871" ns3:_="">
    <xsd:import namespace="46d623e2-628d-49d7-8eee-76f782e634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623e2-628d-49d7-8eee-76f782e634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FA5A19-DFC0-4D69-B2D6-46DFE60E65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F4FC63-46B5-4EAF-8F4B-C326989C1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623e2-628d-49d7-8eee-76f782e634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5DF180-D960-46CD-9A14-1E7EA97F49B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6d623e2-628d-49d7-8eee-76f782e63495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1338</Words>
  <Application>Microsoft Office PowerPoint</Application>
  <PresentationFormat>Widescreen</PresentationFormat>
  <Paragraphs>180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Bell MT</vt:lpstr>
      <vt:lpstr>Calibri</vt:lpstr>
      <vt:lpstr>Calibri Light</vt:lpstr>
      <vt:lpstr>Wingdings</vt:lpstr>
      <vt:lpstr>Office Theme</vt:lpstr>
      <vt:lpstr>Deborah Liles, PhD Tarleton State University </vt:lpstr>
      <vt:lpstr>Question for you:</vt:lpstr>
      <vt:lpstr>Texas Longhorn</vt:lpstr>
      <vt:lpstr>PowerPoint Presentation</vt:lpstr>
      <vt:lpstr>PowerPoint Presentation</vt:lpstr>
      <vt:lpstr>PowerPoint Presentation</vt:lpstr>
      <vt:lpstr>Tejas Stephen Fuller Austin - 1821</vt:lpstr>
      <vt:lpstr>PowerPoint Presentation</vt:lpstr>
      <vt:lpstr>PowerPoint Presentation</vt:lpstr>
      <vt:lpstr>Markets</vt:lpstr>
      <vt:lpstr>PowerPoint Presentation</vt:lpstr>
      <vt:lpstr>Post war</vt:lpstr>
      <vt:lpstr>PowerPoint Presentation</vt:lpstr>
      <vt:lpstr>PowerPoint Presentation</vt:lpstr>
      <vt:lpstr>Barbed wire ended open range and smaller ranchers, created larger ranches Big business, not smaller ranchers</vt:lpstr>
      <vt:lpstr>Andrew Briscoe                            Texas Railroads </vt:lpstr>
      <vt:lpstr>Asher &amp; Adams 1871 Railroad map.</vt:lpstr>
      <vt:lpstr>Railroad development in Texas was woefully slow, but not unlike the rest of railroad development in the South.</vt:lpstr>
      <vt:lpstr>PowerPoint Presentation</vt:lpstr>
      <vt:lpstr>Texas Fever</vt:lpstr>
      <vt:lpstr>PowerPoint Presentation</vt:lpstr>
      <vt:lpstr>Began with Spanish ranching end with Fort Worth, aka “Cowtown.”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Deborah . Liles, Phd Tarleton State University</dc:title>
  <dc:creator>Deborah Liles</dc:creator>
  <cp:lastModifiedBy>Deborah Liles</cp:lastModifiedBy>
  <cp:revision>32</cp:revision>
  <dcterms:created xsi:type="dcterms:W3CDTF">2021-03-28T22:29:53Z</dcterms:created>
  <dcterms:modified xsi:type="dcterms:W3CDTF">2021-03-30T19:52:55Z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0x01010078D9EC0098B0274BB9A89753D0E956A1</vt:lpwstr>
  </property>
</Properties>
</file>