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82"/>
  </p:handoutMasterIdLst>
  <p:sldIdLst>
    <p:sldId id="847" r:id="rId2"/>
    <p:sldId id="870" r:id="rId3"/>
    <p:sldId id="898" r:id="rId4"/>
    <p:sldId id="568" r:id="rId5"/>
    <p:sldId id="849" r:id="rId6"/>
    <p:sldId id="920" r:id="rId7"/>
    <p:sldId id="624" r:id="rId8"/>
    <p:sldId id="923" r:id="rId9"/>
    <p:sldId id="922" r:id="rId10"/>
    <p:sldId id="924" r:id="rId11"/>
    <p:sldId id="937" r:id="rId12"/>
    <p:sldId id="921" r:id="rId13"/>
    <p:sldId id="929" r:id="rId14"/>
    <p:sldId id="930" r:id="rId15"/>
    <p:sldId id="978" r:id="rId16"/>
    <p:sldId id="765" r:id="rId17"/>
    <p:sldId id="611" r:id="rId18"/>
    <p:sldId id="769" r:id="rId19"/>
    <p:sldId id="911" r:id="rId20"/>
    <p:sldId id="460" r:id="rId21"/>
    <p:sldId id="675" r:id="rId22"/>
    <p:sldId id="879" r:id="rId23"/>
    <p:sldId id="979" r:id="rId24"/>
    <p:sldId id="980" r:id="rId25"/>
    <p:sldId id="981" r:id="rId26"/>
    <p:sldId id="982" r:id="rId27"/>
    <p:sldId id="938" r:id="rId28"/>
    <p:sldId id="698" r:id="rId29"/>
    <p:sldId id="936" r:id="rId30"/>
    <p:sldId id="713" r:id="rId31"/>
    <p:sldId id="939" r:id="rId32"/>
    <p:sldId id="940" r:id="rId33"/>
    <p:sldId id="941" r:id="rId34"/>
    <p:sldId id="943" r:id="rId35"/>
    <p:sldId id="971" r:id="rId36"/>
    <p:sldId id="944" r:id="rId37"/>
    <p:sldId id="972" r:id="rId38"/>
    <p:sldId id="983" r:id="rId39"/>
    <p:sldId id="724" r:id="rId40"/>
    <p:sldId id="945" r:id="rId41"/>
    <p:sldId id="947" r:id="rId42"/>
    <p:sldId id="948" r:id="rId43"/>
    <p:sldId id="950" r:id="rId44"/>
    <p:sldId id="949" r:id="rId45"/>
    <p:sldId id="973" r:id="rId46"/>
    <p:sldId id="952" r:id="rId47"/>
    <p:sldId id="984" r:id="rId48"/>
    <p:sldId id="974" r:id="rId49"/>
    <p:sldId id="926" r:id="rId50"/>
    <p:sldId id="975" r:id="rId51"/>
    <p:sldId id="953" r:id="rId52"/>
    <p:sldId id="858" r:id="rId53"/>
    <p:sldId id="727" r:id="rId54"/>
    <p:sldId id="933" r:id="rId55"/>
    <p:sldId id="976" r:id="rId56"/>
    <p:sldId id="932" r:id="rId57"/>
    <p:sldId id="934" r:id="rId58"/>
    <p:sldId id="956" r:id="rId59"/>
    <p:sldId id="957" r:id="rId60"/>
    <p:sldId id="935" r:id="rId61"/>
    <p:sldId id="959" r:id="rId62"/>
    <p:sldId id="359" r:id="rId63"/>
    <p:sldId id="960" r:id="rId64"/>
    <p:sldId id="961" r:id="rId65"/>
    <p:sldId id="962" r:id="rId66"/>
    <p:sldId id="434" r:id="rId67"/>
    <p:sldId id="852" r:id="rId68"/>
    <p:sldId id="438" r:id="rId69"/>
    <p:sldId id="966" r:id="rId70"/>
    <p:sldId id="955" r:id="rId71"/>
    <p:sldId id="977" r:id="rId72"/>
    <p:sldId id="967" r:id="rId73"/>
    <p:sldId id="968" r:id="rId74"/>
    <p:sldId id="969" r:id="rId75"/>
    <p:sldId id="891" r:id="rId76"/>
    <p:sldId id="963" r:id="rId77"/>
    <p:sldId id="964" r:id="rId78"/>
    <p:sldId id="970" r:id="rId79"/>
    <p:sldId id="479" r:id="rId80"/>
    <p:sldId id="985" r:id="rId81"/>
  </p:sldIdLst>
  <p:sldSz cx="10160000" cy="7620000"/>
  <p:notesSz cx="7053263" cy="93091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3" autoAdjust="0"/>
    <p:restoredTop sz="90945"/>
  </p:normalViewPr>
  <p:slideViewPr>
    <p:cSldViewPr>
      <p:cViewPr varScale="1">
        <p:scale>
          <a:sx n="74" d="100"/>
          <a:sy n="74" d="100"/>
        </p:scale>
        <p:origin x="150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fld id="{892E2517-0AFB-4298-B683-C61DB958AD75}" type="datetimeFigureOut">
              <a:rPr lang="en-US" smtClean="0"/>
              <a:t>9/27/2021</a:t>
            </a:fld>
            <a:endParaRPr lang="en-US"/>
          </a:p>
        </p:txBody>
      </p:sp>
      <p:sp>
        <p:nvSpPr>
          <p:cNvPr id="4" name="Footer Placeholder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fld id="{D4411BEA-AFA4-43D7-8421-13B41CB5EE05}" type="slidenum">
              <a:rPr lang="en-US" smtClean="0"/>
              <a:t>‹#›</a:t>
            </a:fld>
            <a:endParaRPr lang="en-US"/>
          </a:p>
        </p:txBody>
      </p:sp>
    </p:spTree>
    <p:extLst>
      <p:ext uri="{BB962C8B-B14F-4D97-AF65-F5344CB8AC3E}">
        <p14:creationId xmlns:p14="http://schemas.microsoft.com/office/powerpoint/2010/main" val="205076582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a:t>Click to edit Master title style</a:t>
            </a:r>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F3914C-7AC1-4B0E-A596-18B63B4C742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D63E9D-D74B-428A-A31F-13FF08E2FA8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676275"/>
            <a:ext cx="2159000" cy="60975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676275"/>
            <a:ext cx="6324600" cy="6097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C5DCCE-8A67-425F-BB3B-1B05A7B8486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C0AA27-60FB-4E94-978C-ECE9EFA5432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93FD68-2BA2-4595-BA33-E68268F9371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562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8EB297-1D58-46A4-AC16-838C57CC265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581ADEC-3287-45E5-803F-B8C1998A320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AFBFF73-9FFB-4CFC-94DC-CF6EDA6325A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40D170D-8F49-4C83-8076-09DA968AFA8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4546A8-C77E-4A04-BCB8-E48670CFA96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04B399-398F-456D-A349-9CC9C97D293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6000" cy="1271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62000" y="2200275"/>
            <a:ext cx="8636000" cy="4573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62000" y="6942138"/>
            <a:ext cx="2117725"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470275" y="6942138"/>
            <a:ext cx="3219450"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7280275" y="6942138"/>
            <a:ext cx="2119313"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EBD9CD5-1F22-42EF-A9E1-2BB9ADD491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7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FA2518-84F5-44F0-822D-917DC8D8550D}"/>
              </a:ext>
            </a:extLst>
          </p:cNvPr>
          <p:cNvSpPr txBox="1"/>
          <p:nvPr/>
        </p:nvSpPr>
        <p:spPr>
          <a:xfrm>
            <a:off x="812800" y="1363176"/>
            <a:ext cx="8534400" cy="4893647"/>
          </a:xfrm>
          <a:prstGeom prst="rect">
            <a:avLst/>
          </a:prstGeom>
          <a:noFill/>
        </p:spPr>
        <p:txBody>
          <a:bodyPr wrap="square" rtlCol="0">
            <a:spAutoFit/>
          </a:bodyPr>
          <a:lstStyle/>
          <a:p>
            <a:pPr algn="ctr"/>
            <a:r>
              <a:rPr lang="en-US" sz="6000" dirty="0">
                <a:latin typeface="Calibri" panose="020F0502020204030204" pitchFamily="34" charset="0"/>
                <a:cs typeface="Calibri" panose="020F0502020204030204" pitchFamily="34" charset="0"/>
              </a:rPr>
              <a:t>Caught Between the Republic and the United States, 1836-1860</a:t>
            </a:r>
          </a:p>
          <a:p>
            <a:pPr algn="ctr"/>
            <a:endParaRPr lang="en-US" sz="6000" dirty="0">
              <a:latin typeface="Calibri" panose="020F0502020204030204" pitchFamily="34" charset="0"/>
              <a:cs typeface="Calibri" panose="020F0502020204030204" pitchFamily="34" charset="0"/>
            </a:endParaRPr>
          </a:p>
          <a:p>
            <a:pPr algn="ctr"/>
            <a:r>
              <a:rPr lang="en-US" sz="3600" dirty="0">
                <a:latin typeface="Calibri" panose="020F0502020204030204" pitchFamily="34" charset="0"/>
                <a:cs typeface="Calibri" panose="020F0502020204030204" pitchFamily="34" charset="0"/>
              </a:rPr>
              <a:t>Humanities Texas Webinar Series</a:t>
            </a:r>
          </a:p>
          <a:p>
            <a:pPr algn="ctr"/>
            <a:r>
              <a:rPr lang="en-US" sz="3600" dirty="0">
                <a:latin typeface="Calibri" panose="020F0502020204030204" pitchFamily="34" charset="0"/>
                <a:cs typeface="Calibri" panose="020F0502020204030204" pitchFamily="34" charset="0"/>
              </a:rPr>
              <a:t>September 2021</a:t>
            </a:r>
          </a:p>
        </p:txBody>
      </p:sp>
    </p:spTree>
    <p:extLst>
      <p:ext uri="{BB962C8B-B14F-4D97-AF65-F5344CB8AC3E}">
        <p14:creationId xmlns:p14="http://schemas.microsoft.com/office/powerpoint/2010/main" val="1893772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earing a hat&#10;&#10;Description automatically generated with medium confidence">
            <a:extLst>
              <a:ext uri="{FF2B5EF4-FFF2-40B4-BE49-F238E27FC236}">
                <a16:creationId xmlns:a16="http://schemas.microsoft.com/office/drawing/2014/main" id="{D127EA75-EC60-40B8-8939-3956885E12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040" y="0"/>
            <a:ext cx="5867400" cy="8149167"/>
          </a:xfrm>
          <a:prstGeom prst="rect">
            <a:avLst/>
          </a:prstGeom>
        </p:spPr>
      </p:pic>
      <p:sp>
        <p:nvSpPr>
          <p:cNvPr id="4" name="TextBox 3">
            <a:extLst>
              <a:ext uri="{FF2B5EF4-FFF2-40B4-BE49-F238E27FC236}">
                <a16:creationId xmlns:a16="http://schemas.microsoft.com/office/drawing/2014/main" id="{8293CC5D-EEA8-4071-BDEC-3E7248D4EF44}"/>
              </a:ext>
            </a:extLst>
          </p:cNvPr>
          <p:cNvSpPr txBox="1"/>
          <p:nvPr/>
        </p:nvSpPr>
        <p:spPr>
          <a:xfrm>
            <a:off x="5300133" y="6629400"/>
            <a:ext cx="4876800" cy="630942"/>
          </a:xfrm>
          <a:prstGeom prst="rect">
            <a:avLst/>
          </a:prstGeom>
          <a:solidFill>
            <a:schemeClr val="bg1"/>
          </a:solidFill>
          <a:ln w="38100">
            <a:solidFill>
              <a:schemeClr val="tx1"/>
            </a:solidFill>
          </a:ln>
        </p:spPr>
        <p:txBody>
          <a:bodyPr wrap="square" rtlCol="0">
            <a:spAutoFit/>
          </a:bodyPr>
          <a:lstStyle/>
          <a:p>
            <a:pPr algn="ctr"/>
            <a:r>
              <a:rPr lang="en-US" sz="3500" dirty="0"/>
              <a:t>Chief Bowl or </a:t>
            </a:r>
            <a:r>
              <a:rPr lang="en-US" sz="3500" dirty="0" err="1"/>
              <a:t>Duwali</a:t>
            </a:r>
            <a:endParaRPr lang="en-US" sz="3500" dirty="0"/>
          </a:p>
        </p:txBody>
      </p:sp>
      <p:pic>
        <p:nvPicPr>
          <p:cNvPr id="5" name="Picture 4" descr="A person with a beard&#10;&#10;Description automatically generated with medium confidence">
            <a:extLst>
              <a:ext uri="{FF2B5EF4-FFF2-40B4-BE49-F238E27FC236}">
                <a16:creationId xmlns:a16="http://schemas.microsoft.com/office/drawing/2014/main" id="{696EC2C9-2869-4E0C-827E-2AE9A80F40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96" y="15240"/>
            <a:ext cx="5118289" cy="7620000"/>
          </a:xfrm>
          <a:prstGeom prst="rect">
            <a:avLst/>
          </a:prstGeom>
        </p:spPr>
      </p:pic>
      <p:sp>
        <p:nvSpPr>
          <p:cNvPr id="8" name="TextBox 7">
            <a:extLst>
              <a:ext uri="{FF2B5EF4-FFF2-40B4-BE49-F238E27FC236}">
                <a16:creationId xmlns:a16="http://schemas.microsoft.com/office/drawing/2014/main" id="{5DCDAADB-2D47-40AB-A968-7C828BF0CEFA}"/>
              </a:ext>
            </a:extLst>
          </p:cNvPr>
          <p:cNvSpPr txBox="1"/>
          <p:nvPr/>
        </p:nvSpPr>
        <p:spPr>
          <a:xfrm>
            <a:off x="152240" y="6629400"/>
            <a:ext cx="4876800" cy="630942"/>
          </a:xfrm>
          <a:prstGeom prst="rect">
            <a:avLst/>
          </a:prstGeom>
          <a:solidFill>
            <a:schemeClr val="bg1"/>
          </a:solidFill>
          <a:ln w="38100">
            <a:solidFill>
              <a:schemeClr val="tx1"/>
            </a:solidFill>
          </a:ln>
        </p:spPr>
        <p:txBody>
          <a:bodyPr wrap="square" rtlCol="0">
            <a:spAutoFit/>
          </a:bodyPr>
          <a:lstStyle/>
          <a:p>
            <a:pPr algn="ctr"/>
            <a:r>
              <a:rPr lang="en-US" sz="3500" dirty="0"/>
              <a:t>Domingo de </a:t>
            </a:r>
            <a:r>
              <a:rPr lang="en-US" sz="3500" dirty="0" err="1"/>
              <a:t>Ugartechea</a:t>
            </a:r>
            <a:endParaRPr lang="en-US" sz="3500" dirty="0"/>
          </a:p>
        </p:txBody>
      </p:sp>
    </p:spTree>
    <p:extLst>
      <p:ext uri="{BB962C8B-B14F-4D97-AF65-F5344CB8AC3E}">
        <p14:creationId xmlns:p14="http://schemas.microsoft.com/office/powerpoint/2010/main" val="3166823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0CCAACE-815D-4A79-875A-B7EFC28F7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70" y="0"/>
            <a:ext cx="10157460" cy="76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erson in a suit&#10;&#10;Description automatically generated with medium confidence">
            <a:extLst>
              <a:ext uri="{FF2B5EF4-FFF2-40B4-BE49-F238E27FC236}">
                <a16:creationId xmlns:a16="http://schemas.microsoft.com/office/drawing/2014/main" id="{13475227-1B8B-4C12-ACFD-08D2CE1CE8AF}"/>
              </a:ext>
            </a:extLst>
          </p:cNvPr>
          <p:cNvPicPr>
            <a:picLocks noChangeAspect="1"/>
          </p:cNvPicPr>
          <p:nvPr/>
        </p:nvPicPr>
        <p:blipFill rotWithShape="1">
          <a:blip r:embed="rId2">
            <a:extLst>
              <a:ext uri="{28A0092B-C50C-407E-A947-70E740481C1C}">
                <a14:useLocalDpi xmlns:a14="http://schemas.microsoft.com/office/drawing/2010/main" val="0"/>
              </a:ext>
            </a:extLst>
          </a:blip>
          <a:srcRect l="16716" r="4622"/>
          <a:stretch/>
        </p:blipFill>
        <p:spPr>
          <a:xfrm>
            <a:off x="20" y="10"/>
            <a:ext cx="5079980" cy="7619990"/>
          </a:xfrm>
          <a:prstGeom prst="rect">
            <a:avLst/>
          </a:prstGeom>
        </p:spPr>
      </p:pic>
      <p:pic>
        <p:nvPicPr>
          <p:cNvPr id="3" name="Picture 2" descr="A person wearing a hat&#10;&#10;Description automatically generated with medium confidence">
            <a:extLst>
              <a:ext uri="{FF2B5EF4-FFF2-40B4-BE49-F238E27FC236}">
                <a16:creationId xmlns:a16="http://schemas.microsoft.com/office/drawing/2014/main" id="{D127EA75-EC60-40B8-8939-3956885E12D1}"/>
              </a:ext>
            </a:extLst>
          </p:cNvPr>
          <p:cNvPicPr>
            <a:picLocks noChangeAspect="1"/>
          </p:cNvPicPr>
          <p:nvPr/>
        </p:nvPicPr>
        <p:blipFill rotWithShape="1">
          <a:blip r:embed="rId3">
            <a:extLst>
              <a:ext uri="{28A0092B-C50C-407E-A947-70E740481C1C}">
                <a14:useLocalDpi xmlns:a14="http://schemas.microsoft.com/office/drawing/2010/main" val="0"/>
              </a:ext>
            </a:extLst>
          </a:blip>
          <a:srcRect r="7407"/>
          <a:stretch/>
        </p:blipFill>
        <p:spPr>
          <a:xfrm>
            <a:off x="5080000" y="10"/>
            <a:ext cx="5080000" cy="7619990"/>
          </a:xfrm>
          <a:prstGeom prst="rect">
            <a:avLst/>
          </a:prstGeom>
        </p:spPr>
      </p:pic>
    </p:spTree>
    <p:extLst>
      <p:ext uri="{BB962C8B-B14F-4D97-AF65-F5344CB8AC3E}">
        <p14:creationId xmlns:p14="http://schemas.microsoft.com/office/powerpoint/2010/main" val="2551859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11AB1CF2-C55E-4633-BF9E-CBC26D2BC4D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 b="5398"/>
          <a:stretch/>
        </p:blipFill>
        <p:spPr bwMode="auto">
          <a:xfrm>
            <a:off x="-88036" y="-1143000"/>
            <a:ext cx="10248036" cy="12714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9613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157460" cy="7619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36CA75-CFBF-4844-B719-8FE9EBADA9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57460" cy="7620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D4A84B9-E564-4DD0-97F8-DBF1C460C2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57460" cy="7620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4A599609-F5C2-4A0B-A992-913F814A63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40000"/>
            <a:extLst>
              <a:ext uri="{28A0092B-C50C-407E-A947-70E740481C1C}">
                <a14:useLocalDpi xmlns:a14="http://schemas.microsoft.com/office/drawing/2010/main" val="0"/>
              </a:ext>
            </a:extLst>
          </a:blip>
          <a:stretch>
            <a:fillRect/>
          </a:stretch>
        </p:blipFill>
        <p:spPr>
          <a:xfrm>
            <a:off x="4511" y="0"/>
            <a:ext cx="10150977" cy="7620000"/>
          </a:xfrm>
          <a:prstGeom prst="rect">
            <a:avLst/>
          </a:prstGeom>
        </p:spPr>
      </p:pic>
      <p:sp>
        <p:nvSpPr>
          <p:cNvPr id="18" name="Rectangle 17">
            <a:extLst>
              <a:ext uri="{FF2B5EF4-FFF2-40B4-BE49-F238E27FC236}">
                <a16:creationId xmlns:a16="http://schemas.microsoft.com/office/drawing/2014/main" id="{102382E0-0A09-46AE-B955-B911CAFE7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57460" cy="7620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DE75D4A-0965-4973-BE75-DECCAC9A9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70" y="0"/>
            <a:ext cx="10157460" cy="76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A4C5302B-0105-4278-AA64-540CAF6A55B5}"/>
              </a:ext>
            </a:extLst>
          </p:cNvPr>
          <p:cNvPicPr>
            <a:picLocks noChangeAspect="1" noChangeArrowheads="1"/>
          </p:cNvPicPr>
          <p:nvPr/>
        </p:nvPicPr>
        <p:blipFill rotWithShape="1">
          <a:blip r:embed="rId3" cstate="print">
            <a:alphaModFix amt="60000"/>
            <a:extLst>
              <a:ext uri="{28A0092B-C50C-407E-A947-70E740481C1C}">
                <a14:useLocalDpi xmlns:a14="http://schemas.microsoft.com/office/drawing/2010/main" val="0"/>
              </a:ext>
            </a:extLst>
          </a:blip>
          <a:srcRect l="547" r="12022"/>
          <a:stretch/>
        </p:blipFill>
        <p:spPr bwMode="auto">
          <a:xfrm>
            <a:off x="20" y="10"/>
            <a:ext cx="5079980" cy="7619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erson wearing a hat&#10;&#10;Description automatically generated with medium confidence">
            <a:extLst>
              <a:ext uri="{FF2B5EF4-FFF2-40B4-BE49-F238E27FC236}">
                <a16:creationId xmlns:a16="http://schemas.microsoft.com/office/drawing/2014/main" id="{D127EA75-EC60-40B8-8939-3956885E12D1}"/>
              </a:ext>
            </a:extLst>
          </p:cNvPr>
          <p:cNvPicPr>
            <a:picLocks noChangeAspect="1"/>
          </p:cNvPicPr>
          <p:nvPr/>
        </p:nvPicPr>
        <p:blipFill rotWithShape="1">
          <a:blip r:embed="rId4">
            <a:alphaModFix amt="60000"/>
            <a:extLst>
              <a:ext uri="{28A0092B-C50C-407E-A947-70E740481C1C}">
                <a14:useLocalDpi xmlns:a14="http://schemas.microsoft.com/office/drawing/2010/main" val="0"/>
              </a:ext>
            </a:extLst>
          </a:blip>
          <a:srcRect r="7407"/>
          <a:stretch/>
        </p:blipFill>
        <p:spPr>
          <a:xfrm>
            <a:off x="5080000" y="10"/>
            <a:ext cx="5080000" cy="7619990"/>
          </a:xfrm>
          <a:prstGeom prst="rect">
            <a:avLst/>
          </a:prstGeom>
        </p:spPr>
      </p:pic>
      <p:sp>
        <p:nvSpPr>
          <p:cNvPr id="4" name="TextBox 3">
            <a:extLst>
              <a:ext uri="{FF2B5EF4-FFF2-40B4-BE49-F238E27FC236}">
                <a16:creationId xmlns:a16="http://schemas.microsoft.com/office/drawing/2014/main" id="{8293CC5D-EEA8-4071-BDEC-3E7248D4EF44}"/>
              </a:ext>
            </a:extLst>
          </p:cNvPr>
          <p:cNvSpPr txBox="1"/>
          <p:nvPr/>
        </p:nvSpPr>
        <p:spPr>
          <a:xfrm>
            <a:off x="1474552" y="5486400"/>
            <a:ext cx="7210895" cy="685800"/>
          </a:xfrm>
          <a:prstGeom prst="rect">
            <a:avLst/>
          </a:prstGeom>
          <a:solidFill>
            <a:schemeClr val="bg1"/>
          </a:solidFill>
          <a:ln w="38100">
            <a:solidFill>
              <a:schemeClr val="tx1"/>
            </a:solidFill>
          </a:ln>
        </p:spPr>
        <p:txBody>
          <a:bodyPr vert="horz" lIns="91440" tIns="45720" rIns="91440" bIns="45720" rtlCol="0" anchor="t">
            <a:normAutofit/>
          </a:bodyPr>
          <a:lstStyle/>
          <a:p>
            <a:pPr algn="ctr">
              <a:lnSpc>
                <a:spcPct val="90000"/>
              </a:lnSpc>
              <a:spcAft>
                <a:spcPts val="600"/>
              </a:spcAft>
            </a:pPr>
            <a:r>
              <a:rPr lang="en-US" sz="4000" dirty="0">
                <a:latin typeface="+mn-lt"/>
              </a:rPr>
              <a:t>“a firm and lasting peace forever”</a:t>
            </a:r>
          </a:p>
        </p:txBody>
      </p:sp>
    </p:spTree>
    <p:extLst>
      <p:ext uri="{BB962C8B-B14F-4D97-AF65-F5344CB8AC3E}">
        <p14:creationId xmlns:p14="http://schemas.microsoft.com/office/powerpoint/2010/main" val="3018379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Map&#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l="9317" r="-2" b="-2"/>
          <a:stretch/>
        </p:blipFill>
        <p:spPr bwMode="auto">
          <a:xfrm>
            <a:off x="20" y="1424"/>
            <a:ext cx="10159980" cy="76185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descr="12.jpg">
            <a:extLst>
              <a:ext uri="{FF2B5EF4-FFF2-40B4-BE49-F238E27FC236}">
                <a16:creationId xmlns:a16="http://schemas.microsoft.com/office/drawing/2014/main" id="{54A4AB95-B764-40CF-8EC4-ED419FA973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581400" cy="468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0607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Map&#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l="9317" r="-2" b="-2"/>
          <a:stretch/>
        </p:blipFill>
        <p:spPr bwMode="auto">
          <a:xfrm>
            <a:off x="20" y="1424"/>
            <a:ext cx="10159980" cy="76185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descr="12.jpg">
            <a:extLst>
              <a:ext uri="{FF2B5EF4-FFF2-40B4-BE49-F238E27FC236}">
                <a16:creationId xmlns:a16="http://schemas.microsoft.com/office/drawing/2014/main" id="{54A4AB95-B764-40CF-8EC4-ED419FA973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581400" cy="468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person wearing a hat&#10;&#10;Description automatically generated with medium confidence">
            <a:extLst>
              <a:ext uri="{FF2B5EF4-FFF2-40B4-BE49-F238E27FC236}">
                <a16:creationId xmlns:a16="http://schemas.microsoft.com/office/drawing/2014/main" id="{BD1E2A69-7E6D-423B-BC94-0A800CF297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5017" y="-33867"/>
            <a:ext cx="3206496" cy="4453467"/>
          </a:xfrm>
          <a:prstGeom prst="rect">
            <a:avLst/>
          </a:prstGeom>
        </p:spPr>
      </p:pic>
    </p:spTree>
    <p:extLst>
      <p:ext uri="{BB962C8B-B14F-4D97-AF65-F5344CB8AC3E}">
        <p14:creationId xmlns:p14="http://schemas.microsoft.com/office/powerpoint/2010/main" val="1506883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2559.cr_.web_.jpg"/>
          <p:cNvPicPr>
            <a:picLocks noChangeAspect="1"/>
          </p:cNvPicPr>
          <p:nvPr/>
        </p:nvPicPr>
        <p:blipFill>
          <a:blip r:embed="rId2" cstate="print"/>
          <a:stretch>
            <a:fillRect/>
          </a:stretch>
        </p:blipFill>
        <p:spPr>
          <a:xfrm>
            <a:off x="0" y="0"/>
            <a:ext cx="10160000" cy="13807440"/>
          </a:xfrm>
          <a:prstGeom prst="rect">
            <a:avLst/>
          </a:prstGeom>
        </p:spPr>
      </p:pic>
    </p:spTree>
    <p:extLst>
      <p:ext uri="{BB962C8B-B14F-4D97-AF65-F5344CB8AC3E}">
        <p14:creationId xmlns:p14="http://schemas.microsoft.com/office/powerpoint/2010/main" val="2994729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a:extLst>
              <a:ext uri="{FF2B5EF4-FFF2-40B4-BE49-F238E27FC236}">
                <a16:creationId xmlns:a16="http://schemas.microsoft.com/office/drawing/2014/main" id="{4534F1E5-EB7F-4876-9611-B3BCC8C8D3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5" y="-1219200"/>
            <a:ext cx="10610850" cy="897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2401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0" y="-423333"/>
            <a:ext cx="6942667" cy="8619759"/>
          </a:xfrm>
          <a:prstGeom prst="rect">
            <a:avLst/>
          </a:prstGeom>
        </p:spPr>
      </p:pic>
    </p:spTree>
    <p:extLst>
      <p:ext uri="{BB962C8B-B14F-4D97-AF65-F5344CB8AC3E}">
        <p14:creationId xmlns:p14="http://schemas.microsoft.com/office/powerpoint/2010/main" val="4155437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uilding, outdoor, grass, old&#10;&#10;Description automatically generated">
            <a:extLst>
              <a:ext uri="{FF2B5EF4-FFF2-40B4-BE49-F238E27FC236}">
                <a16:creationId xmlns:a16="http://schemas.microsoft.com/office/drawing/2014/main" id="{5A84E2CB-D561-4256-91B3-203E9457BFD1}"/>
              </a:ext>
            </a:extLst>
          </p:cNvPr>
          <p:cNvPicPr>
            <a:picLocks noChangeAspect="1"/>
          </p:cNvPicPr>
          <p:nvPr/>
        </p:nvPicPr>
        <p:blipFill rotWithShape="1">
          <a:blip r:embed="rId2">
            <a:extLst>
              <a:ext uri="{28A0092B-C50C-407E-A947-70E740481C1C}">
                <a14:useLocalDpi xmlns:a14="http://schemas.microsoft.com/office/drawing/2010/main" val="0"/>
              </a:ext>
            </a:extLst>
          </a:blip>
          <a:srcRect l="5825" r="5824" b="-1"/>
          <a:stretch/>
        </p:blipFill>
        <p:spPr>
          <a:xfrm>
            <a:off x="20" y="1424"/>
            <a:ext cx="10159980" cy="7618576"/>
          </a:xfrm>
          <a:prstGeom prst="rect">
            <a:avLst/>
          </a:prstGeom>
        </p:spPr>
      </p:pic>
    </p:spTree>
    <p:extLst>
      <p:ext uri="{BB962C8B-B14F-4D97-AF65-F5344CB8AC3E}">
        <p14:creationId xmlns:p14="http://schemas.microsoft.com/office/powerpoint/2010/main" val="3360680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9144" r="2426" b="-2"/>
          <a:stretch/>
        </p:blipFill>
        <p:spPr>
          <a:xfrm>
            <a:off x="20" y="10"/>
            <a:ext cx="7618100" cy="7626084"/>
          </a:xfrm>
          <a:custGeom>
            <a:avLst/>
            <a:gdLst/>
            <a:ahLst/>
            <a:cxnLst/>
            <a:rect l="l" t="t" r="r" b="b"/>
            <a:pathLst>
              <a:path w="9141744" h="6863485">
                <a:moveTo>
                  <a:pt x="0" y="0"/>
                </a:moveTo>
                <a:lnTo>
                  <a:pt x="5963051" y="0"/>
                </a:lnTo>
                <a:lnTo>
                  <a:pt x="9141744" y="6863485"/>
                </a:lnTo>
                <a:lnTo>
                  <a:pt x="0" y="6863485"/>
                </a:lnTo>
                <a:lnTo>
                  <a:pt x="0" y="0"/>
                </a:lnTo>
                <a:close/>
              </a:path>
            </a:pathLst>
          </a:custGeom>
        </p:spPr>
      </p:pic>
      <p:pic>
        <p:nvPicPr>
          <p:cNvPr id="4" name="Picture 3" descr="A group of people riding horses&#10;&#10;Description automatically generated with low confidence">
            <a:extLst>
              <a:ext uri="{FF2B5EF4-FFF2-40B4-BE49-F238E27FC236}">
                <a16:creationId xmlns:a16="http://schemas.microsoft.com/office/drawing/2014/main" id="{9C2646D6-3B1D-4AB1-9C05-0D02E6A3AA11}"/>
              </a:ext>
            </a:extLst>
          </p:cNvPr>
          <p:cNvPicPr>
            <a:picLocks noChangeAspect="1"/>
          </p:cNvPicPr>
          <p:nvPr/>
        </p:nvPicPr>
        <p:blipFill rotWithShape="1">
          <a:blip r:embed="rId3">
            <a:extLst>
              <a:ext uri="{28A0092B-C50C-407E-A947-70E740481C1C}">
                <a14:useLocalDpi xmlns:a14="http://schemas.microsoft.com/office/drawing/2010/main" val="0"/>
              </a:ext>
            </a:extLst>
          </a:blip>
          <a:srcRect l="23227" r="52427"/>
          <a:stretch/>
        </p:blipFill>
        <p:spPr>
          <a:xfrm>
            <a:off x="4825294" y="10"/>
            <a:ext cx="5334706" cy="7614427"/>
          </a:xfrm>
          <a:custGeom>
            <a:avLst/>
            <a:gdLst/>
            <a:ahLst/>
            <a:cxnLst/>
            <a:rect l="l" t="t" r="r" b="b"/>
            <a:pathLst>
              <a:path w="6401647" h="6852994">
                <a:moveTo>
                  <a:pt x="354282" y="0"/>
                </a:moveTo>
                <a:lnTo>
                  <a:pt x="6401647" y="0"/>
                </a:lnTo>
                <a:lnTo>
                  <a:pt x="6401647" y="6852994"/>
                </a:lnTo>
                <a:lnTo>
                  <a:pt x="0" y="6852994"/>
                </a:lnTo>
                <a:lnTo>
                  <a:pt x="0" y="6852993"/>
                </a:lnTo>
                <a:lnTo>
                  <a:pt x="3528116" y="6852993"/>
                </a:lnTo>
                <a:close/>
              </a:path>
            </a:pathLst>
          </a:custGeom>
        </p:spPr>
      </p:pic>
    </p:spTree>
    <p:extLst>
      <p:ext uri="{BB962C8B-B14F-4D97-AF65-F5344CB8AC3E}">
        <p14:creationId xmlns:p14="http://schemas.microsoft.com/office/powerpoint/2010/main" val="1106719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10344150" cy="929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5940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a:extLst>
              <a:ext uri="{FF2B5EF4-FFF2-40B4-BE49-F238E27FC236}">
                <a16:creationId xmlns:a16="http://schemas.microsoft.com/office/drawing/2014/main" id="{4F43EDAB-F1D7-4A25-88A2-0D7BFF7E89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 y="-3175"/>
            <a:ext cx="12434888" cy="762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8362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B9DFA6-F823-4DD6-8B14-7872C1A9544C}"/>
              </a:ext>
            </a:extLst>
          </p:cNvPr>
          <p:cNvSpPr txBox="1"/>
          <p:nvPr/>
        </p:nvSpPr>
        <p:spPr>
          <a:xfrm>
            <a:off x="660400" y="457200"/>
            <a:ext cx="8839200" cy="1754326"/>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At its moment of independence from Mexico, Texas had approximately: </a:t>
            </a:r>
          </a:p>
          <a:p>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0149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B9DFA6-F823-4DD6-8B14-7872C1A9544C}"/>
              </a:ext>
            </a:extLst>
          </p:cNvPr>
          <p:cNvSpPr txBox="1"/>
          <p:nvPr/>
        </p:nvSpPr>
        <p:spPr>
          <a:xfrm>
            <a:off x="660400" y="457200"/>
            <a:ext cx="8839200" cy="2862322"/>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At its moment of independence from Mexico, Texas had approximately: </a:t>
            </a:r>
          </a:p>
          <a:p>
            <a:endParaRPr lang="en-US" sz="3600" dirty="0">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US" sz="3600" dirty="0">
                <a:latin typeface="Calibri" panose="020F0502020204030204" pitchFamily="34" charset="0"/>
                <a:cs typeface="Calibri" panose="020F0502020204030204" pitchFamily="34" charset="0"/>
              </a:rPr>
              <a:t>30,000 Anglos</a:t>
            </a:r>
          </a:p>
          <a:p>
            <a:pPr marL="571500" indent="-571500">
              <a:buFont typeface="Arial" panose="020B0604020202020204" pitchFamily="34" charset="0"/>
              <a:buChar char="•"/>
            </a:pP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1616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B9DFA6-F823-4DD6-8B14-7872C1A9544C}"/>
              </a:ext>
            </a:extLst>
          </p:cNvPr>
          <p:cNvSpPr txBox="1"/>
          <p:nvPr/>
        </p:nvSpPr>
        <p:spPr>
          <a:xfrm>
            <a:off x="660400" y="457200"/>
            <a:ext cx="8839200" cy="3970318"/>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At its moment of independence from Mexico, Texas had approximately: </a:t>
            </a:r>
          </a:p>
          <a:p>
            <a:endParaRPr lang="en-US" sz="3600" dirty="0">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US" sz="3600" dirty="0">
                <a:latin typeface="Calibri" panose="020F0502020204030204" pitchFamily="34" charset="0"/>
                <a:cs typeface="Calibri" panose="020F0502020204030204" pitchFamily="34" charset="0"/>
              </a:rPr>
              <a:t>30,000 Anglos</a:t>
            </a:r>
          </a:p>
          <a:p>
            <a:pPr marL="571500" indent="-571500">
              <a:buFont typeface="Arial" panose="020B0604020202020204" pitchFamily="34" charset="0"/>
              <a:buChar char="•"/>
            </a:pPr>
            <a:endParaRPr lang="en-US" sz="3600" dirty="0">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US" sz="3600" dirty="0">
                <a:latin typeface="Calibri" panose="020F0502020204030204" pitchFamily="34" charset="0"/>
                <a:cs typeface="Calibri" panose="020F0502020204030204" pitchFamily="34" charset="0"/>
              </a:rPr>
              <a:t>5,000 enslaved African Americans</a:t>
            </a:r>
          </a:p>
          <a:p>
            <a:pPr marL="571500" indent="-571500">
              <a:buFont typeface="Arial" panose="020B0604020202020204" pitchFamily="34" charset="0"/>
              <a:buChar char="•"/>
            </a:pP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7897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B9DFA6-F823-4DD6-8B14-7872C1A9544C}"/>
              </a:ext>
            </a:extLst>
          </p:cNvPr>
          <p:cNvSpPr txBox="1"/>
          <p:nvPr/>
        </p:nvSpPr>
        <p:spPr>
          <a:xfrm>
            <a:off x="660400" y="457200"/>
            <a:ext cx="8839200" cy="5078313"/>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At its moment of independence from Mexico, Texas had approximately: </a:t>
            </a:r>
          </a:p>
          <a:p>
            <a:endParaRPr lang="en-US" sz="3600" dirty="0">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US" sz="3600" dirty="0">
                <a:latin typeface="Calibri" panose="020F0502020204030204" pitchFamily="34" charset="0"/>
                <a:cs typeface="Calibri" panose="020F0502020204030204" pitchFamily="34" charset="0"/>
              </a:rPr>
              <a:t>30,000 Anglos</a:t>
            </a:r>
          </a:p>
          <a:p>
            <a:pPr marL="571500" indent="-571500">
              <a:buFont typeface="Arial" panose="020B0604020202020204" pitchFamily="34" charset="0"/>
              <a:buChar char="•"/>
            </a:pPr>
            <a:endParaRPr lang="en-US" sz="3600" dirty="0">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US" sz="3600" dirty="0">
                <a:latin typeface="Calibri" panose="020F0502020204030204" pitchFamily="34" charset="0"/>
                <a:cs typeface="Calibri" panose="020F0502020204030204" pitchFamily="34" charset="0"/>
              </a:rPr>
              <a:t>5,000 enslaved African Americans</a:t>
            </a:r>
          </a:p>
          <a:p>
            <a:pPr marL="571500" indent="-571500">
              <a:buFont typeface="Arial" panose="020B0604020202020204" pitchFamily="34" charset="0"/>
              <a:buChar char="•"/>
            </a:pPr>
            <a:endParaRPr lang="en-US" sz="3600" dirty="0">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US" sz="3600" dirty="0">
                <a:latin typeface="Calibri" panose="020F0502020204030204" pitchFamily="34" charset="0"/>
                <a:cs typeface="Calibri" panose="020F0502020204030204" pitchFamily="34" charset="0"/>
              </a:rPr>
              <a:t>3,400 Tejanos</a:t>
            </a:r>
          </a:p>
          <a:p>
            <a:pPr marL="571500" indent="-571500">
              <a:buFont typeface="Arial" panose="020B0604020202020204" pitchFamily="34" charset="0"/>
              <a:buChar char="•"/>
            </a:pP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3788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B9DFA6-F823-4DD6-8B14-7872C1A9544C}"/>
              </a:ext>
            </a:extLst>
          </p:cNvPr>
          <p:cNvSpPr txBox="1"/>
          <p:nvPr/>
        </p:nvSpPr>
        <p:spPr>
          <a:xfrm>
            <a:off x="660400" y="457200"/>
            <a:ext cx="8839200" cy="5632311"/>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At its moment of independence from Mexico, Texas had approximately: </a:t>
            </a:r>
          </a:p>
          <a:p>
            <a:endParaRPr lang="en-US" sz="3600" dirty="0">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US" sz="3600" dirty="0">
                <a:latin typeface="Calibri" panose="020F0502020204030204" pitchFamily="34" charset="0"/>
                <a:cs typeface="Calibri" panose="020F0502020204030204" pitchFamily="34" charset="0"/>
              </a:rPr>
              <a:t>30,000 Anglos</a:t>
            </a:r>
          </a:p>
          <a:p>
            <a:pPr marL="571500" indent="-571500">
              <a:buFont typeface="Arial" panose="020B0604020202020204" pitchFamily="34" charset="0"/>
              <a:buChar char="•"/>
            </a:pPr>
            <a:endParaRPr lang="en-US" sz="3600" dirty="0">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US" sz="3600" dirty="0">
                <a:latin typeface="Calibri" panose="020F0502020204030204" pitchFamily="34" charset="0"/>
                <a:cs typeface="Calibri" panose="020F0502020204030204" pitchFamily="34" charset="0"/>
              </a:rPr>
              <a:t>5,000 enslaved African Americans</a:t>
            </a:r>
          </a:p>
          <a:p>
            <a:pPr marL="571500" indent="-571500">
              <a:buFont typeface="Arial" panose="020B0604020202020204" pitchFamily="34" charset="0"/>
              <a:buChar char="•"/>
            </a:pPr>
            <a:endParaRPr lang="en-US" sz="3600" dirty="0">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US" sz="3600" dirty="0">
                <a:latin typeface="Calibri" panose="020F0502020204030204" pitchFamily="34" charset="0"/>
                <a:cs typeface="Calibri" panose="020F0502020204030204" pitchFamily="34" charset="0"/>
              </a:rPr>
              <a:t>3,400 Tejanos</a:t>
            </a:r>
          </a:p>
          <a:p>
            <a:pPr marL="571500" indent="-571500">
              <a:buFont typeface="Arial" panose="020B0604020202020204" pitchFamily="34" charset="0"/>
              <a:buChar char="•"/>
            </a:pPr>
            <a:endParaRPr lang="en-US" sz="3600" dirty="0">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US" sz="3600" dirty="0">
                <a:latin typeface="Calibri" panose="020F0502020204030204" pitchFamily="34" charset="0"/>
                <a:cs typeface="Calibri" panose="020F0502020204030204" pitchFamily="34" charset="0"/>
              </a:rPr>
              <a:t>15,000 to 20,000 American Indians</a:t>
            </a:r>
          </a:p>
        </p:txBody>
      </p:sp>
    </p:spTree>
    <p:extLst>
      <p:ext uri="{BB962C8B-B14F-4D97-AF65-F5344CB8AC3E}">
        <p14:creationId xmlns:p14="http://schemas.microsoft.com/office/powerpoint/2010/main" val="607498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outdoor, group, posing&#10;&#10;Description automatically generated">
            <a:extLst>
              <a:ext uri="{FF2B5EF4-FFF2-40B4-BE49-F238E27FC236}">
                <a16:creationId xmlns:a16="http://schemas.microsoft.com/office/drawing/2014/main" id="{8380FC35-1DC6-4D0F-A62A-B5A14B695A85}"/>
              </a:ext>
            </a:extLst>
          </p:cNvPr>
          <p:cNvPicPr>
            <a:picLocks noChangeAspect="1"/>
          </p:cNvPicPr>
          <p:nvPr/>
        </p:nvPicPr>
        <p:blipFill rotWithShape="1">
          <a:blip r:embed="rId2">
            <a:extLst>
              <a:ext uri="{28A0092B-C50C-407E-A947-70E740481C1C}">
                <a14:useLocalDpi xmlns:a14="http://schemas.microsoft.com/office/drawing/2010/main" val="0"/>
              </a:ext>
            </a:extLst>
          </a:blip>
          <a:srcRect r="3" b="45583"/>
          <a:stretch/>
        </p:blipFill>
        <p:spPr>
          <a:xfrm>
            <a:off x="4301710" y="3636208"/>
            <a:ext cx="5087818" cy="3983790"/>
          </a:xfrm>
          <a:prstGeom prst="rect">
            <a:avLst/>
          </a:prstGeom>
        </p:spPr>
      </p:pic>
      <p:pic>
        <p:nvPicPr>
          <p:cNvPr id="9" name="Picture 8" descr="A group of people riding horses&#10;&#10;Description automatically generated with low confidence">
            <a:extLst>
              <a:ext uri="{FF2B5EF4-FFF2-40B4-BE49-F238E27FC236}">
                <a16:creationId xmlns:a16="http://schemas.microsoft.com/office/drawing/2014/main" id="{5B9958C0-3913-4271-8C05-E6F1E5F2C0B3}"/>
              </a:ext>
            </a:extLst>
          </p:cNvPr>
          <p:cNvPicPr>
            <a:picLocks noChangeAspect="1"/>
          </p:cNvPicPr>
          <p:nvPr/>
        </p:nvPicPr>
        <p:blipFill rotWithShape="1">
          <a:blip r:embed="rId3">
            <a:extLst>
              <a:ext uri="{28A0092B-C50C-407E-A947-70E740481C1C}">
                <a14:useLocalDpi xmlns:a14="http://schemas.microsoft.com/office/drawing/2010/main" val="0"/>
              </a:ext>
            </a:extLst>
          </a:blip>
          <a:srcRect l="5585" r="23630" b="-2"/>
          <a:stretch/>
        </p:blipFill>
        <p:spPr>
          <a:xfrm>
            <a:off x="20" y="10"/>
            <a:ext cx="6066574" cy="4328150"/>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7" name="Picture 6" descr="A picture containing text, clipart&#10;&#10;Description automatically generated">
            <a:extLst>
              <a:ext uri="{FF2B5EF4-FFF2-40B4-BE49-F238E27FC236}">
                <a16:creationId xmlns:a16="http://schemas.microsoft.com/office/drawing/2014/main" id="{4B98BAE8-2715-4084-9406-65F24C00A377}"/>
              </a:ext>
            </a:extLst>
          </p:cNvPr>
          <p:cNvPicPr>
            <a:picLocks noChangeAspect="1"/>
          </p:cNvPicPr>
          <p:nvPr/>
        </p:nvPicPr>
        <p:blipFill rotWithShape="1">
          <a:blip r:embed="rId4">
            <a:extLst>
              <a:ext uri="{28A0092B-C50C-407E-A947-70E740481C1C}">
                <a14:useLocalDpi xmlns:a14="http://schemas.microsoft.com/office/drawing/2010/main" val="0"/>
              </a:ext>
            </a:extLst>
          </a:blip>
          <a:srcRect l="7609" r="16027" b="5"/>
          <a:stretch/>
        </p:blipFill>
        <p:spPr>
          <a:xfrm>
            <a:off x="6215251" y="-25052"/>
            <a:ext cx="3174277" cy="3488367"/>
          </a:xfrm>
          <a:prstGeom prst="rect">
            <a:avLst/>
          </a:prstGeom>
        </p:spPr>
      </p:pic>
      <p:pic>
        <p:nvPicPr>
          <p:cNvPr id="5" name="Picture 4" descr="A picture containing text, sculpture, group, posing&#10;&#10;Description automatically generated">
            <a:extLst>
              <a:ext uri="{FF2B5EF4-FFF2-40B4-BE49-F238E27FC236}">
                <a16:creationId xmlns:a16="http://schemas.microsoft.com/office/drawing/2014/main" id="{661B5CEB-75A8-480C-AF25-3985186DD182}"/>
              </a:ext>
            </a:extLst>
          </p:cNvPr>
          <p:cNvPicPr>
            <a:picLocks noChangeAspect="1"/>
          </p:cNvPicPr>
          <p:nvPr/>
        </p:nvPicPr>
        <p:blipFill rotWithShape="1">
          <a:blip r:embed="rId5">
            <a:extLst>
              <a:ext uri="{28A0092B-C50C-407E-A947-70E740481C1C}">
                <a14:useLocalDpi xmlns:a14="http://schemas.microsoft.com/office/drawing/2010/main" val="0"/>
              </a:ext>
            </a:extLst>
          </a:blip>
          <a:srcRect t="8699" r="-1" b="1611"/>
          <a:stretch/>
        </p:blipFill>
        <p:spPr>
          <a:xfrm>
            <a:off x="20" y="4517527"/>
            <a:ext cx="4167635" cy="3102471"/>
          </a:xfrm>
          <a:prstGeom prst="rect">
            <a:avLst/>
          </a:prstGeom>
        </p:spPr>
      </p:pic>
    </p:spTree>
    <p:extLst>
      <p:ext uri="{BB962C8B-B14F-4D97-AF65-F5344CB8AC3E}">
        <p14:creationId xmlns:p14="http://schemas.microsoft.com/office/powerpoint/2010/main" val="298448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a:extLst>
              <a:ext uri="{FF2B5EF4-FFF2-40B4-BE49-F238E27FC236}">
                <a16:creationId xmlns:a16="http://schemas.microsoft.com/office/drawing/2014/main" id="{D0327497-61BB-4637-B0E4-FAFF7DA5B9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10160000" cy="166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3100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a:extLst>
              <a:ext uri="{FF2B5EF4-FFF2-40B4-BE49-F238E27FC236}">
                <a16:creationId xmlns:a16="http://schemas.microsoft.com/office/drawing/2014/main" id="{D0327497-61BB-4637-B0E4-FAFF7DA5B9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10160000" cy="166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EA757E5-8ED7-414A-B1AF-32849CCD1DFD}"/>
              </a:ext>
            </a:extLst>
          </p:cNvPr>
          <p:cNvSpPr txBox="1"/>
          <p:nvPr/>
        </p:nvSpPr>
        <p:spPr>
          <a:xfrm>
            <a:off x="1296076" y="1524000"/>
            <a:ext cx="7567848" cy="5181600"/>
          </a:xfrm>
          <a:prstGeom prst="rect">
            <a:avLst/>
          </a:prstGeom>
          <a:solidFill>
            <a:schemeClr val="bg1"/>
          </a:solidFill>
          <a:ln w="38100">
            <a:solidFill>
              <a:schemeClr val="tx1"/>
            </a:solidFill>
          </a:ln>
        </p:spPr>
        <p:txBody>
          <a:bodyPr vert="horz" lIns="91440" tIns="45720" rIns="91440" bIns="45720" rtlCol="0" anchor="t">
            <a:noAutofit/>
          </a:bodyPr>
          <a:lstStyle/>
          <a:p>
            <a:pPr algn="ctr">
              <a:lnSpc>
                <a:spcPct val="90000"/>
              </a:lnSpc>
              <a:spcAft>
                <a:spcPts val="600"/>
              </a:spcAft>
            </a:pPr>
            <a:r>
              <a:rPr lang="en-US" sz="4000" dirty="0">
                <a:latin typeface="+mn-lt"/>
              </a:rPr>
              <a:t>General Provisions, Section 10:</a:t>
            </a:r>
          </a:p>
          <a:p>
            <a:pPr algn="ctr">
              <a:lnSpc>
                <a:spcPct val="90000"/>
              </a:lnSpc>
              <a:spcAft>
                <a:spcPts val="600"/>
              </a:spcAft>
            </a:pPr>
            <a:r>
              <a:rPr lang="en-US" sz="4000" dirty="0">
                <a:latin typeface="+mn-lt"/>
              </a:rPr>
              <a:t>“All persons, (Africans, the descendants of Africans, and Indians excepted,) who were residing in Texas on the day of the Declaration of Independence, shall be considered citizens of the Republic, and entitled to all the privileges of such”</a:t>
            </a:r>
          </a:p>
        </p:txBody>
      </p:sp>
    </p:spTree>
    <p:extLst>
      <p:ext uri="{BB962C8B-B14F-4D97-AF65-F5344CB8AC3E}">
        <p14:creationId xmlns:p14="http://schemas.microsoft.com/office/powerpoint/2010/main" val="3077531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650" r="2473"/>
          <a:stretch/>
        </p:blipFill>
        <p:spPr bwMode="auto">
          <a:xfrm>
            <a:off x="20" y="-1"/>
            <a:ext cx="6665167" cy="76199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descr="14.jpg">
            <a:extLst>
              <a:ext uri="{FF2B5EF4-FFF2-40B4-BE49-F238E27FC236}">
                <a16:creationId xmlns:a16="http://schemas.microsoft.com/office/drawing/2014/main" id="{846C6D44-C6F0-45D1-9339-1FA40FA693C0}"/>
              </a:ext>
            </a:extLst>
          </p:cNvPr>
          <p:cNvPicPr>
            <a:picLocks noChangeAspect="1"/>
          </p:cNvPicPr>
          <p:nvPr/>
        </p:nvPicPr>
        <p:blipFill rotWithShape="1">
          <a:blip r:embed="rId3">
            <a:extLst>
              <a:ext uri="{28A0092B-C50C-407E-A947-70E740481C1C}">
                <a14:useLocalDpi xmlns:a14="http://schemas.microsoft.com/office/drawing/2010/main" val="0"/>
              </a:ext>
            </a:extLst>
          </a:blip>
          <a:srcRect l="29520" r="19521"/>
          <a:stretch/>
        </p:blipFill>
        <p:spPr bwMode="auto">
          <a:xfrm>
            <a:off x="6665187" y="-1"/>
            <a:ext cx="3494813" cy="76199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5856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694CBCEC-CF63-459A-AB1B-8DAC55A411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40639"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a:extLst>
              <a:ext uri="{FF2B5EF4-FFF2-40B4-BE49-F238E27FC236}">
                <a16:creationId xmlns:a16="http://schemas.microsoft.com/office/drawing/2014/main" id="{C8F0AB3D-F047-45C1-A305-BDB78B7AF3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400" y="-27121"/>
            <a:ext cx="5876925" cy="763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0148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8F0AB3D-F047-45C1-A305-BDB78B7AF3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2400" y="-27121"/>
            <a:ext cx="5876925" cy="763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6D5E92B-FB5A-4E7A-81C1-8722380A9F7D}"/>
              </a:ext>
            </a:extLst>
          </p:cNvPr>
          <p:cNvSpPr txBox="1"/>
          <p:nvPr/>
        </p:nvSpPr>
        <p:spPr>
          <a:xfrm>
            <a:off x="660400" y="855345"/>
            <a:ext cx="4191000" cy="5909310"/>
          </a:xfrm>
          <a:prstGeom prst="rect">
            <a:avLst/>
          </a:prstGeom>
          <a:noFill/>
        </p:spPr>
        <p:txBody>
          <a:bodyPr wrap="square">
            <a:spAutoFit/>
          </a:bodyPr>
          <a:lstStyle/>
          <a:p>
            <a:r>
              <a:rPr lang="en-US" sz="5400" dirty="0"/>
              <a:t>Houston’s overriding approach as president: </a:t>
            </a:r>
          </a:p>
          <a:p>
            <a:r>
              <a:rPr lang="en-US" sz="5400" i="1" dirty="0"/>
              <a:t>Stabilize the situation in Texas!</a:t>
            </a:r>
          </a:p>
        </p:txBody>
      </p:sp>
    </p:spTree>
    <p:extLst>
      <p:ext uri="{BB962C8B-B14F-4D97-AF65-F5344CB8AC3E}">
        <p14:creationId xmlns:p14="http://schemas.microsoft.com/office/powerpoint/2010/main" val="2161544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8F0AB3D-F047-45C1-A305-BDB78B7AF3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2400" y="-27121"/>
            <a:ext cx="5876925" cy="763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text, outdoor, group, posing&#10;&#10;Description automatically generated">
            <a:extLst>
              <a:ext uri="{FF2B5EF4-FFF2-40B4-BE49-F238E27FC236}">
                <a16:creationId xmlns:a16="http://schemas.microsoft.com/office/drawing/2014/main" id="{FEA83D9E-EE16-4E08-BB89-1278143A20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43" y="9659"/>
            <a:ext cx="5282744" cy="7600682"/>
          </a:xfrm>
          <a:prstGeom prst="rect">
            <a:avLst/>
          </a:prstGeom>
        </p:spPr>
      </p:pic>
    </p:spTree>
    <p:extLst>
      <p:ext uri="{BB962C8B-B14F-4D97-AF65-F5344CB8AC3E}">
        <p14:creationId xmlns:p14="http://schemas.microsoft.com/office/powerpoint/2010/main" val="2491344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8F0AB3D-F047-45C1-A305-BDB78B7AF3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2400" y="-27121"/>
            <a:ext cx="5876925" cy="763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6D5E92B-FB5A-4E7A-81C1-8722380A9F7D}"/>
              </a:ext>
            </a:extLst>
          </p:cNvPr>
          <p:cNvSpPr txBox="1"/>
          <p:nvPr/>
        </p:nvSpPr>
        <p:spPr>
          <a:xfrm>
            <a:off x="204631" y="152400"/>
            <a:ext cx="4876800" cy="7509748"/>
          </a:xfrm>
          <a:prstGeom prst="rect">
            <a:avLst/>
          </a:prstGeom>
          <a:noFill/>
        </p:spPr>
        <p:txBody>
          <a:bodyPr wrap="square">
            <a:spAutoFit/>
          </a:bodyPr>
          <a:lstStyle/>
          <a:p>
            <a:r>
              <a:rPr lang="en-US" sz="2900" dirty="0">
                <a:effectLst/>
                <a:latin typeface="Calibri" panose="020F0502020204030204" pitchFamily="34" charset="0"/>
                <a:ea typeface="Calibri" panose="020F0502020204030204" pitchFamily="34" charset="0"/>
                <a:cs typeface="Times New Roman" panose="02020603050405020304" pitchFamily="18" charset="0"/>
              </a:rPr>
              <a:t>“Treaties of peace and amity and the maintenance of good faith with the Indians, present themselves to my mind as the most rational ground on which to obtain their friendship.  Let us abstain on our part from aggression, establish commerce with the different tribes, supply their useful and necessary wants, maintain even handed justice with them, and natural reason will teach them the utility of our friendship.” </a:t>
            </a:r>
          </a:p>
          <a:p>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600" dirty="0">
                <a:effectLst/>
                <a:latin typeface="Calibri" panose="020F0502020204030204" pitchFamily="34" charset="0"/>
                <a:ea typeface="Calibri" panose="020F0502020204030204" pitchFamily="34" charset="0"/>
                <a:cs typeface="Times New Roman" panose="02020603050405020304" pitchFamily="18" charset="0"/>
              </a:rPr>
              <a:t>[Houston’s inaugural address, October 22, 1836,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Writings of Sam Houston</a:t>
            </a:r>
            <a:r>
              <a:rPr lang="en-US" sz="1600" dirty="0">
                <a:effectLst/>
                <a:latin typeface="Calibri" panose="020F0502020204030204" pitchFamily="34" charset="0"/>
                <a:ea typeface="Calibri" panose="020F0502020204030204" pitchFamily="34" charset="0"/>
                <a:cs typeface="Times New Roman" panose="02020603050405020304" pitchFamily="18" charset="0"/>
              </a:rPr>
              <a:t>, Vol. 1, p. 449.]</a:t>
            </a:r>
          </a:p>
        </p:txBody>
      </p:sp>
    </p:spTree>
    <p:extLst>
      <p:ext uri="{BB962C8B-B14F-4D97-AF65-F5344CB8AC3E}">
        <p14:creationId xmlns:p14="http://schemas.microsoft.com/office/powerpoint/2010/main" val="4122324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Map&#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l="9317" r="-2" b="-2"/>
          <a:stretch/>
        </p:blipFill>
        <p:spPr bwMode="auto">
          <a:xfrm>
            <a:off x="20" y="1424"/>
            <a:ext cx="10159980" cy="76185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5757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Map&#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l="9317" r="-2" b="-2"/>
          <a:stretch/>
        </p:blipFill>
        <p:spPr bwMode="auto">
          <a:xfrm>
            <a:off x="20" y="1424"/>
            <a:ext cx="10159980" cy="76185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erson wearing a hat&#10;&#10;Description automatically generated with medium confidence">
            <a:extLst>
              <a:ext uri="{FF2B5EF4-FFF2-40B4-BE49-F238E27FC236}">
                <a16:creationId xmlns:a16="http://schemas.microsoft.com/office/drawing/2014/main" id="{36FED362-9353-47A0-9FD8-BED581CFAB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5017" y="-33867"/>
            <a:ext cx="3206496" cy="4453467"/>
          </a:xfrm>
          <a:prstGeom prst="rect">
            <a:avLst/>
          </a:prstGeom>
        </p:spPr>
      </p:pic>
    </p:spTree>
    <p:extLst>
      <p:ext uri="{BB962C8B-B14F-4D97-AF65-F5344CB8AC3E}">
        <p14:creationId xmlns:p14="http://schemas.microsoft.com/office/powerpoint/2010/main" val="32478504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694CBCEC-CF63-459A-AB1B-8DAC55A411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40639"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a:extLst>
              <a:ext uri="{FF2B5EF4-FFF2-40B4-BE49-F238E27FC236}">
                <a16:creationId xmlns:a16="http://schemas.microsoft.com/office/drawing/2014/main" id="{C8F0AB3D-F047-45C1-A305-BDB78B7AF3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400" y="-27121"/>
            <a:ext cx="5876925" cy="763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73912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694CBCEC-CF63-459A-AB1B-8DAC55A411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40639"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a:extLst>
              <a:ext uri="{FF2B5EF4-FFF2-40B4-BE49-F238E27FC236}">
                <a16:creationId xmlns:a16="http://schemas.microsoft.com/office/drawing/2014/main" id="{C8F0AB3D-F047-45C1-A305-BDB78B7AF3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400" y="-27121"/>
            <a:ext cx="5876925" cy="763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ADBF5EF-DF57-4E62-9D33-DFB6572322BC}"/>
              </a:ext>
            </a:extLst>
          </p:cNvPr>
          <p:cNvSpPr txBox="1"/>
          <p:nvPr/>
        </p:nvSpPr>
        <p:spPr>
          <a:xfrm>
            <a:off x="520700" y="1529452"/>
            <a:ext cx="4191000" cy="4524315"/>
          </a:xfrm>
          <a:prstGeom prst="rect">
            <a:avLst/>
          </a:prstGeom>
          <a:solidFill>
            <a:schemeClr val="bg1"/>
          </a:solidFill>
          <a:ln w="38100">
            <a:solidFill>
              <a:schemeClr val="tx1"/>
            </a:solidFill>
          </a:ln>
        </p:spPr>
        <p:txBody>
          <a:bodyPr wrap="square" rtlCol="0">
            <a:spAutoFit/>
          </a:bodyPr>
          <a:lstStyle/>
          <a:p>
            <a:r>
              <a:rPr lang="en-US" sz="3600" dirty="0"/>
              <a:t>In December 1837, the Texas Senate declared that the treaty that Houston negotiated in February 1836 with the Cherokees to be “null and void.”</a:t>
            </a:r>
          </a:p>
        </p:txBody>
      </p:sp>
    </p:spTree>
    <p:extLst>
      <p:ext uri="{BB962C8B-B14F-4D97-AF65-F5344CB8AC3E}">
        <p14:creationId xmlns:p14="http://schemas.microsoft.com/office/powerpoint/2010/main" val="16001385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FA2518-84F5-44F0-822D-917DC8D8550D}"/>
              </a:ext>
            </a:extLst>
          </p:cNvPr>
          <p:cNvSpPr txBox="1"/>
          <p:nvPr/>
        </p:nvSpPr>
        <p:spPr>
          <a:xfrm>
            <a:off x="965200" y="1917174"/>
            <a:ext cx="8039100" cy="2862322"/>
          </a:xfrm>
          <a:prstGeom prst="rect">
            <a:avLst/>
          </a:prstGeom>
          <a:noFill/>
        </p:spPr>
        <p:txBody>
          <a:bodyPr wrap="square" rtlCol="0">
            <a:spAutoFit/>
          </a:bodyPr>
          <a:lstStyle/>
          <a:p>
            <a:pPr algn="ctr"/>
            <a:r>
              <a:rPr lang="en-US" sz="4500" dirty="0">
                <a:latin typeface="Calibri" panose="020F0502020204030204" pitchFamily="34" charset="0"/>
                <a:cs typeface="Calibri" panose="020F0502020204030204" pitchFamily="34" charset="0"/>
              </a:rPr>
              <a:t>How did the Texas Revolution and the emergence of the Republic change the power dynamic for American Indians in Texas?</a:t>
            </a:r>
          </a:p>
        </p:txBody>
      </p:sp>
    </p:spTree>
    <p:extLst>
      <p:ext uri="{BB962C8B-B14F-4D97-AF65-F5344CB8AC3E}">
        <p14:creationId xmlns:p14="http://schemas.microsoft.com/office/powerpoint/2010/main" val="20487974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a:extLst>
              <a:ext uri="{FF2B5EF4-FFF2-40B4-BE49-F238E27FC236}">
                <a16:creationId xmlns:a16="http://schemas.microsoft.com/office/drawing/2014/main" id="{6390062A-E67A-4A06-9D96-B56CDA3C25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200" y="0"/>
            <a:ext cx="6583363"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0563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0160000" cy="1442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0064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FA2518-84F5-44F0-822D-917DC8D8550D}"/>
              </a:ext>
            </a:extLst>
          </p:cNvPr>
          <p:cNvSpPr txBox="1"/>
          <p:nvPr/>
        </p:nvSpPr>
        <p:spPr>
          <a:xfrm>
            <a:off x="965200" y="1917174"/>
            <a:ext cx="8763000" cy="3785652"/>
          </a:xfrm>
          <a:prstGeom prst="rect">
            <a:avLst/>
          </a:prstGeom>
          <a:noFill/>
        </p:spPr>
        <p:txBody>
          <a:bodyPr wrap="square" rtlCol="0">
            <a:spAutoFit/>
          </a:bodyPr>
          <a:lstStyle/>
          <a:p>
            <a:pPr algn="ctr"/>
            <a:r>
              <a:rPr lang="en-US" sz="6000" b="1" dirty="0">
                <a:latin typeface="Calibri" panose="020F0502020204030204" pitchFamily="34" charset="0"/>
                <a:cs typeface="Calibri" panose="020F0502020204030204" pitchFamily="34" charset="0"/>
              </a:rPr>
              <a:t>Essential Question #2:</a:t>
            </a:r>
          </a:p>
          <a:p>
            <a:pPr algn="ctr"/>
            <a:r>
              <a:rPr lang="en-US" sz="4500" dirty="0">
                <a:latin typeface="Calibri" panose="020F0502020204030204" pitchFamily="34" charset="0"/>
                <a:cs typeface="Calibri" panose="020F0502020204030204" pitchFamily="34" charset="0"/>
              </a:rPr>
              <a:t>How did the Presidency of Mirabeau Lamar and annexation to the United States weaken the position of American Indians in Texas?</a:t>
            </a:r>
          </a:p>
        </p:txBody>
      </p:sp>
    </p:spTree>
    <p:extLst>
      <p:ext uri="{BB962C8B-B14F-4D97-AF65-F5344CB8AC3E}">
        <p14:creationId xmlns:p14="http://schemas.microsoft.com/office/powerpoint/2010/main" val="14871324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0C8A45-6BD9-4319-AB2A-845863C676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4941" y="-7513"/>
            <a:ext cx="6583363"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picture containing text, outdoor, group, posing&#10;&#10;Description automatically generated">
            <a:extLst>
              <a:ext uri="{FF2B5EF4-FFF2-40B4-BE49-F238E27FC236}">
                <a16:creationId xmlns:a16="http://schemas.microsoft.com/office/drawing/2014/main" id="{E3CA1004-B62A-4924-AFEE-EC7B041497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296171" cy="7620000"/>
          </a:xfrm>
          <a:prstGeom prst="rect">
            <a:avLst/>
          </a:prstGeom>
        </p:spPr>
      </p:pic>
    </p:spTree>
    <p:extLst>
      <p:ext uri="{BB962C8B-B14F-4D97-AF65-F5344CB8AC3E}">
        <p14:creationId xmlns:p14="http://schemas.microsoft.com/office/powerpoint/2010/main" val="30330413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0C8A45-6BD9-4319-AB2A-845863C676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4941" y="-7513"/>
            <a:ext cx="6583363"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BC1E80A-8BE8-4881-999B-AC8F11F86722}"/>
              </a:ext>
            </a:extLst>
          </p:cNvPr>
          <p:cNvSpPr txBox="1"/>
          <p:nvPr/>
        </p:nvSpPr>
        <p:spPr>
          <a:xfrm>
            <a:off x="127000" y="533400"/>
            <a:ext cx="4800600" cy="7017306"/>
          </a:xfrm>
          <a:prstGeom prst="rect">
            <a:avLst/>
          </a:prstGeom>
          <a:noFill/>
        </p:spPr>
        <p:txBody>
          <a:bodyPr wrap="square" rtlCol="0">
            <a:spAutoFit/>
          </a:bodyPr>
          <a:lstStyle/>
          <a:p>
            <a:r>
              <a:rPr lang="en-US" sz="3600" dirty="0">
                <a:effectLst/>
                <a:latin typeface="Calibri" panose="020F0502020204030204" pitchFamily="34" charset="0"/>
                <a:ea typeface="Calibri" panose="020F0502020204030204" pitchFamily="34" charset="0"/>
                <a:cs typeface="Times New Roman" panose="02020603050405020304" pitchFamily="18" charset="0"/>
              </a:rPr>
              <a:t>“The white man and the red man cannot dwell in harmony together.  Nature forbids it.  They are separated by the strongest antipathies, by </a:t>
            </a:r>
            <a:r>
              <a:rPr lang="en-US" sz="3600" dirty="0" err="1">
                <a:effectLst/>
                <a:latin typeface="Calibri" panose="020F0502020204030204" pitchFamily="34" charset="0"/>
                <a:ea typeface="Calibri" panose="020F0502020204030204" pitchFamily="34" charset="0"/>
                <a:cs typeface="Times New Roman" panose="02020603050405020304" pitchFamily="18" charset="0"/>
              </a:rPr>
              <a:t>colour</a:t>
            </a:r>
            <a:r>
              <a:rPr lang="en-US" sz="3600" dirty="0">
                <a:effectLst/>
                <a:latin typeface="Calibri" panose="020F0502020204030204" pitchFamily="34" charset="0"/>
                <a:ea typeface="Calibri" panose="020F0502020204030204" pitchFamily="34" charset="0"/>
                <a:cs typeface="Times New Roman" panose="02020603050405020304" pitchFamily="18" charset="0"/>
              </a:rPr>
              <a:t>, by habits, by modes of thinking, and indeed by all the causes which gender hatred…”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[Citation: Mirabeau Lamar, Second Annual Message to Congress, November 12, 1839, reprinted in Gulick,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The Papers of Mirabeau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Buonapart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Lamar</a:t>
            </a:r>
            <a:r>
              <a:rPr lang="en-US" sz="1800" dirty="0">
                <a:effectLst/>
                <a:latin typeface="Calibri" panose="020F0502020204030204" pitchFamily="34" charset="0"/>
                <a:ea typeface="Calibri" panose="020F0502020204030204" pitchFamily="34" charset="0"/>
                <a:cs typeface="Times New Roman" panose="02020603050405020304" pitchFamily="18" charset="0"/>
              </a:rPr>
              <a:t>, Vol 3, p. 167]</a:t>
            </a:r>
          </a:p>
        </p:txBody>
      </p:sp>
    </p:spTree>
    <p:extLst>
      <p:ext uri="{BB962C8B-B14F-4D97-AF65-F5344CB8AC3E}">
        <p14:creationId xmlns:p14="http://schemas.microsoft.com/office/powerpoint/2010/main" val="128272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outdoor, group, posing&#10;&#10;Description automatically generated">
            <a:extLst>
              <a:ext uri="{FF2B5EF4-FFF2-40B4-BE49-F238E27FC236}">
                <a16:creationId xmlns:a16="http://schemas.microsoft.com/office/drawing/2014/main" id="{8380FC35-1DC6-4D0F-A62A-B5A14B695A85}"/>
              </a:ext>
            </a:extLst>
          </p:cNvPr>
          <p:cNvPicPr>
            <a:picLocks noChangeAspect="1"/>
          </p:cNvPicPr>
          <p:nvPr/>
        </p:nvPicPr>
        <p:blipFill rotWithShape="1">
          <a:blip r:embed="rId2">
            <a:extLst>
              <a:ext uri="{28A0092B-C50C-407E-A947-70E740481C1C}">
                <a14:useLocalDpi xmlns:a14="http://schemas.microsoft.com/office/drawing/2010/main" val="0"/>
              </a:ext>
            </a:extLst>
          </a:blip>
          <a:srcRect r="3" b="45583"/>
          <a:stretch/>
        </p:blipFill>
        <p:spPr>
          <a:xfrm>
            <a:off x="4301710" y="3636208"/>
            <a:ext cx="5087818" cy="3983790"/>
          </a:xfrm>
          <a:prstGeom prst="rect">
            <a:avLst/>
          </a:prstGeom>
        </p:spPr>
      </p:pic>
      <p:pic>
        <p:nvPicPr>
          <p:cNvPr id="9" name="Picture 8" descr="A group of people riding horses&#10;&#10;Description automatically generated with low confidence">
            <a:extLst>
              <a:ext uri="{FF2B5EF4-FFF2-40B4-BE49-F238E27FC236}">
                <a16:creationId xmlns:a16="http://schemas.microsoft.com/office/drawing/2014/main" id="{5B9958C0-3913-4271-8C05-E6F1E5F2C0B3}"/>
              </a:ext>
            </a:extLst>
          </p:cNvPr>
          <p:cNvPicPr>
            <a:picLocks noChangeAspect="1"/>
          </p:cNvPicPr>
          <p:nvPr/>
        </p:nvPicPr>
        <p:blipFill rotWithShape="1">
          <a:blip r:embed="rId3">
            <a:extLst>
              <a:ext uri="{28A0092B-C50C-407E-A947-70E740481C1C}">
                <a14:useLocalDpi xmlns:a14="http://schemas.microsoft.com/office/drawing/2010/main" val="0"/>
              </a:ext>
            </a:extLst>
          </a:blip>
          <a:srcRect l="5585" r="23630" b="-2"/>
          <a:stretch/>
        </p:blipFill>
        <p:spPr>
          <a:xfrm>
            <a:off x="20" y="10"/>
            <a:ext cx="6066574" cy="4328150"/>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7" name="Picture 6" descr="A picture containing text, clipart&#10;&#10;Description automatically generated">
            <a:extLst>
              <a:ext uri="{FF2B5EF4-FFF2-40B4-BE49-F238E27FC236}">
                <a16:creationId xmlns:a16="http://schemas.microsoft.com/office/drawing/2014/main" id="{4B98BAE8-2715-4084-9406-65F24C00A377}"/>
              </a:ext>
            </a:extLst>
          </p:cNvPr>
          <p:cNvPicPr>
            <a:picLocks noChangeAspect="1"/>
          </p:cNvPicPr>
          <p:nvPr/>
        </p:nvPicPr>
        <p:blipFill rotWithShape="1">
          <a:blip r:embed="rId4">
            <a:extLst>
              <a:ext uri="{28A0092B-C50C-407E-A947-70E740481C1C}">
                <a14:useLocalDpi xmlns:a14="http://schemas.microsoft.com/office/drawing/2010/main" val="0"/>
              </a:ext>
            </a:extLst>
          </a:blip>
          <a:srcRect l="7609" r="16027" b="5"/>
          <a:stretch/>
        </p:blipFill>
        <p:spPr>
          <a:xfrm>
            <a:off x="6215251" y="-25052"/>
            <a:ext cx="3174277" cy="3488367"/>
          </a:xfrm>
          <a:prstGeom prst="rect">
            <a:avLst/>
          </a:prstGeom>
        </p:spPr>
      </p:pic>
      <p:pic>
        <p:nvPicPr>
          <p:cNvPr id="5" name="Picture 4" descr="A picture containing text, sculpture, group, posing&#10;&#10;Description automatically generated">
            <a:extLst>
              <a:ext uri="{FF2B5EF4-FFF2-40B4-BE49-F238E27FC236}">
                <a16:creationId xmlns:a16="http://schemas.microsoft.com/office/drawing/2014/main" id="{661B5CEB-75A8-480C-AF25-3985186DD182}"/>
              </a:ext>
            </a:extLst>
          </p:cNvPr>
          <p:cNvPicPr>
            <a:picLocks noChangeAspect="1"/>
          </p:cNvPicPr>
          <p:nvPr/>
        </p:nvPicPr>
        <p:blipFill rotWithShape="1">
          <a:blip r:embed="rId5">
            <a:extLst>
              <a:ext uri="{28A0092B-C50C-407E-A947-70E740481C1C}">
                <a14:useLocalDpi xmlns:a14="http://schemas.microsoft.com/office/drawing/2010/main" val="0"/>
              </a:ext>
            </a:extLst>
          </a:blip>
          <a:srcRect t="8699" r="-1" b="1611"/>
          <a:stretch/>
        </p:blipFill>
        <p:spPr>
          <a:xfrm>
            <a:off x="20" y="4517527"/>
            <a:ext cx="4167635" cy="3102471"/>
          </a:xfrm>
          <a:prstGeom prst="rect">
            <a:avLst/>
          </a:prstGeom>
        </p:spPr>
      </p:pic>
    </p:spTree>
    <p:extLst>
      <p:ext uri="{BB962C8B-B14F-4D97-AF65-F5344CB8AC3E}">
        <p14:creationId xmlns:p14="http://schemas.microsoft.com/office/powerpoint/2010/main" val="32955526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0C8A45-6BD9-4319-AB2A-845863C676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4941" y="-7513"/>
            <a:ext cx="6583363"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BC1E80A-8BE8-4881-999B-AC8F11F86722}"/>
              </a:ext>
            </a:extLst>
          </p:cNvPr>
          <p:cNvSpPr txBox="1"/>
          <p:nvPr/>
        </p:nvSpPr>
        <p:spPr>
          <a:xfrm>
            <a:off x="127000" y="155334"/>
            <a:ext cx="4800600" cy="7294305"/>
          </a:xfrm>
          <a:prstGeom prst="rect">
            <a:avLst/>
          </a:prstGeom>
          <a:noFill/>
        </p:spPr>
        <p:txBody>
          <a:bodyPr wrap="square" rtlCol="0">
            <a:spAutoFit/>
          </a:bodyPr>
          <a:lstStyle/>
          <a:p>
            <a:r>
              <a:rPr lang="en-US" sz="3600" dirty="0">
                <a:effectLst/>
                <a:latin typeface="Calibri" panose="020F0502020204030204" pitchFamily="34" charset="0"/>
                <a:ea typeface="Calibri" panose="020F0502020204030204" pitchFamily="34" charset="0"/>
                <a:cs typeface="Times New Roman" panose="02020603050405020304" pitchFamily="18" charset="0"/>
              </a:rPr>
              <a:t>In his first message to the Texas Congress, Lamar called for “the prosecution of an exterminating war on their warriors, which will admit no compromise and have no termination except in their total extinction or total expulsion.”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[Source: Lamar to the Republic of Texas Congress, December 21, 1838, reprinted in Gulick,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The Papers of Mirabeau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Buonapart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Lamar</a:t>
            </a:r>
            <a:r>
              <a:rPr lang="en-US" sz="1800" dirty="0">
                <a:effectLst/>
                <a:latin typeface="Calibri" panose="020F0502020204030204" pitchFamily="34" charset="0"/>
                <a:ea typeface="Calibri" panose="020F0502020204030204" pitchFamily="34" charset="0"/>
                <a:cs typeface="Times New Roman" panose="02020603050405020304" pitchFamily="18" charset="0"/>
              </a:rPr>
              <a:t>, 2:352-53.]</a:t>
            </a:r>
          </a:p>
        </p:txBody>
      </p:sp>
    </p:spTree>
    <p:extLst>
      <p:ext uri="{BB962C8B-B14F-4D97-AF65-F5344CB8AC3E}">
        <p14:creationId xmlns:p14="http://schemas.microsoft.com/office/powerpoint/2010/main" val="10282058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Map&#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l="9317" r="-2" b="-2"/>
          <a:stretch/>
        </p:blipFill>
        <p:spPr bwMode="auto">
          <a:xfrm>
            <a:off x="20" y="1424"/>
            <a:ext cx="10159980" cy="76185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3995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0CCAACE-815D-4A79-875A-B7EFC28F7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70" y="0"/>
            <a:ext cx="10157460" cy="76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text, person, person, old&#10;&#10;Description automatically generated">
            <a:extLst>
              <a:ext uri="{FF2B5EF4-FFF2-40B4-BE49-F238E27FC236}">
                <a16:creationId xmlns:a16="http://schemas.microsoft.com/office/drawing/2014/main" id="{8E4ECD4E-0CB4-4941-ADB1-8EEA7C29EC35}"/>
              </a:ext>
            </a:extLst>
          </p:cNvPr>
          <p:cNvPicPr>
            <a:picLocks noChangeAspect="1"/>
          </p:cNvPicPr>
          <p:nvPr/>
        </p:nvPicPr>
        <p:blipFill rotWithShape="1">
          <a:blip r:embed="rId2">
            <a:extLst>
              <a:ext uri="{28A0092B-C50C-407E-A947-70E740481C1C}">
                <a14:useLocalDpi xmlns:a14="http://schemas.microsoft.com/office/drawing/2010/main" val="0"/>
              </a:ext>
            </a:extLst>
          </a:blip>
          <a:srcRect r="2677"/>
          <a:stretch/>
        </p:blipFill>
        <p:spPr>
          <a:xfrm>
            <a:off x="20" y="10"/>
            <a:ext cx="5079980" cy="7619990"/>
          </a:xfrm>
          <a:prstGeom prst="rect">
            <a:avLst/>
          </a:prstGeom>
        </p:spPr>
      </p:pic>
      <p:pic>
        <p:nvPicPr>
          <p:cNvPr id="3" name="Picture 2" descr="A person in a suit&#10;&#10;Description automatically generated with low confidence">
            <a:extLst>
              <a:ext uri="{FF2B5EF4-FFF2-40B4-BE49-F238E27FC236}">
                <a16:creationId xmlns:a16="http://schemas.microsoft.com/office/drawing/2014/main" id="{EBBA91A9-DAB0-4A80-BAB6-356299B27319}"/>
              </a:ext>
            </a:extLst>
          </p:cNvPr>
          <p:cNvPicPr>
            <a:picLocks noChangeAspect="1"/>
          </p:cNvPicPr>
          <p:nvPr/>
        </p:nvPicPr>
        <p:blipFill rotWithShape="1">
          <a:blip r:embed="rId3">
            <a:extLst>
              <a:ext uri="{28A0092B-C50C-407E-A947-70E740481C1C}">
                <a14:useLocalDpi xmlns:a14="http://schemas.microsoft.com/office/drawing/2010/main" val="0"/>
              </a:ext>
            </a:extLst>
          </a:blip>
          <a:srcRect l="11790" r="2465"/>
          <a:stretch/>
        </p:blipFill>
        <p:spPr>
          <a:xfrm>
            <a:off x="5080000" y="10"/>
            <a:ext cx="5080000" cy="7619990"/>
          </a:xfrm>
          <a:prstGeom prst="rect">
            <a:avLst/>
          </a:prstGeom>
        </p:spPr>
      </p:pic>
      <p:sp>
        <p:nvSpPr>
          <p:cNvPr id="6" name="TextBox 5">
            <a:extLst>
              <a:ext uri="{FF2B5EF4-FFF2-40B4-BE49-F238E27FC236}">
                <a16:creationId xmlns:a16="http://schemas.microsoft.com/office/drawing/2014/main" id="{2ABE036B-B202-473A-B2C5-3265D6672530}"/>
              </a:ext>
            </a:extLst>
          </p:cNvPr>
          <p:cNvSpPr txBox="1"/>
          <p:nvPr/>
        </p:nvSpPr>
        <p:spPr>
          <a:xfrm>
            <a:off x="889000" y="6248400"/>
            <a:ext cx="3276600" cy="584775"/>
          </a:xfrm>
          <a:prstGeom prst="rect">
            <a:avLst/>
          </a:prstGeom>
          <a:solidFill>
            <a:schemeClr val="bg1"/>
          </a:solidFill>
          <a:ln w="38100">
            <a:solidFill>
              <a:schemeClr val="tx1"/>
            </a:solidFill>
          </a:ln>
        </p:spPr>
        <p:txBody>
          <a:bodyPr wrap="square" rtlCol="0">
            <a:spAutoFit/>
          </a:bodyPr>
          <a:lstStyle/>
          <a:p>
            <a:pPr algn="ctr"/>
            <a:r>
              <a:rPr lang="en-US" sz="3200" dirty="0"/>
              <a:t>Edward Burleson</a:t>
            </a:r>
          </a:p>
        </p:txBody>
      </p:sp>
      <p:sp>
        <p:nvSpPr>
          <p:cNvPr id="8" name="TextBox 7">
            <a:extLst>
              <a:ext uri="{FF2B5EF4-FFF2-40B4-BE49-F238E27FC236}">
                <a16:creationId xmlns:a16="http://schemas.microsoft.com/office/drawing/2014/main" id="{7DAC56C0-AE79-42C5-A6B2-7F3774067DA1}"/>
              </a:ext>
            </a:extLst>
          </p:cNvPr>
          <p:cNvSpPr txBox="1"/>
          <p:nvPr/>
        </p:nvSpPr>
        <p:spPr>
          <a:xfrm>
            <a:off x="5967730" y="6237668"/>
            <a:ext cx="3276600" cy="584775"/>
          </a:xfrm>
          <a:prstGeom prst="rect">
            <a:avLst/>
          </a:prstGeom>
          <a:solidFill>
            <a:schemeClr val="bg1"/>
          </a:solidFill>
          <a:ln w="38100">
            <a:solidFill>
              <a:schemeClr val="tx1"/>
            </a:solidFill>
          </a:ln>
        </p:spPr>
        <p:txBody>
          <a:bodyPr wrap="square" rtlCol="0">
            <a:spAutoFit/>
          </a:bodyPr>
          <a:lstStyle/>
          <a:p>
            <a:pPr algn="ctr"/>
            <a:r>
              <a:rPr lang="en-US" sz="3200" dirty="0"/>
              <a:t>Thomas J. Rusk</a:t>
            </a:r>
          </a:p>
        </p:txBody>
      </p:sp>
    </p:spTree>
    <p:extLst>
      <p:ext uri="{BB962C8B-B14F-4D97-AF65-F5344CB8AC3E}">
        <p14:creationId xmlns:p14="http://schemas.microsoft.com/office/powerpoint/2010/main" val="1895154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Map&#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l="9317" r="-2" b="-2"/>
          <a:stretch/>
        </p:blipFill>
        <p:spPr bwMode="auto">
          <a:xfrm>
            <a:off x="20" y="1424"/>
            <a:ext cx="10159980" cy="76185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27524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Map&#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l="9317" r="-2" b="-2"/>
          <a:stretch/>
        </p:blipFill>
        <p:spPr bwMode="auto">
          <a:xfrm>
            <a:off x="20" y="1424"/>
            <a:ext cx="10159980" cy="76185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erson wearing a hat&#10;&#10;Description automatically generated with medium confidence">
            <a:extLst>
              <a:ext uri="{FF2B5EF4-FFF2-40B4-BE49-F238E27FC236}">
                <a16:creationId xmlns:a16="http://schemas.microsoft.com/office/drawing/2014/main" id="{6FA1FB60-740D-42EC-BC29-A3AD4D4C37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968" y="3657599"/>
            <a:ext cx="3812032" cy="5294489"/>
          </a:xfrm>
          <a:prstGeom prst="rect">
            <a:avLst/>
          </a:prstGeom>
        </p:spPr>
      </p:pic>
    </p:spTree>
    <p:extLst>
      <p:ext uri="{BB962C8B-B14F-4D97-AF65-F5344CB8AC3E}">
        <p14:creationId xmlns:p14="http://schemas.microsoft.com/office/powerpoint/2010/main" val="13577151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70" y="0"/>
            <a:ext cx="10157460" cy="76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grass, outdoor, lush&#10;&#10;Description automatically generated">
            <a:extLst>
              <a:ext uri="{FF2B5EF4-FFF2-40B4-BE49-F238E27FC236}">
                <a16:creationId xmlns:a16="http://schemas.microsoft.com/office/drawing/2014/main" id="{77EF5C05-27CB-4999-B77D-ABF924F17D79}"/>
              </a:ext>
            </a:extLst>
          </p:cNvPr>
          <p:cNvPicPr>
            <a:picLocks noChangeAspect="1"/>
          </p:cNvPicPr>
          <p:nvPr/>
        </p:nvPicPr>
        <p:blipFill rotWithShape="1">
          <a:blip r:embed="rId2">
            <a:extLst>
              <a:ext uri="{28A0092B-C50C-407E-A947-70E740481C1C}">
                <a14:useLocalDpi xmlns:a14="http://schemas.microsoft.com/office/drawing/2010/main" val="0"/>
              </a:ext>
            </a:extLst>
          </a:blip>
          <a:srcRect l="5316"/>
          <a:stretch/>
        </p:blipFill>
        <p:spPr>
          <a:xfrm>
            <a:off x="20" y="1424"/>
            <a:ext cx="10159980" cy="7618576"/>
          </a:xfrm>
          <a:prstGeom prst="rect">
            <a:avLst/>
          </a:prstGeom>
        </p:spPr>
      </p:pic>
      <p:sp>
        <p:nvSpPr>
          <p:cNvPr id="2" name="TextBox 1">
            <a:extLst>
              <a:ext uri="{FF2B5EF4-FFF2-40B4-BE49-F238E27FC236}">
                <a16:creationId xmlns:a16="http://schemas.microsoft.com/office/drawing/2014/main" id="{199A77C6-5D98-4722-86D6-EB45E9ABE4EB}"/>
              </a:ext>
            </a:extLst>
          </p:cNvPr>
          <p:cNvSpPr txBox="1"/>
          <p:nvPr/>
        </p:nvSpPr>
        <p:spPr>
          <a:xfrm>
            <a:off x="2260600" y="1143000"/>
            <a:ext cx="5943600" cy="584775"/>
          </a:xfrm>
          <a:prstGeom prst="rect">
            <a:avLst/>
          </a:prstGeom>
          <a:solidFill>
            <a:schemeClr val="bg1"/>
          </a:solidFill>
          <a:ln w="38100">
            <a:solidFill>
              <a:schemeClr val="tx1"/>
            </a:solidFill>
          </a:ln>
        </p:spPr>
        <p:txBody>
          <a:bodyPr wrap="square" rtlCol="0">
            <a:spAutoFit/>
          </a:bodyPr>
          <a:lstStyle/>
          <a:p>
            <a:pPr lvl="1" algn="ctr"/>
            <a:r>
              <a:rPr lang="en-US" sz="3200" dirty="0"/>
              <a:t>Battle of the Neches, July 1839</a:t>
            </a:r>
          </a:p>
        </p:txBody>
      </p:sp>
    </p:spTree>
    <p:extLst>
      <p:ext uri="{BB962C8B-B14F-4D97-AF65-F5344CB8AC3E}">
        <p14:creationId xmlns:p14="http://schemas.microsoft.com/office/powerpoint/2010/main" val="2896520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FA2518-84F5-44F0-822D-917DC8D8550D}"/>
              </a:ext>
            </a:extLst>
          </p:cNvPr>
          <p:cNvSpPr txBox="1"/>
          <p:nvPr/>
        </p:nvSpPr>
        <p:spPr>
          <a:xfrm>
            <a:off x="965200" y="1917174"/>
            <a:ext cx="8039100" cy="3785652"/>
          </a:xfrm>
          <a:prstGeom prst="rect">
            <a:avLst/>
          </a:prstGeom>
          <a:noFill/>
        </p:spPr>
        <p:txBody>
          <a:bodyPr wrap="square" rtlCol="0">
            <a:spAutoFit/>
          </a:bodyPr>
          <a:lstStyle/>
          <a:p>
            <a:pPr algn="ctr"/>
            <a:r>
              <a:rPr lang="en-US" sz="6000" b="1" dirty="0">
                <a:latin typeface="Calibri" panose="020F0502020204030204" pitchFamily="34" charset="0"/>
                <a:cs typeface="Calibri" panose="020F0502020204030204" pitchFamily="34" charset="0"/>
              </a:rPr>
              <a:t>Essential Question #1:</a:t>
            </a:r>
          </a:p>
          <a:p>
            <a:pPr algn="ctr"/>
            <a:r>
              <a:rPr lang="en-US" sz="4500" dirty="0">
                <a:latin typeface="Calibri" panose="020F0502020204030204" pitchFamily="34" charset="0"/>
                <a:cs typeface="Calibri" panose="020F0502020204030204" pitchFamily="34" charset="0"/>
              </a:rPr>
              <a:t>How did the Texas Revolution and the emergence of the Republic change the power dynamic for American Indians in Texas?</a:t>
            </a:r>
          </a:p>
        </p:txBody>
      </p:sp>
    </p:spTree>
    <p:extLst>
      <p:ext uri="{BB962C8B-B14F-4D97-AF65-F5344CB8AC3E}">
        <p14:creationId xmlns:p14="http://schemas.microsoft.com/office/powerpoint/2010/main" val="25188361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ss, outdoor, lush&#10;&#10;Description automatically generated">
            <a:extLst>
              <a:ext uri="{FF2B5EF4-FFF2-40B4-BE49-F238E27FC236}">
                <a16:creationId xmlns:a16="http://schemas.microsoft.com/office/drawing/2014/main" id="{77EF5C05-27CB-4999-B77D-ABF924F17D79}"/>
              </a:ext>
            </a:extLst>
          </p:cNvPr>
          <p:cNvPicPr>
            <a:picLocks noChangeAspect="1"/>
          </p:cNvPicPr>
          <p:nvPr/>
        </p:nvPicPr>
        <p:blipFill rotWithShape="1">
          <a:blip r:embed="rId2">
            <a:extLst>
              <a:ext uri="{28A0092B-C50C-407E-A947-70E740481C1C}">
                <a14:useLocalDpi xmlns:a14="http://schemas.microsoft.com/office/drawing/2010/main" val="0"/>
              </a:ext>
            </a:extLst>
          </a:blip>
          <a:srcRect l="5316"/>
          <a:stretch/>
        </p:blipFill>
        <p:spPr>
          <a:xfrm>
            <a:off x="20" y="1424"/>
            <a:ext cx="10159980" cy="7618576"/>
          </a:xfrm>
          <a:prstGeom prst="rect">
            <a:avLst/>
          </a:prstGeom>
        </p:spPr>
      </p:pic>
      <p:pic>
        <p:nvPicPr>
          <p:cNvPr id="4" name="Picture 3" descr="A person wearing a hat&#10;&#10;Description automatically generated with medium confidence">
            <a:extLst>
              <a:ext uri="{FF2B5EF4-FFF2-40B4-BE49-F238E27FC236}">
                <a16:creationId xmlns:a16="http://schemas.microsoft.com/office/drawing/2014/main" id="{CBB02D9D-2A95-41C6-B5B0-7B8007F717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968" y="3657599"/>
            <a:ext cx="3812032" cy="5294489"/>
          </a:xfrm>
          <a:prstGeom prst="rect">
            <a:avLst/>
          </a:prstGeom>
        </p:spPr>
      </p:pic>
      <p:sp>
        <p:nvSpPr>
          <p:cNvPr id="6" name="TextBox 5">
            <a:extLst>
              <a:ext uri="{FF2B5EF4-FFF2-40B4-BE49-F238E27FC236}">
                <a16:creationId xmlns:a16="http://schemas.microsoft.com/office/drawing/2014/main" id="{A288C611-949A-4FE1-9917-6E0E3A15B721}"/>
              </a:ext>
            </a:extLst>
          </p:cNvPr>
          <p:cNvSpPr txBox="1"/>
          <p:nvPr/>
        </p:nvSpPr>
        <p:spPr>
          <a:xfrm>
            <a:off x="2260600" y="1143000"/>
            <a:ext cx="5943600" cy="584775"/>
          </a:xfrm>
          <a:prstGeom prst="rect">
            <a:avLst/>
          </a:prstGeom>
          <a:solidFill>
            <a:schemeClr val="bg1"/>
          </a:solidFill>
          <a:ln w="38100">
            <a:solidFill>
              <a:schemeClr val="tx1"/>
            </a:solidFill>
          </a:ln>
        </p:spPr>
        <p:txBody>
          <a:bodyPr wrap="square" rtlCol="0">
            <a:spAutoFit/>
          </a:bodyPr>
          <a:lstStyle/>
          <a:p>
            <a:pPr lvl="1" algn="ctr"/>
            <a:r>
              <a:rPr lang="en-US" sz="3200" dirty="0"/>
              <a:t>Battle of the Neches, July 1839</a:t>
            </a:r>
          </a:p>
        </p:txBody>
      </p:sp>
    </p:spTree>
    <p:extLst>
      <p:ext uri="{BB962C8B-B14F-4D97-AF65-F5344CB8AC3E}">
        <p14:creationId xmlns:p14="http://schemas.microsoft.com/office/powerpoint/2010/main" val="3485147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A520203-83EB-4452-998B-7390FB7D85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40639"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A961EA50-EAB1-4E4C-B055-4929F6714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8600" y="76200"/>
            <a:ext cx="6583363"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04546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10344150" cy="929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93821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a:extLst>
              <a:ext uri="{FF2B5EF4-FFF2-40B4-BE49-F238E27FC236}">
                <a16:creationId xmlns:a16="http://schemas.microsoft.com/office/drawing/2014/main" id="{F7792773-1A2F-4B11-A324-A4AF0B6F9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3429" y="13952"/>
            <a:ext cx="12172017" cy="775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9538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 old, posing&#10;&#10;Description automatically generated">
            <a:extLst>
              <a:ext uri="{FF2B5EF4-FFF2-40B4-BE49-F238E27FC236}">
                <a16:creationId xmlns:a16="http://schemas.microsoft.com/office/drawing/2014/main" id="{F2DC5ECC-6E59-435B-A8F7-374E6A10DE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0"/>
            <a:ext cx="5837115" cy="7620000"/>
          </a:xfrm>
          <a:prstGeom prst="rect">
            <a:avLst/>
          </a:prstGeom>
        </p:spPr>
      </p:pic>
      <p:sp>
        <p:nvSpPr>
          <p:cNvPr id="6" name="TextBox 5">
            <a:extLst>
              <a:ext uri="{FF2B5EF4-FFF2-40B4-BE49-F238E27FC236}">
                <a16:creationId xmlns:a16="http://schemas.microsoft.com/office/drawing/2014/main" id="{D1022196-C37D-405A-B5F6-6D9695B67678}"/>
              </a:ext>
            </a:extLst>
          </p:cNvPr>
          <p:cNvSpPr txBox="1"/>
          <p:nvPr/>
        </p:nvSpPr>
        <p:spPr>
          <a:xfrm>
            <a:off x="5613400" y="152400"/>
            <a:ext cx="4267200" cy="7817525"/>
          </a:xfrm>
          <a:prstGeom prst="rect">
            <a:avLst/>
          </a:prstGeom>
          <a:noFill/>
        </p:spPr>
        <p:txBody>
          <a:bodyPr wrap="square" rtlCol="0">
            <a:spAutoFit/>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“She was in a frightful condition, poor girl, when at last she returned to civilization. Her head, arms, and face were full of bruises and sores, and her nose actually [was] burnt off to the bone, all the fleshy end gone and a great scab formed on the end of the bone. Both nostrils were wide-open and denuded of flesh.”</a:t>
            </a:r>
          </a:p>
          <a:p>
            <a:endParaRPr lang="en-US" dirty="0"/>
          </a:p>
          <a:p>
            <a:r>
              <a:rPr lang="en-US" sz="1800" dirty="0">
                <a:effectLst/>
                <a:latin typeface="Calibri" panose="020F0502020204030204" pitchFamily="34" charset="0"/>
                <a:ea typeface="Calibri" panose="020F0502020204030204" pitchFamily="34" charset="0"/>
                <a:cs typeface="Times New Roman" panose="02020603050405020304" pitchFamily="18" charset="0"/>
              </a:rPr>
              <a:t>[Source: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Memoirs of Mary A. Maverick: A Journal of Early Texas</a:t>
            </a:r>
            <a:r>
              <a:rPr lang="en-US" sz="1800" dirty="0">
                <a:effectLst/>
                <a:latin typeface="Calibri" panose="020F0502020204030204" pitchFamily="34" charset="0"/>
                <a:ea typeface="Calibri" panose="020F0502020204030204" pitchFamily="34" charset="0"/>
                <a:cs typeface="Times New Roman" panose="02020603050405020304" pitchFamily="18" charset="0"/>
              </a:rPr>
              <a:t>, edited by Rena Maverick Green and Maverick Fairchild Fisher (1921; reprinted by Maverick Publishing Company, 2005), pp. 32-33.]</a:t>
            </a:r>
          </a:p>
          <a:p>
            <a:endParaRPr lang="en-US" dirty="0"/>
          </a:p>
        </p:txBody>
      </p:sp>
      <p:sp>
        <p:nvSpPr>
          <p:cNvPr id="7" name="TextBox 6">
            <a:extLst>
              <a:ext uri="{FF2B5EF4-FFF2-40B4-BE49-F238E27FC236}">
                <a16:creationId xmlns:a16="http://schemas.microsoft.com/office/drawing/2014/main" id="{AEDE51BA-A47E-440A-8598-C693C78E2F55}"/>
              </a:ext>
            </a:extLst>
          </p:cNvPr>
          <p:cNvSpPr txBox="1"/>
          <p:nvPr/>
        </p:nvSpPr>
        <p:spPr>
          <a:xfrm>
            <a:off x="431800" y="6705600"/>
            <a:ext cx="3886200" cy="461665"/>
          </a:xfrm>
          <a:prstGeom prst="rect">
            <a:avLst/>
          </a:prstGeom>
          <a:solidFill>
            <a:schemeClr val="bg1"/>
          </a:solidFill>
          <a:ln w="38100">
            <a:solidFill>
              <a:schemeClr val="tx1"/>
            </a:solidFill>
          </a:ln>
        </p:spPr>
        <p:txBody>
          <a:bodyPr wrap="square" rtlCol="0">
            <a:spAutoFit/>
          </a:bodyPr>
          <a:lstStyle/>
          <a:p>
            <a:r>
              <a:rPr lang="en-US" dirty="0"/>
              <a:t>Mary Maverick, in later years</a:t>
            </a:r>
          </a:p>
        </p:txBody>
      </p:sp>
    </p:spTree>
    <p:extLst>
      <p:ext uri="{BB962C8B-B14F-4D97-AF65-F5344CB8AC3E}">
        <p14:creationId xmlns:p14="http://schemas.microsoft.com/office/powerpoint/2010/main" val="36135030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a:extLst>
              <a:ext uri="{FF2B5EF4-FFF2-40B4-BE49-F238E27FC236}">
                <a16:creationId xmlns:a16="http://schemas.microsoft.com/office/drawing/2014/main" id="{F7792773-1A2F-4B11-A324-A4AF0B6F9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3429" y="13952"/>
            <a:ext cx="12172017" cy="775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42474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70" y="0"/>
            <a:ext cx="10157460" cy="76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 old&#10;&#10;Description automatically generated">
            <a:extLst>
              <a:ext uri="{FF2B5EF4-FFF2-40B4-BE49-F238E27FC236}">
                <a16:creationId xmlns:a16="http://schemas.microsoft.com/office/drawing/2014/main" id="{4BBA087F-5015-473D-9EE4-D100DE765004}"/>
              </a:ext>
            </a:extLst>
          </p:cNvPr>
          <p:cNvPicPr>
            <a:picLocks noChangeAspect="1"/>
          </p:cNvPicPr>
          <p:nvPr/>
        </p:nvPicPr>
        <p:blipFill rotWithShape="1">
          <a:blip r:embed="rId2">
            <a:extLst>
              <a:ext uri="{28A0092B-C50C-407E-A947-70E740481C1C}">
                <a14:useLocalDpi xmlns:a14="http://schemas.microsoft.com/office/drawing/2010/main" val="0"/>
              </a:ext>
            </a:extLst>
          </a:blip>
          <a:srcRect l="9113" r="17540"/>
          <a:stretch/>
        </p:blipFill>
        <p:spPr>
          <a:xfrm>
            <a:off x="20" y="1424"/>
            <a:ext cx="10159980" cy="7618576"/>
          </a:xfrm>
          <a:prstGeom prst="rect">
            <a:avLst/>
          </a:prstGeom>
        </p:spPr>
      </p:pic>
      <p:sp>
        <p:nvSpPr>
          <p:cNvPr id="4" name="TextBox 3">
            <a:extLst>
              <a:ext uri="{FF2B5EF4-FFF2-40B4-BE49-F238E27FC236}">
                <a16:creationId xmlns:a16="http://schemas.microsoft.com/office/drawing/2014/main" id="{FAFD8C19-9657-44C6-89CB-750C8A3D5ED8}"/>
              </a:ext>
            </a:extLst>
          </p:cNvPr>
          <p:cNvSpPr txBox="1"/>
          <p:nvPr/>
        </p:nvSpPr>
        <p:spPr>
          <a:xfrm>
            <a:off x="2489200" y="6019800"/>
            <a:ext cx="5562600" cy="1077218"/>
          </a:xfrm>
          <a:prstGeom prst="rect">
            <a:avLst/>
          </a:prstGeom>
          <a:solidFill>
            <a:schemeClr val="bg1"/>
          </a:solidFill>
          <a:ln w="38100">
            <a:solidFill>
              <a:schemeClr val="tx1"/>
            </a:solidFill>
          </a:ln>
        </p:spPr>
        <p:txBody>
          <a:bodyPr wrap="square" rtlCol="0">
            <a:spAutoFit/>
          </a:bodyPr>
          <a:lstStyle/>
          <a:p>
            <a:pPr algn="ctr"/>
            <a:r>
              <a:rPr lang="en-US" sz="3200" dirty="0"/>
              <a:t>Council House Fight/Massacre</a:t>
            </a:r>
          </a:p>
          <a:p>
            <a:pPr algn="ctr"/>
            <a:r>
              <a:rPr lang="en-US" sz="3200" dirty="0"/>
              <a:t>San Antonio, March 1840</a:t>
            </a:r>
          </a:p>
        </p:txBody>
      </p:sp>
    </p:spTree>
    <p:extLst>
      <p:ext uri="{BB962C8B-B14F-4D97-AF65-F5344CB8AC3E}">
        <p14:creationId xmlns:p14="http://schemas.microsoft.com/office/powerpoint/2010/main" val="19489434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6F7DD55E-C0BF-49CD-9B17-362812853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680" y="28977"/>
            <a:ext cx="6240639"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06719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A520203-83EB-4452-998B-7390FB7D85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40639"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A961EA50-EAB1-4E4C-B055-4929F6714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8600" y="76200"/>
            <a:ext cx="6583363"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D630D07-1FE9-4963-A3BC-280D2C3431BE}"/>
              </a:ext>
            </a:extLst>
          </p:cNvPr>
          <p:cNvSpPr txBox="1"/>
          <p:nvPr/>
        </p:nvSpPr>
        <p:spPr>
          <a:xfrm>
            <a:off x="2298700" y="304800"/>
            <a:ext cx="6019800" cy="584775"/>
          </a:xfrm>
          <a:prstGeom prst="rect">
            <a:avLst/>
          </a:prstGeom>
          <a:solidFill>
            <a:schemeClr val="bg1"/>
          </a:solidFill>
          <a:ln w="38100">
            <a:solidFill>
              <a:schemeClr val="tx1"/>
            </a:solidFill>
          </a:ln>
        </p:spPr>
        <p:txBody>
          <a:bodyPr wrap="square" rtlCol="0">
            <a:spAutoFit/>
          </a:bodyPr>
          <a:lstStyle/>
          <a:p>
            <a:pPr algn="ctr"/>
            <a:r>
              <a:rPr lang="en-US" sz="3200" dirty="0"/>
              <a:t>Results of Lamar’s “Indian Wars”?</a:t>
            </a:r>
          </a:p>
        </p:txBody>
      </p:sp>
    </p:spTree>
    <p:extLst>
      <p:ext uri="{BB962C8B-B14F-4D97-AF65-F5344CB8AC3E}">
        <p14:creationId xmlns:p14="http://schemas.microsoft.com/office/powerpoint/2010/main" val="18748158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8F0AB3D-F047-45C1-A305-BDB78B7AF3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800" y="17955"/>
            <a:ext cx="5876925" cy="763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1632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ext, outdoor, group, posing&#10;&#10;Description automatically generated">
            <a:extLst>
              <a:ext uri="{FF2B5EF4-FFF2-40B4-BE49-F238E27FC236}">
                <a16:creationId xmlns:a16="http://schemas.microsoft.com/office/drawing/2014/main" id="{8380FC35-1DC6-4D0F-A62A-B5A14B695A85}"/>
              </a:ext>
            </a:extLst>
          </p:cNvPr>
          <p:cNvPicPr>
            <a:picLocks noChangeAspect="1"/>
          </p:cNvPicPr>
          <p:nvPr/>
        </p:nvPicPr>
        <p:blipFill rotWithShape="1">
          <a:blip r:embed="rId2">
            <a:extLst>
              <a:ext uri="{28A0092B-C50C-407E-A947-70E740481C1C}">
                <a14:useLocalDpi xmlns:a14="http://schemas.microsoft.com/office/drawing/2010/main" val="0"/>
              </a:ext>
            </a:extLst>
          </a:blip>
          <a:srcRect r="3" b="45583"/>
          <a:stretch/>
        </p:blipFill>
        <p:spPr>
          <a:xfrm>
            <a:off x="4301710" y="3636208"/>
            <a:ext cx="5087818" cy="3983790"/>
          </a:xfrm>
          <a:prstGeom prst="rect">
            <a:avLst/>
          </a:prstGeom>
        </p:spPr>
      </p:pic>
      <p:pic>
        <p:nvPicPr>
          <p:cNvPr id="9" name="Picture 8" descr="A group of people riding horses&#10;&#10;Description automatically generated with low confidence">
            <a:extLst>
              <a:ext uri="{FF2B5EF4-FFF2-40B4-BE49-F238E27FC236}">
                <a16:creationId xmlns:a16="http://schemas.microsoft.com/office/drawing/2014/main" id="{5B9958C0-3913-4271-8C05-E6F1E5F2C0B3}"/>
              </a:ext>
            </a:extLst>
          </p:cNvPr>
          <p:cNvPicPr>
            <a:picLocks noChangeAspect="1"/>
          </p:cNvPicPr>
          <p:nvPr/>
        </p:nvPicPr>
        <p:blipFill rotWithShape="1">
          <a:blip r:embed="rId3">
            <a:extLst>
              <a:ext uri="{28A0092B-C50C-407E-A947-70E740481C1C}">
                <a14:useLocalDpi xmlns:a14="http://schemas.microsoft.com/office/drawing/2010/main" val="0"/>
              </a:ext>
            </a:extLst>
          </a:blip>
          <a:srcRect l="5585" r="23630" b="-2"/>
          <a:stretch/>
        </p:blipFill>
        <p:spPr>
          <a:xfrm>
            <a:off x="20" y="10"/>
            <a:ext cx="6066574" cy="4328150"/>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7" name="Picture 6" descr="A picture containing text, clipart&#10;&#10;Description automatically generated">
            <a:extLst>
              <a:ext uri="{FF2B5EF4-FFF2-40B4-BE49-F238E27FC236}">
                <a16:creationId xmlns:a16="http://schemas.microsoft.com/office/drawing/2014/main" id="{4B98BAE8-2715-4084-9406-65F24C00A377}"/>
              </a:ext>
            </a:extLst>
          </p:cNvPr>
          <p:cNvPicPr>
            <a:picLocks noChangeAspect="1"/>
          </p:cNvPicPr>
          <p:nvPr/>
        </p:nvPicPr>
        <p:blipFill rotWithShape="1">
          <a:blip r:embed="rId4">
            <a:extLst>
              <a:ext uri="{28A0092B-C50C-407E-A947-70E740481C1C}">
                <a14:useLocalDpi xmlns:a14="http://schemas.microsoft.com/office/drawing/2010/main" val="0"/>
              </a:ext>
            </a:extLst>
          </a:blip>
          <a:srcRect l="7609" r="16027" b="5"/>
          <a:stretch/>
        </p:blipFill>
        <p:spPr>
          <a:xfrm>
            <a:off x="6215251" y="-25052"/>
            <a:ext cx="3174277" cy="3488367"/>
          </a:xfrm>
          <a:prstGeom prst="rect">
            <a:avLst/>
          </a:prstGeom>
        </p:spPr>
      </p:pic>
      <p:pic>
        <p:nvPicPr>
          <p:cNvPr id="5" name="Picture 4" descr="A picture containing text, sculpture, group, posing&#10;&#10;Description automatically generated">
            <a:extLst>
              <a:ext uri="{FF2B5EF4-FFF2-40B4-BE49-F238E27FC236}">
                <a16:creationId xmlns:a16="http://schemas.microsoft.com/office/drawing/2014/main" id="{661B5CEB-75A8-480C-AF25-3985186DD182}"/>
              </a:ext>
            </a:extLst>
          </p:cNvPr>
          <p:cNvPicPr>
            <a:picLocks noChangeAspect="1"/>
          </p:cNvPicPr>
          <p:nvPr/>
        </p:nvPicPr>
        <p:blipFill rotWithShape="1">
          <a:blip r:embed="rId5">
            <a:extLst>
              <a:ext uri="{28A0092B-C50C-407E-A947-70E740481C1C}">
                <a14:useLocalDpi xmlns:a14="http://schemas.microsoft.com/office/drawing/2010/main" val="0"/>
              </a:ext>
            </a:extLst>
          </a:blip>
          <a:srcRect t="8699" r="-1" b="1611"/>
          <a:stretch/>
        </p:blipFill>
        <p:spPr>
          <a:xfrm>
            <a:off x="20" y="4517527"/>
            <a:ext cx="4167635" cy="3102471"/>
          </a:xfrm>
          <a:prstGeom prst="rect">
            <a:avLst/>
          </a:prstGeom>
        </p:spPr>
      </p:pic>
      <p:sp>
        <p:nvSpPr>
          <p:cNvPr id="14" name="Rectangle 13">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920" y="0"/>
            <a:ext cx="640080" cy="7620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94830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on a horse drawn carriage&#10;&#10;Description automatically generated with low confidence">
            <a:extLst>
              <a:ext uri="{FF2B5EF4-FFF2-40B4-BE49-F238E27FC236}">
                <a16:creationId xmlns:a16="http://schemas.microsoft.com/office/drawing/2014/main" id="{7387EA4B-C892-445F-A4A4-863B7D31DF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9659"/>
            <a:ext cx="12733953" cy="7687614"/>
          </a:xfrm>
          <a:prstGeom prst="rect">
            <a:avLst/>
          </a:prstGeom>
        </p:spPr>
      </p:pic>
    </p:spTree>
    <p:extLst>
      <p:ext uri="{BB962C8B-B14F-4D97-AF65-F5344CB8AC3E}">
        <p14:creationId xmlns:p14="http://schemas.microsoft.com/office/powerpoint/2010/main" val="33912783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70" y="0"/>
            <a:ext cx="10157460" cy="76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Text&#10;&#10;Description automatically generated">
            <a:extLst>
              <a:ext uri="{FF2B5EF4-FFF2-40B4-BE49-F238E27FC236}">
                <a16:creationId xmlns:a16="http://schemas.microsoft.com/office/drawing/2014/main" id="{65D0F19B-DDB0-4695-8927-8E6BB59DF776}"/>
              </a:ext>
            </a:extLst>
          </p:cNvPr>
          <p:cNvPicPr>
            <a:picLocks noChangeAspect="1"/>
          </p:cNvPicPr>
          <p:nvPr/>
        </p:nvPicPr>
        <p:blipFill rotWithShape="1">
          <a:blip r:embed="rId2">
            <a:extLst>
              <a:ext uri="{28A0092B-C50C-407E-A947-70E740481C1C}">
                <a14:useLocalDpi xmlns:a14="http://schemas.microsoft.com/office/drawing/2010/main" val="0"/>
              </a:ext>
            </a:extLst>
          </a:blip>
          <a:srcRect t="23191" b="30130"/>
          <a:stretch/>
        </p:blipFill>
        <p:spPr>
          <a:xfrm>
            <a:off x="20" y="1424"/>
            <a:ext cx="10159980" cy="7618576"/>
          </a:xfrm>
          <a:prstGeom prst="rect">
            <a:avLst/>
          </a:prstGeom>
        </p:spPr>
      </p:pic>
      <p:sp>
        <p:nvSpPr>
          <p:cNvPr id="4" name="TextBox 3">
            <a:extLst>
              <a:ext uri="{FF2B5EF4-FFF2-40B4-BE49-F238E27FC236}">
                <a16:creationId xmlns:a16="http://schemas.microsoft.com/office/drawing/2014/main" id="{41CDFCF4-FB12-45DE-B8EB-17FB595804E4}"/>
              </a:ext>
            </a:extLst>
          </p:cNvPr>
          <p:cNvSpPr txBox="1"/>
          <p:nvPr/>
        </p:nvSpPr>
        <p:spPr>
          <a:xfrm>
            <a:off x="1346200" y="1219200"/>
            <a:ext cx="7772400" cy="769441"/>
          </a:xfrm>
          <a:prstGeom prst="rect">
            <a:avLst/>
          </a:prstGeom>
          <a:solidFill>
            <a:schemeClr val="bg1"/>
          </a:solidFill>
          <a:ln w="38100">
            <a:solidFill>
              <a:schemeClr val="tx1"/>
            </a:solidFill>
          </a:ln>
        </p:spPr>
        <p:txBody>
          <a:bodyPr wrap="square" rtlCol="0">
            <a:spAutoFit/>
          </a:bodyPr>
          <a:lstStyle/>
          <a:p>
            <a:pPr algn="ctr"/>
            <a:r>
              <a:rPr lang="en-US" sz="4400" dirty="0"/>
              <a:t>Treaty of Tehuacana Creek, 1843</a:t>
            </a:r>
          </a:p>
        </p:txBody>
      </p:sp>
    </p:spTree>
    <p:extLst>
      <p:ext uri="{BB962C8B-B14F-4D97-AF65-F5344CB8AC3E}">
        <p14:creationId xmlns:p14="http://schemas.microsoft.com/office/powerpoint/2010/main" val="37042602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31" y="0"/>
            <a:ext cx="9928339" cy="7620000"/>
          </a:xfrm>
          <a:prstGeom prst="rect">
            <a:avLst/>
          </a:prstGeom>
        </p:spPr>
      </p:pic>
    </p:spTree>
    <p:extLst>
      <p:ext uri="{BB962C8B-B14F-4D97-AF65-F5344CB8AC3E}">
        <p14:creationId xmlns:p14="http://schemas.microsoft.com/office/powerpoint/2010/main" val="41479582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6D6C25-D955-4753-8104-BDC413E879F4}"/>
              </a:ext>
            </a:extLst>
          </p:cNvPr>
          <p:cNvSpPr txBox="1"/>
          <p:nvPr/>
        </p:nvSpPr>
        <p:spPr>
          <a:xfrm>
            <a:off x="889000" y="609600"/>
            <a:ext cx="8763000" cy="1384995"/>
          </a:xfrm>
          <a:prstGeom prst="rect">
            <a:avLst/>
          </a:prstGeom>
          <a:noFill/>
        </p:spPr>
        <p:txBody>
          <a:bodyPr wrap="square" rtlCol="0">
            <a:spAutoFit/>
          </a:bodyPr>
          <a:lstStyle/>
          <a:p>
            <a:pPr algn="ctr"/>
            <a:r>
              <a:rPr lang="en-US" sz="5400" b="1" dirty="0">
                <a:latin typeface="Calibri" panose="020F0502020204030204" pitchFamily="34" charset="0"/>
                <a:cs typeface="Calibri" panose="020F0502020204030204" pitchFamily="34" charset="0"/>
              </a:rPr>
              <a:t>Population Shifts in Texas:</a:t>
            </a:r>
          </a:p>
          <a:p>
            <a:pPr algn="ctr"/>
            <a:endParaRPr lang="en-US" sz="3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11959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6D6C25-D955-4753-8104-BDC413E879F4}"/>
              </a:ext>
            </a:extLst>
          </p:cNvPr>
          <p:cNvSpPr txBox="1"/>
          <p:nvPr/>
        </p:nvSpPr>
        <p:spPr>
          <a:xfrm>
            <a:off x="889000" y="609600"/>
            <a:ext cx="8763000" cy="4339650"/>
          </a:xfrm>
          <a:prstGeom prst="rect">
            <a:avLst/>
          </a:prstGeom>
          <a:noFill/>
        </p:spPr>
        <p:txBody>
          <a:bodyPr wrap="square" rtlCol="0">
            <a:spAutoFit/>
          </a:bodyPr>
          <a:lstStyle/>
          <a:p>
            <a:pPr algn="ctr"/>
            <a:r>
              <a:rPr lang="en-US" sz="5400" b="1" dirty="0">
                <a:latin typeface="Calibri" panose="020F0502020204030204" pitchFamily="34" charset="0"/>
                <a:cs typeface="Calibri" panose="020F0502020204030204" pitchFamily="34" charset="0"/>
              </a:rPr>
              <a:t>Population Shifts in Texas:</a:t>
            </a:r>
          </a:p>
          <a:p>
            <a:pPr algn="ctr"/>
            <a:endParaRPr lang="en-US" sz="3000" dirty="0">
              <a:latin typeface="Calibri" panose="020F0502020204030204" pitchFamily="34" charset="0"/>
              <a:cs typeface="Calibri" panose="020F0502020204030204" pitchFamily="34" charset="0"/>
            </a:endParaRPr>
          </a:p>
          <a:p>
            <a:pPr algn="ctr"/>
            <a:r>
              <a:rPr lang="en-US" sz="5400" dirty="0">
                <a:latin typeface="Calibri" panose="020F0502020204030204" pitchFamily="34" charset="0"/>
                <a:cs typeface="Calibri" panose="020F0502020204030204" pitchFamily="34" charset="0"/>
              </a:rPr>
              <a:t>In 1836, there were approximately 35,000 to 40,000 non-Indians in Texas.</a:t>
            </a:r>
          </a:p>
          <a:p>
            <a:pPr algn="ctr"/>
            <a:endParaRPr lang="en-US" sz="3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83392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6D6C25-D955-4753-8104-BDC413E879F4}"/>
              </a:ext>
            </a:extLst>
          </p:cNvPr>
          <p:cNvSpPr txBox="1"/>
          <p:nvPr/>
        </p:nvSpPr>
        <p:spPr>
          <a:xfrm>
            <a:off x="889000" y="609600"/>
            <a:ext cx="8763000" cy="6001643"/>
          </a:xfrm>
          <a:prstGeom prst="rect">
            <a:avLst/>
          </a:prstGeom>
          <a:noFill/>
        </p:spPr>
        <p:txBody>
          <a:bodyPr wrap="square" rtlCol="0">
            <a:spAutoFit/>
          </a:bodyPr>
          <a:lstStyle/>
          <a:p>
            <a:pPr algn="ctr"/>
            <a:r>
              <a:rPr lang="en-US" sz="5400" b="1" dirty="0">
                <a:latin typeface="Calibri" panose="020F0502020204030204" pitchFamily="34" charset="0"/>
                <a:cs typeface="Calibri" panose="020F0502020204030204" pitchFamily="34" charset="0"/>
              </a:rPr>
              <a:t>Population Shifts in Texas:</a:t>
            </a:r>
          </a:p>
          <a:p>
            <a:pPr algn="ctr"/>
            <a:endParaRPr lang="en-US" sz="3000" dirty="0">
              <a:latin typeface="Calibri" panose="020F0502020204030204" pitchFamily="34" charset="0"/>
              <a:cs typeface="Calibri" panose="020F0502020204030204" pitchFamily="34" charset="0"/>
            </a:endParaRPr>
          </a:p>
          <a:p>
            <a:pPr algn="ctr"/>
            <a:r>
              <a:rPr lang="en-US" sz="5400" dirty="0">
                <a:latin typeface="Calibri" panose="020F0502020204030204" pitchFamily="34" charset="0"/>
                <a:cs typeface="Calibri" panose="020F0502020204030204" pitchFamily="34" charset="0"/>
              </a:rPr>
              <a:t>In 1836, there were approximately 35,000 to 40,000 non-Indians in Texas.</a:t>
            </a:r>
          </a:p>
          <a:p>
            <a:pPr algn="ctr"/>
            <a:endParaRPr lang="en-US" sz="3000" dirty="0">
              <a:latin typeface="Calibri" panose="020F0502020204030204" pitchFamily="34" charset="0"/>
              <a:cs typeface="Calibri" panose="020F0502020204030204" pitchFamily="34" charset="0"/>
            </a:endParaRPr>
          </a:p>
          <a:p>
            <a:pPr algn="ctr"/>
            <a:r>
              <a:rPr lang="en-US" sz="5400" dirty="0">
                <a:latin typeface="Calibri" panose="020F0502020204030204" pitchFamily="34" charset="0"/>
                <a:cs typeface="Calibri" panose="020F0502020204030204" pitchFamily="34" charset="0"/>
              </a:rPr>
              <a:t>By 1845-47, there were 140,000 non-Indians in Texas.</a:t>
            </a:r>
          </a:p>
        </p:txBody>
      </p:sp>
    </p:spTree>
    <p:extLst>
      <p:ext uri="{BB962C8B-B14F-4D97-AF65-F5344CB8AC3E}">
        <p14:creationId xmlns:p14="http://schemas.microsoft.com/office/powerpoint/2010/main" val="28658488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a:extLst>
              <a:ext uri="{FF2B5EF4-FFF2-40B4-BE49-F238E27FC236}">
                <a16:creationId xmlns:a16="http://schemas.microsoft.com/office/drawing/2014/main" id="{1946E656-E703-4B2A-A579-3ACA68903C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10160000" cy="692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6587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srcRect/>
          <a:stretch>
            <a:fillRect/>
          </a:stretch>
        </p:blipFill>
        <p:spPr bwMode="auto">
          <a:xfrm>
            <a:off x="1102783" y="0"/>
            <a:ext cx="7768167" cy="7620000"/>
          </a:xfrm>
          <a:prstGeom prst="rect">
            <a:avLst/>
          </a:prstGeom>
          <a:noFill/>
          <a:ln w="9525">
            <a:noFill/>
            <a:miter lim="800000"/>
            <a:headEnd/>
            <a:tailEnd/>
          </a:ln>
        </p:spPr>
      </p:pic>
    </p:spTree>
    <p:extLst>
      <p:ext uri="{BB962C8B-B14F-4D97-AF65-F5344CB8AC3E}">
        <p14:creationId xmlns:p14="http://schemas.microsoft.com/office/powerpoint/2010/main" val="40582452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10344150" cy="929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0828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10344150" cy="929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36.jpg">
            <a:extLst>
              <a:ext uri="{FF2B5EF4-FFF2-40B4-BE49-F238E27FC236}">
                <a16:creationId xmlns:a16="http://schemas.microsoft.com/office/drawing/2014/main" id="{73CDB865-8F7B-433B-9AAA-7E00735B0CA2}"/>
              </a:ext>
            </a:extLst>
          </p:cNvPr>
          <p:cNvPicPr>
            <a:picLocks noChangeAspect="1"/>
          </p:cNvPicPr>
          <p:nvPr/>
        </p:nvPicPr>
        <p:blipFill>
          <a:blip r:embed="rId3" cstate="print"/>
          <a:stretch>
            <a:fillRect/>
          </a:stretch>
        </p:blipFill>
        <p:spPr>
          <a:xfrm>
            <a:off x="107201" y="-3886200"/>
            <a:ext cx="10129747" cy="6942667"/>
          </a:xfrm>
          <a:prstGeom prst="rect">
            <a:avLst/>
          </a:prstGeom>
        </p:spPr>
      </p:pic>
    </p:spTree>
    <p:extLst>
      <p:ext uri="{BB962C8B-B14F-4D97-AF65-F5344CB8AC3E}">
        <p14:creationId xmlns:p14="http://schemas.microsoft.com/office/powerpoint/2010/main" val="2220414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12.jpg">
            <a:extLst>
              <a:ext uri="{FF2B5EF4-FFF2-40B4-BE49-F238E27FC236}">
                <a16:creationId xmlns:a16="http://schemas.microsoft.com/office/drawing/2014/main" id="{CFBF6AF5-AB1A-4327-A4EF-20F11EB6BA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0400" y="0"/>
            <a:ext cx="6265863" cy="818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4">
            <a:extLst>
              <a:ext uri="{FF2B5EF4-FFF2-40B4-BE49-F238E27FC236}">
                <a16:creationId xmlns:a16="http://schemas.microsoft.com/office/drawing/2014/main" id="{941923D1-DAAD-4AFA-845C-A4BF2FA561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3962400"/>
            <a:ext cx="3403600" cy="444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text, old&#10;&#10;Description automatically generated">
            <a:extLst>
              <a:ext uri="{FF2B5EF4-FFF2-40B4-BE49-F238E27FC236}">
                <a16:creationId xmlns:a16="http://schemas.microsoft.com/office/drawing/2014/main" id="{689C1D61-DF87-48C1-A898-60B7C32369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400" y="34344"/>
            <a:ext cx="3403600" cy="4090762"/>
          </a:xfrm>
          <a:prstGeom prst="rect">
            <a:avLst/>
          </a:prstGeom>
        </p:spPr>
      </p:pic>
    </p:spTree>
    <p:extLst>
      <p:ext uri="{BB962C8B-B14F-4D97-AF65-F5344CB8AC3E}">
        <p14:creationId xmlns:p14="http://schemas.microsoft.com/office/powerpoint/2010/main" val="13669343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70" y="0"/>
            <a:ext cx="10157460" cy="76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 grass, outdoor, dog&#10;&#10;Description automatically generated">
            <a:extLst>
              <a:ext uri="{FF2B5EF4-FFF2-40B4-BE49-F238E27FC236}">
                <a16:creationId xmlns:a16="http://schemas.microsoft.com/office/drawing/2014/main" id="{23F1E3DA-563A-4348-A6F9-505AD3B457F7}"/>
              </a:ext>
            </a:extLst>
          </p:cNvPr>
          <p:cNvPicPr>
            <a:picLocks noChangeAspect="1"/>
          </p:cNvPicPr>
          <p:nvPr/>
        </p:nvPicPr>
        <p:blipFill rotWithShape="1">
          <a:blip r:embed="rId2">
            <a:extLst>
              <a:ext uri="{28A0092B-C50C-407E-A947-70E740481C1C}">
                <a14:useLocalDpi xmlns:a14="http://schemas.microsoft.com/office/drawing/2010/main" val="0"/>
              </a:ext>
            </a:extLst>
          </a:blip>
          <a:srcRect l="8436" r="10883" b="1"/>
          <a:stretch/>
        </p:blipFill>
        <p:spPr>
          <a:xfrm>
            <a:off x="20" y="1424"/>
            <a:ext cx="10159980" cy="7618576"/>
          </a:xfrm>
          <a:prstGeom prst="rect">
            <a:avLst/>
          </a:prstGeom>
        </p:spPr>
      </p:pic>
    </p:spTree>
    <p:extLst>
      <p:ext uri="{BB962C8B-B14F-4D97-AF65-F5344CB8AC3E}">
        <p14:creationId xmlns:p14="http://schemas.microsoft.com/office/powerpoint/2010/main" val="17881709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grass, outdoor&#10;&#10;Description automatically generated">
            <a:extLst>
              <a:ext uri="{FF2B5EF4-FFF2-40B4-BE49-F238E27FC236}">
                <a16:creationId xmlns:a16="http://schemas.microsoft.com/office/drawing/2014/main" id="{3E53E2F8-7BBB-477C-B11D-C149A360FEC8}"/>
              </a:ext>
            </a:extLst>
          </p:cNvPr>
          <p:cNvPicPr>
            <a:picLocks noChangeAspect="1"/>
          </p:cNvPicPr>
          <p:nvPr/>
        </p:nvPicPr>
        <p:blipFill rotWithShape="1">
          <a:blip r:embed="rId2">
            <a:extLst>
              <a:ext uri="{28A0092B-C50C-407E-A947-70E740481C1C}">
                <a14:useLocalDpi xmlns:a14="http://schemas.microsoft.com/office/drawing/2010/main" val="0"/>
              </a:ext>
            </a:extLst>
          </a:blip>
          <a:srcRect r="6984" b="1"/>
          <a:stretch/>
        </p:blipFill>
        <p:spPr>
          <a:xfrm>
            <a:off x="20" y="1424"/>
            <a:ext cx="10159980" cy="7618576"/>
          </a:xfrm>
          <a:prstGeom prst="rect">
            <a:avLst/>
          </a:prstGeom>
        </p:spPr>
      </p:pic>
    </p:spTree>
    <p:extLst>
      <p:ext uri="{BB962C8B-B14F-4D97-AF65-F5344CB8AC3E}">
        <p14:creationId xmlns:p14="http://schemas.microsoft.com/office/powerpoint/2010/main" val="30628639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DB59FD7E-E14E-42FF-84C0-FC2950D55A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400" y="0"/>
            <a:ext cx="8554434" cy="7660687"/>
          </a:xfrm>
          <a:prstGeom prst="rect">
            <a:avLst/>
          </a:prstGeom>
        </p:spPr>
      </p:pic>
    </p:spTree>
    <p:extLst>
      <p:ext uri="{BB962C8B-B14F-4D97-AF65-F5344CB8AC3E}">
        <p14:creationId xmlns:p14="http://schemas.microsoft.com/office/powerpoint/2010/main" val="27310093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8F0AB3D-F047-45C1-A305-BDB78B7AF3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0749" y="-17462"/>
            <a:ext cx="5876925" cy="763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78485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8F0AB3D-F047-45C1-A305-BDB78B7AF3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0749" y="-17462"/>
            <a:ext cx="5876925" cy="763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erson with a beard&#10;&#10;Description automatically generated with low confidence">
            <a:extLst>
              <a:ext uri="{FF2B5EF4-FFF2-40B4-BE49-F238E27FC236}">
                <a16:creationId xmlns:a16="http://schemas.microsoft.com/office/drawing/2014/main" id="{F70051DF-C05A-4B13-B88A-EA5892BDD5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00" y="0"/>
            <a:ext cx="5619666" cy="7620000"/>
          </a:xfrm>
          <a:prstGeom prst="rect">
            <a:avLst/>
          </a:prstGeom>
        </p:spPr>
      </p:pic>
      <p:sp>
        <p:nvSpPr>
          <p:cNvPr id="5" name="TextBox 4">
            <a:extLst>
              <a:ext uri="{FF2B5EF4-FFF2-40B4-BE49-F238E27FC236}">
                <a16:creationId xmlns:a16="http://schemas.microsoft.com/office/drawing/2014/main" id="{A65E5103-9FC4-4321-9EAF-1FBA1BE9B36F}"/>
              </a:ext>
            </a:extLst>
          </p:cNvPr>
          <p:cNvSpPr txBox="1"/>
          <p:nvPr/>
        </p:nvSpPr>
        <p:spPr>
          <a:xfrm>
            <a:off x="160272" y="6553200"/>
            <a:ext cx="4876800" cy="646331"/>
          </a:xfrm>
          <a:prstGeom prst="rect">
            <a:avLst/>
          </a:prstGeom>
          <a:solidFill>
            <a:schemeClr val="bg1"/>
          </a:solidFill>
          <a:ln w="38100">
            <a:solidFill>
              <a:schemeClr val="tx1"/>
            </a:solidFill>
          </a:ln>
        </p:spPr>
        <p:txBody>
          <a:bodyPr wrap="square" rtlCol="0">
            <a:spAutoFit/>
          </a:bodyPr>
          <a:lstStyle/>
          <a:p>
            <a:pPr algn="ctr"/>
            <a:r>
              <a:rPr lang="en-US" sz="3600" dirty="0"/>
              <a:t>Lawrence Sullivan Ross</a:t>
            </a:r>
          </a:p>
        </p:txBody>
      </p:sp>
    </p:spTree>
    <p:extLst>
      <p:ext uri="{BB962C8B-B14F-4D97-AF65-F5344CB8AC3E}">
        <p14:creationId xmlns:p14="http://schemas.microsoft.com/office/powerpoint/2010/main" val="29649705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grass, outdoor&#10;&#10;Description automatically generated">
            <a:extLst>
              <a:ext uri="{FF2B5EF4-FFF2-40B4-BE49-F238E27FC236}">
                <a16:creationId xmlns:a16="http://schemas.microsoft.com/office/drawing/2014/main" id="{3E53E2F8-7BBB-477C-B11D-C149A360FEC8}"/>
              </a:ext>
            </a:extLst>
          </p:cNvPr>
          <p:cNvPicPr>
            <a:picLocks noChangeAspect="1"/>
          </p:cNvPicPr>
          <p:nvPr/>
        </p:nvPicPr>
        <p:blipFill rotWithShape="1">
          <a:blip r:embed="rId2">
            <a:extLst>
              <a:ext uri="{28A0092B-C50C-407E-A947-70E740481C1C}">
                <a14:useLocalDpi xmlns:a14="http://schemas.microsoft.com/office/drawing/2010/main" val="0"/>
              </a:ext>
            </a:extLst>
          </a:blip>
          <a:srcRect r="6984" b="1"/>
          <a:stretch/>
        </p:blipFill>
        <p:spPr>
          <a:xfrm>
            <a:off x="20" y="1424"/>
            <a:ext cx="10159980" cy="7618576"/>
          </a:xfrm>
          <a:prstGeom prst="rect">
            <a:avLst/>
          </a:prstGeom>
        </p:spPr>
      </p:pic>
    </p:spTree>
    <p:extLst>
      <p:ext uri="{BB962C8B-B14F-4D97-AF65-F5344CB8AC3E}">
        <p14:creationId xmlns:p14="http://schemas.microsoft.com/office/powerpoint/2010/main" val="9180640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E5A70F63-D132-450B-98B4-8C70797FB8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0" y="0"/>
            <a:ext cx="5969000" cy="7620000"/>
          </a:xfrm>
          <a:prstGeom prst="rect">
            <a:avLst/>
          </a:prstGeom>
        </p:spPr>
      </p:pic>
    </p:spTree>
    <p:extLst>
      <p:ext uri="{BB962C8B-B14F-4D97-AF65-F5344CB8AC3E}">
        <p14:creationId xmlns:p14="http://schemas.microsoft.com/office/powerpoint/2010/main" val="33801755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0CCAACE-815D-4A79-875A-B7EFC28F7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70" y="0"/>
            <a:ext cx="10157460" cy="76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holding a baby&#10;&#10;Description automatically generated">
            <a:extLst>
              <a:ext uri="{FF2B5EF4-FFF2-40B4-BE49-F238E27FC236}">
                <a16:creationId xmlns:a16="http://schemas.microsoft.com/office/drawing/2014/main" id="{FB6E9C25-051F-4547-BE84-DCE8207F6307}"/>
              </a:ext>
            </a:extLst>
          </p:cNvPr>
          <p:cNvPicPr>
            <a:picLocks noChangeAspect="1"/>
          </p:cNvPicPr>
          <p:nvPr/>
        </p:nvPicPr>
        <p:blipFill rotWithShape="1">
          <a:blip r:embed="rId2">
            <a:extLst>
              <a:ext uri="{28A0092B-C50C-407E-A947-70E740481C1C}">
                <a14:useLocalDpi xmlns:a14="http://schemas.microsoft.com/office/drawing/2010/main" val="0"/>
              </a:ext>
            </a:extLst>
          </a:blip>
          <a:srcRect l="3030"/>
          <a:stretch/>
        </p:blipFill>
        <p:spPr>
          <a:xfrm>
            <a:off x="5080000" y="10"/>
            <a:ext cx="5080000" cy="7619990"/>
          </a:xfrm>
          <a:prstGeom prst="rect">
            <a:avLst/>
          </a:prstGeom>
        </p:spPr>
      </p:pic>
    </p:spTree>
    <p:extLst>
      <p:ext uri="{BB962C8B-B14F-4D97-AF65-F5344CB8AC3E}">
        <p14:creationId xmlns:p14="http://schemas.microsoft.com/office/powerpoint/2010/main" val="24085310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suit and tie&#10;&#10;Description automatically generated with medium confidence">
            <a:extLst>
              <a:ext uri="{FF2B5EF4-FFF2-40B4-BE49-F238E27FC236}">
                <a16:creationId xmlns:a16="http://schemas.microsoft.com/office/drawing/2014/main" id="{B75EB02F-A415-470D-B38D-5AB2C1E531B5}"/>
              </a:ext>
            </a:extLst>
          </p:cNvPr>
          <p:cNvPicPr>
            <a:picLocks noChangeAspect="1"/>
          </p:cNvPicPr>
          <p:nvPr/>
        </p:nvPicPr>
        <p:blipFill rotWithShape="1">
          <a:blip r:embed="rId2">
            <a:extLst>
              <a:ext uri="{28A0092B-C50C-407E-A947-70E740481C1C}">
                <a14:useLocalDpi xmlns:a14="http://schemas.microsoft.com/office/drawing/2010/main" val="0"/>
              </a:ext>
            </a:extLst>
          </a:blip>
          <a:srcRect l="12756" r="12756"/>
          <a:stretch/>
        </p:blipFill>
        <p:spPr>
          <a:xfrm>
            <a:off x="20" y="10"/>
            <a:ext cx="5079980" cy="7619990"/>
          </a:xfrm>
          <a:prstGeom prst="rect">
            <a:avLst/>
          </a:prstGeom>
        </p:spPr>
      </p:pic>
      <p:pic>
        <p:nvPicPr>
          <p:cNvPr id="3" name="Picture 2" descr="A person holding a baby&#10;&#10;Description automatically generated">
            <a:extLst>
              <a:ext uri="{FF2B5EF4-FFF2-40B4-BE49-F238E27FC236}">
                <a16:creationId xmlns:a16="http://schemas.microsoft.com/office/drawing/2014/main" id="{FB6E9C25-051F-4547-BE84-DCE8207F6307}"/>
              </a:ext>
            </a:extLst>
          </p:cNvPr>
          <p:cNvPicPr>
            <a:picLocks noChangeAspect="1"/>
          </p:cNvPicPr>
          <p:nvPr/>
        </p:nvPicPr>
        <p:blipFill rotWithShape="1">
          <a:blip r:embed="rId3">
            <a:extLst>
              <a:ext uri="{28A0092B-C50C-407E-A947-70E740481C1C}">
                <a14:useLocalDpi xmlns:a14="http://schemas.microsoft.com/office/drawing/2010/main" val="0"/>
              </a:ext>
            </a:extLst>
          </a:blip>
          <a:srcRect l="3030"/>
          <a:stretch/>
        </p:blipFill>
        <p:spPr>
          <a:xfrm>
            <a:off x="5080000" y="10"/>
            <a:ext cx="5080000" cy="7619990"/>
          </a:xfrm>
          <a:prstGeom prst="rect">
            <a:avLst/>
          </a:prstGeom>
        </p:spPr>
      </p:pic>
    </p:spTree>
    <p:extLst>
      <p:ext uri="{BB962C8B-B14F-4D97-AF65-F5344CB8AC3E}">
        <p14:creationId xmlns:p14="http://schemas.microsoft.com/office/powerpoint/2010/main" val="12289709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a:extLst>
              <a:ext uri="{FF2B5EF4-FFF2-40B4-BE49-F238E27FC236}">
                <a16:creationId xmlns:a16="http://schemas.microsoft.com/office/drawing/2014/main" id="{FD18032C-779D-44C1-9B43-599F8B900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706" y="0"/>
            <a:ext cx="10394369"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Map&#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l="9317" r="-2" b="-2"/>
          <a:stretch/>
        </p:blipFill>
        <p:spPr bwMode="auto">
          <a:xfrm>
            <a:off x="20" y="1424"/>
            <a:ext cx="10159980" cy="76185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33656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FA2518-84F5-44F0-822D-917DC8D8550D}"/>
              </a:ext>
            </a:extLst>
          </p:cNvPr>
          <p:cNvSpPr txBox="1"/>
          <p:nvPr/>
        </p:nvSpPr>
        <p:spPr>
          <a:xfrm>
            <a:off x="965200" y="1917174"/>
            <a:ext cx="8763000" cy="2862322"/>
          </a:xfrm>
          <a:prstGeom prst="rect">
            <a:avLst/>
          </a:prstGeom>
          <a:noFill/>
        </p:spPr>
        <p:txBody>
          <a:bodyPr wrap="square" rtlCol="0">
            <a:spAutoFit/>
          </a:bodyPr>
          <a:lstStyle/>
          <a:p>
            <a:pPr algn="ctr"/>
            <a:r>
              <a:rPr lang="en-US" sz="4500" dirty="0">
                <a:latin typeface="Calibri" panose="020F0502020204030204" pitchFamily="34" charset="0"/>
                <a:cs typeface="Calibri" panose="020F0502020204030204" pitchFamily="34" charset="0"/>
              </a:rPr>
              <a:t>How did the Presidency of Mirabeau Lamar and annexation to the United States weaken the position of American Indians in Texas?</a:t>
            </a:r>
          </a:p>
        </p:txBody>
      </p:sp>
    </p:spTree>
    <p:extLst>
      <p:ext uri="{BB962C8B-B14F-4D97-AF65-F5344CB8AC3E}">
        <p14:creationId xmlns:p14="http://schemas.microsoft.com/office/powerpoint/2010/main" val="2222638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earing a hat&#10;&#10;Description automatically generated with medium confidence">
            <a:extLst>
              <a:ext uri="{FF2B5EF4-FFF2-40B4-BE49-F238E27FC236}">
                <a16:creationId xmlns:a16="http://schemas.microsoft.com/office/drawing/2014/main" id="{D127EA75-EC60-40B8-8939-3956885E12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300" y="8467"/>
            <a:ext cx="5867400" cy="8149167"/>
          </a:xfrm>
          <a:prstGeom prst="rect">
            <a:avLst/>
          </a:prstGeom>
        </p:spPr>
      </p:pic>
      <p:sp>
        <p:nvSpPr>
          <p:cNvPr id="4" name="TextBox 3">
            <a:extLst>
              <a:ext uri="{FF2B5EF4-FFF2-40B4-BE49-F238E27FC236}">
                <a16:creationId xmlns:a16="http://schemas.microsoft.com/office/drawing/2014/main" id="{8293CC5D-EEA8-4071-BDEC-3E7248D4EF44}"/>
              </a:ext>
            </a:extLst>
          </p:cNvPr>
          <p:cNvSpPr txBox="1"/>
          <p:nvPr/>
        </p:nvSpPr>
        <p:spPr>
          <a:xfrm>
            <a:off x="2641600" y="6553200"/>
            <a:ext cx="4876800" cy="707886"/>
          </a:xfrm>
          <a:prstGeom prst="rect">
            <a:avLst/>
          </a:prstGeom>
          <a:solidFill>
            <a:schemeClr val="bg1"/>
          </a:solidFill>
          <a:ln w="38100">
            <a:solidFill>
              <a:schemeClr val="tx1"/>
            </a:solidFill>
          </a:ln>
        </p:spPr>
        <p:txBody>
          <a:bodyPr wrap="square" rtlCol="0">
            <a:spAutoFit/>
          </a:bodyPr>
          <a:lstStyle/>
          <a:p>
            <a:pPr algn="ctr"/>
            <a:r>
              <a:rPr lang="en-US" sz="4000" dirty="0"/>
              <a:t>Chief Bowl or </a:t>
            </a:r>
            <a:r>
              <a:rPr lang="en-US" sz="4000" dirty="0" err="1"/>
              <a:t>Duwali</a:t>
            </a:r>
            <a:endParaRPr lang="en-US" sz="4000" dirty="0"/>
          </a:p>
        </p:txBody>
      </p:sp>
    </p:spTree>
    <p:extLst>
      <p:ext uri="{BB962C8B-B14F-4D97-AF65-F5344CB8AC3E}">
        <p14:creationId xmlns:p14="http://schemas.microsoft.com/office/powerpoint/2010/main" val="2571435621"/>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4240</TotalTime>
  <Words>777</Words>
  <Application>Microsoft Office PowerPoint</Application>
  <PresentationFormat>Custom</PresentationFormat>
  <Paragraphs>75</Paragraphs>
  <Slides>80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80</vt:i4>
      </vt:variant>
    </vt:vector>
  </HeadingPairs>
  <TitlesOfParts>
    <vt:vector size="84"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Andrew Torget</cp:lastModifiedBy>
  <cp:revision>232</cp:revision>
  <cp:lastPrinted>2017-01-17T17:03:30Z</cp:lastPrinted>
  <dcterms:created xsi:type="dcterms:W3CDTF">2004-05-06T09:28:21Z</dcterms:created>
  <dcterms:modified xsi:type="dcterms:W3CDTF">2021-09-27T21:29:03Z</dcterms:modified>
</cp:coreProperties>
</file>