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2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823" y="-124822"/>
            <a:ext cx="13026352" cy="21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3113" y="4547703"/>
            <a:ext cx="16121773" cy="341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lindsaychervinsky.com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114" y="2042108"/>
            <a:ext cx="10744198" cy="6724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540"/>
              <a:t>The</a:t>
            </a:r>
            <a:r>
              <a:rPr dirty="0" spc="-280"/>
              <a:t> </a:t>
            </a:r>
            <a:r>
              <a:rPr dirty="0" spc="1220"/>
              <a:t>Farewell</a:t>
            </a:r>
            <a:r>
              <a:rPr dirty="0" spc="-280"/>
              <a:t> </a:t>
            </a:r>
            <a:r>
              <a:rPr dirty="0" spc="825"/>
              <a:t>Address</a:t>
            </a: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4600" spc="50">
                <a:latin typeface="Times New Roman"/>
                <a:cs typeface="Times New Roman"/>
              </a:rPr>
              <a:t>Texas</a:t>
            </a:r>
            <a:r>
              <a:rPr dirty="0" sz="4600" spc="-175">
                <a:latin typeface="Times New Roman"/>
                <a:cs typeface="Times New Roman"/>
              </a:rPr>
              <a:t> </a:t>
            </a:r>
            <a:r>
              <a:rPr dirty="0" sz="4600" spc="210">
                <a:latin typeface="Times New Roman"/>
                <a:cs typeface="Times New Roman"/>
              </a:rPr>
              <a:t>Humanities'</a:t>
            </a:r>
            <a:r>
              <a:rPr dirty="0" sz="4600" spc="-175">
                <a:latin typeface="Times New Roman"/>
                <a:cs typeface="Times New Roman"/>
              </a:rPr>
              <a:t> </a:t>
            </a:r>
            <a:r>
              <a:rPr dirty="0" sz="4600" spc="195">
                <a:latin typeface="Times New Roman"/>
                <a:cs typeface="Times New Roman"/>
              </a:rPr>
              <a:t>Founding</a:t>
            </a:r>
            <a:r>
              <a:rPr dirty="0" sz="4600" spc="-175">
                <a:latin typeface="Times New Roman"/>
                <a:cs typeface="Times New Roman"/>
              </a:rPr>
              <a:t> </a:t>
            </a:r>
            <a:r>
              <a:rPr dirty="0" sz="4600" spc="200">
                <a:latin typeface="Times New Roman"/>
                <a:cs typeface="Times New Roman"/>
              </a:rPr>
              <a:t>Documents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5299" y="8719430"/>
            <a:ext cx="14577694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0600" marR="5080" indent="-2248535">
              <a:lnSpc>
                <a:spcPct val="115199"/>
              </a:lnSpc>
              <a:spcBef>
                <a:spcPts val="100"/>
              </a:spcBef>
              <a:tabLst>
                <a:tab pos="6071870" algn="l"/>
              </a:tabLst>
            </a:pPr>
            <a:r>
              <a:rPr dirty="0" sz="4200" spc="60">
                <a:solidFill>
                  <a:srgbClr val="FFFFFF"/>
                </a:solidFill>
                <a:latin typeface="Times New Roman"/>
                <a:cs typeface="Times New Roman"/>
              </a:rPr>
              <a:t>Lindsay</a:t>
            </a:r>
            <a:r>
              <a:rPr dirty="0" sz="4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30">
                <a:solidFill>
                  <a:srgbClr val="FFFFFF"/>
                </a:solidFill>
                <a:latin typeface="Times New Roman"/>
                <a:cs typeface="Times New Roman"/>
              </a:rPr>
              <a:t>M.</a:t>
            </a:r>
            <a:r>
              <a:rPr dirty="0" sz="4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95">
                <a:solidFill>
                  <a:srgbClr val="FFFFFF"/>
                </a:solidFill>
                <a:latin typeface="Times New Roman"/>
                <a:cs typeface="Times New Roman"/>
              </a:rPr>
              <a:t>Chervinsky,</a:t>
            </a:r>
            <a:r>
              <a:rPr dirty="0" sz="4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85">
                <a:solidFill>
                  <a:srgbClr val="FFFFFF"/>
                </a:solidFill>
                <a:latin typeface="Times New Roman"/>
                <a:cs typeface="Times New Roman"/>
              </a:rPr>
              <a:t>Ph.D.,</a:t>
            </a:r>
            <a:r>
              <a:rPr dirty="0" sz="4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36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4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37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4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229">
                <a:solidFill>
                  <a:srgbClr val="FFFFFF"/>
                </a:solidFill>
                <a:latin typeface="Times New Roman"/>
                <a:cs typeface="Times New Roman"/>
              </a:rPr>
              <a:t>Presidential</a:t>
            </a:r>
            <a:r>
              <a:rPr dirty="0" sz="4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290">
                <a:solidFill>
                  <a:srgbClr val="FFFFFF"/>
                </a:solidFill>
                <a:latin typeface="Times New Roman"/>
                <a:cs typeface="Times New Roman"/>
              </a:rPr>
              <a:t>History </a:t>
            </a:r>
            <a:r>
              <a:rPr dirty="0" sz="4200" spc="-10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40">
                <a:solidFill>
                  <a:srgbClr val="FFFFFF"/>
                </a:solidFill>
                <a:latin typeface="Times New Roman"/>
                <a:cs typeface="Times New Roman"/>
              </a:rPr>
              <a:t>@lmchervinsky	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www.lindsaychervinsky.com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4622" y="6"/>
            <a:ext cx="12801599" cy="102869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28" y="1884104"/>
            <a:ext cx="5705474" cy="71437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0351" y="0"/>
            <a:ext cx="5086350" cy="10286365"/>
            <a:chOff x="6600351" y="0"/>
            <a:chExt cx="5086350" cy="10286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351" y="5199697"/>
              <a:ext cx="5086349" cy="5086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0351" y="0"/>
              <a:ext cx="5086349" cy="54578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68989" y="1807273"/>
            <a:ext cx="5619749" cy="72961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9175" y="9183437"/>
            <a:ext cx="847090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45">
                <a:solidFill>
                  <a:srgbClr val="FFFFFF"/>
                </a:solidFill>
                <a:latin typeface="Arial"/>
                <a:cs typeface="Arial"/>
              </a:rPr>
              <a:t>Washington's</a:t>
            </a:r>
            <a:r>
              <a:rPr dirty="0" sz="4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545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4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52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959" y="341197"/>
            <a:ext cx="15087599" cy="8524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17" y="392287"/>
            <a:ext cx="12020549" cy="95059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603" y="0"/>
            <a:ext cx="171830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3769" y="2927127"/>
              <a:ext cx="13084229" cy="73598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058149" cy="5904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8761" y="59"/>
            <a:ext cx="6353175" cy="10287000"/>
            <a:chOff x="858761" y="59"/>
            <a:chExt cx="6353175" cy="10287000"/>
          </a:xfrm>
        </p:grpSpPr>
        <p:sp>
          <p:nvSpPr>
            <p:cNvPr id="3" name="object 3"/>
            <p:cNvSpPr/>
            <p:nvPr/>
          </p:nvSpPr>
          <p:spPr>
            <a:xfrm>
              <a:off x="1924272" y="59"/>
              <a:ext cx="4229100" cy="10287000"/>
            </a:xfrm>
            <a:custGeom>
              <a:avLst/>
              <a:gdLst/>
              <a:ahLst/>
              <a:cxnLst/>
              <a:rect l="l" t="t" r="r" b="b"/>
              <a:pathLst>
                <a:path w="4229100" h="10287000">
                  <a:moveTo>
                    <a:pt x="0" y="0"/>
                  </a:moveTo>
                  <a:lnTo>
                    <a:pt x="4229099" y="0"/>
                  </a:lnTo>
                  <a:lnTo>
                    <a:pt x="4229099" y="10286939"/>
                  </a:lnTo>
                  <a:lnTo>
                    <a:pt x="0" y="1028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A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761" y="1254299"/>
              <a:ext cx="6353174" cy="8000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09565" y="2087157"/>
            <a:ext cx="5003165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0" spc="275"/>
              <a:t>Key</a:t>
            </a:r>
            <a:r>
              <a:rPr dirty="0" sz="7000" spc="-260"/>
              <a:t> </a:t>
            </a:r>
            <a:r>
              <a:rPr dirty="0" sz="7000" spc="840"/>
              <a:t>Points</a:t>
            </a:r>
            <a:endParaRPr sz="7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3516" y="4990932"/>
            <a:ext cx="200025" cy="200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3516" y="5838657"/>
            <a:ext cx="200025" cy="200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3516" y="6686383"/>
            <a:ext cx="200025" cy="200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3516" y="7534107"/>
            <a:ext cx="200025" cy="2000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915275" marR="5080">
              <a:lnSpc>
                <a:spcPct val="115900"/>
              </a:lnSpc>
              <a:spcBef>
                <a:spcPts val="100"/>
              </a:spcBef>
            </a:pPr>
            <a:r>
              <a:rPr dirty="0" spc="869"/>
              <a:t>Centrality </a:t>
            </a:r>
            <a:r>
              <a:rPr dirty="0" spc="1110"/>
              <a:t>of </a:t>
            </a:r>
            <a:r>
              <a:rPr dirty="0" spc="805"/>
              <a:t>Union </a:t>
            </a:r>
            <a:r>
              <a:rPr dirty="0" spc="810"/>
              <a:t> </a:t>
            </a:r>
            <a:r>
              <a:rPr dirty="0" spc="330"/>
              <a:t>Defense</a:t>
            </a:r>
            <a:r>
              <a:rPr dirty="0" spc="-170"/>
              <a:t> </a:t>
            </a:r>
            <a:r>
              <a:rPr dirty="0" spc="1110"/>
              <a:t>of</a:t>
            </a:r>
            <a:r>
              <a:rPr dirty="0" spc="-170"/>
              <a:t> </a:t>
            </a:r>
            <a:r>
              <a:rPr dirty="0" spc="860"/>
              <a:t>Constitution </a:t>
            </a:r>
            <a:r>
              <a:rPr dirty="0" spc="-1315"/>
              <a:t> </a:t>
            </a:r>
            <a:r>
              <a:rPr dirty="0" spc="720"/>
              <a:t>Party</a:t>
            </a:r>
            <a:r>
              <a:rPr dirty="0" spc="-140"/>
              <a:t> </a:t>
            </a:r>
            <a:r>
              <a:rPr dirty="0" spc="500"/>
              <a:t>Spirit</a:t>
            </a:r>
          </a:p>
          <a:p>
            <a:pPr marL="7915275">
              <a:lnSpc>
                <a:spcPct val="100000"/>
              </a:lnSpc>
              <a:spcBef>
                <a:spcPts val="915"/>
              </a:spcBef>
            </a:pPr>
            <a:r>
              <a:rPr dirty="0" spc="650"/>
              <a:t>Foreign</a:t>
            </a:r>
            <a:r>
              <a:rPr dirty="0" spc="-155"/>
              <a:t> </a:t>
            </a:r>
            <a:r>
              <a:rPr dirty="0" spc="725"/>
              <a:t>Attachments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0"/>
            <a:ext cx="8115299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3282" y="0"/>
            <a:ext cx="8048624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28" y="1884103"/>
            <a:ext cx="5705474" cy="71437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0351" y="1"/>
            <a:ext cx="5086350" cy="10286365"/>
            <a:chOff x="6600351" y="1"/>
            <a:chExt cx="5086350" cy="10286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351" y="5199704"/>
              <a:ext cx="5086349" cy="5086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0351" y="1"/>
              <a:ext cx="5086349" cy="54578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68989" y="1807274"/>
            <a:ext cx="5619749" cy="7296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13715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729" y="6881900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1881" y="0"/>
                </a:moveTo>
                <a:lnTo>
                  <a:pt x="0" y="0"/>
                </a:lnTo>
                <a:lnTo>
                  <a:pt x="0" y="34302"/>
                </a:lnTo>
                <a:lnTo>
                  <a:pt x="0" y="238912"/>
                </a:lnTo>
                <a:lnTo>
                  <a:pt x="0" y="271957"/>
                </a:lnTo>
                <a:lnTo>
                  <a:pt x="271881" y="271957"/>
                </a:lnTo>
                <a:lnTo>
                  <a:pt x="271881" y="238912"/>
                </a:lnTo>
                <a:lnTo>
                  <a:pt x="33693" y="238912"/>
                </a:lnTo>
                <a:lnTo>
                  <a:pt x="33693" y="34302"/>
                </a:lnTo>
                <a:lnTo>
                  <a:pt x="271881" y="34302"/>
                </a:lnTo>
                <a:lnTo>
                  <a:pt x="271881" y="0"/>
                </a:lnTo>
                <a:close/>
              </a:path>
            </a:pathLst>
          </a:custGeom>
          <a:solidFill>
            <a:srgbClr val="2F2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9329" y="6881900"/>
            <a:ext cx="272415" cy="118745"/>
          </a:xfrm>
          <a:custGeom>
            <a:avLst/>
            <a:gdLst/>
            <a:ahLst/>
            <a:cxnLst/>
            <a:rect l="l" t="t" r="r" b="b"/>
            <a:pathLst>
              <a:path w="272414" h="118745">
                <a:moveTo>
                  <a:pt x="271868" y="0"/>
                </a:moveTo>
                <a:lnTo>
                  <a:pt x="0" y="0"/>
                </a:lnTo>
                <a:lnTo>
                  <a:pt x="0" y="34302"/>
                </a:lnTo>
                <a:lnTo>
                  <a:pt x="0" y="118186"/>
                </a:lnTo>
                <a:lnTo>
                  <a:pt x="33693" y="118186"/>
                </a:lnTo>
                <a:lnTo>
                  <a:pt x="33693" y="34302"/>
                </a:lnTo>
                <a:lnTo>
                  <a:pt x="271868" y="34302"/>
                </a:lnTo>
                <a:lnTo>
                  <a:pt x="271868" y="0"/>
                </a:lnTo>
                <a:close/>
              </a:path>
            </a:pathLst>
          </a:custGeom>
          <a:solidFill>
            <a:srgbClr val="2F2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917" y="6916203"/>
            <a:ext cx="3199130" cy="205104"/>
          </a:xfrm>
          <a:custGeom>
            <a:avLst/>
            <a:gdLst/>
            <a:ahLst/>
            <a:cxnLst/>
            <a:rect l="l" t="t" r="r" b="b"/>
            <a:pathLst>
              <a:path w="3199129" h="205104">
                <a:moveTo>
                  <a:pt x="3199104" y="83883"/>
                </a:moveTo>
                <a:lnTo>
                  <a:pt x="33693" y="83883"/>
                </a:lnTo>
                <a:lnTo>
                  <a:pt x="33693" y="0"/>
                </a:lnTo>
                <a:lnTo>
                  <a:pt x="0" y="0"/>
                </a:lnTo>
                <a:lnTo>
                  <a:pt x="0" y="83883"/>
                </a:lnTo>
                <a:lnTo>
                  <a:pt x="0" y="119456"/>
                </a:lnTo>
                <a:lnTo>
                  <a:pt x="0" y="204609"/>
                </a:lnTo>
                <a:lnTo>
                  <a:pt x="33693" y="204609"/>
                </a:lnTo>
                <a:lnTo>
                  <a:pt x="33693" y="119456"/>
                </a:lnTo>
                <a:lnTo>
                  <a:pt x="3199104" y="119456"/>
                </a:lnTo>
                <a:lnTo>
                  <a:pt x="3199104" y="83883"/>
                </a:lnTo>
                <a:close/>
              </a:path>
            </a:pathLst>
          </a:custGeom>
          <a:solidFill>
            <a:srgbClr val="2F2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67510" y="6915626"/>
            <a:ext cx="34290" cy="205104"/>
          </a:xfrm>
          <a:custGeom>
            <a:avLst/>
            <a:gdLst/>
            <a:ahLst/>
            <a:cxnLst/>
            <a:rect l="l" t="t" r="r" b="b"/>
            <a:pathLst>
              <a:path w="34289" h="205104">
                <a:moveTo>
                  <a:pt x="33693" y="204751"/>
                </a:moveTo>
                <a:lnTo>
                  <a:pt x="0" y="204751"/>
                </a:lnTo>
                <a:lnTo>
                  <a:pt x="0" y="0"/>
                </a:lnTo>
                <a:lnTo>
                  <a:pt x="33693" y="0"/>
                </a:lnTo>
                <a:lnTo>
                  <a:pt x="33693" y="204751"/>
                </a:lnTo>
                <a:close/>
              </a:path>
            </a:pathLst>
          </a:custGeom>
          <a:solidFill>
            <a:srgbClr val="2F2E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159000" y="3"/>
            <a:ext cx="13973175" cy="10287000"/>
            <a:chOff x="2159000" y="3"/>
            <a:chExt cx="13973175" cy="10287000"/>
          </a:xfrm>
        </p:grpSpPr>
        <p:sp>
          <p:nvSpPr>
            <p:cNvPr id="7" name="object 7"/>
            <p:cNvSpPr/>
            <p:nvPr/>
          </p:nvSpPr>
          <p:spPr>
            <a:xfrm>
              <a:off x="4028160" y="7035659"/>
              <a:ext cx="273050" cy="118745"/>
            </a:xfrm>
            <a:custGeom>
              <a:avLst/>
              <a:gdLst/>
              <a:ahLst/>
              <a:cxnLst/>
              <a:rect l="l" t="t" r="r" b="b"/>
              <a:pathLst>
                <a:path w="273050" h="118745">
                  <a:moveTo>
                    <a:pt x="273037" y="85153"/>
                  </a:moveTo>
                  <a:lnTo>
                    <a:pt x="34861" y="85153"/>
                  </a:lnTo>
                  <a:lnTo>
                    <a:pt x="34861" y="0"/>
                  </a:lnTo>
                  <a:lnTo>
                    <a:pt x="0" y="0"/>
                  </a:lnTo>
                  <a:lnTo>
                    <a:pt x="0" y="85153"/>
                  </a:lnTo>
                  <a:lnTo>
                    <a:pt x="0" y="118198"/>
                  </a:lnTo>
                  <a:lnTo>
                    <a:pt x="273037" y="118198"/>
                  </a:lnTo>
                  <a:lnTo>
                    <a:pt x="273037" y="85153"/>
                  </a:lnTo>
                  <a:close/>
                </a:path>
              </a:pathLst>
            </a:custGeom>
            <a:solidFill>
              <a:srgbClr val="2F2E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9000" y="3"/>
              <a:ext cx="13973174" cy="10286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13715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17" y="392287"/>
            <a:ext cx="12020549" cy="9505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4303" y="234422"/>
            <a:ext cx="6867525" cy="5638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875" y="265860"/>
            <a:ext cx="7734299" cy="55816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0695" y="6040951"/>
            <a:ext cx="11839574" cy="4246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512" y="6122994"/>
            <a:ext cx="408368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4599"/>
              </a:lnSpc>
              <a:spcBef>
                <a:spcPts val="100"/>
              </a:spcBef>
            </a:pPr>
            <a:r>
              <a:rPr dirty="0" sz="2400" spc="35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59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330">
                <a:solidFill>
                  <a:srgbClr val="FFFFFF"/>
                </a:solidFill>
                <a:latin typeface="Arial"/>
                <a:cs typeface="Arial"/>
              </a:rPr>
              <a:t>Creations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5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6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38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200">
                <a:solidFill>
                  <a:srgbClr val="FFFFFF"/>
                </a:solidFill>
                <a:latin typeface="Arial"/>
                <a:cs typeface="Arial"/>
              </a:rPr>
              <a:t>President's </a:t>
            </a:r>
            <a:r>
              <a:rPr dirty="0" sz="2400" spc="190">
                <a:solidFill>
                  <a:srgbClr val="FFFFFF"/>
                </a:solidFill>
                <a:latin typeface="Arial"/>
                <a:cs typeface="Arial"/>
              </a:rPr>
              <a:t>House </a:t>
            </a:r>
            <a:r>
              <a:rPr dirty="0" sz="2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315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70">
                <a:solidFill>
                  <a:srgbClr val="FFFFFF"/>
                </a:solidFill>
                <a:latin typeface="Arial"/>
                <a:cs typeface="Arial"/>
              </a:rPr>
              <a:t>conjunction </a:t>
            </a:r>
            <a:r>
              <a:rPr dirty="0" sz="2400" spc="-6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6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5360" y="8163978"/>
            <a:ext cx="2019299" cy="2019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9175" y="9183443"/>
            <a:ext cx="847090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45">
                <a:solidFill>
                  <a:srgbClr val="FFFFFF"/>
                </a:solidFill>
                <a:latin typeface="Arial"/>
                <a:cs typeface="Arial"/>
              </a:rPr>
              <a:t>Washington's</a:t>
            </a:r>
            <a:r>
              <a:rPr dirty="0" sz="4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545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4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52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959" y="341203"/>
            <a:ext cx="15087599" cy="8524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Lindsay Chervinsky</dc:creator>
  <cp:keywords>DAEsvNI3Cr0,BACt0EIl1ls</cp:keywords>
  <dc:title>Farewell Address</dc:title>
  <dcterms:created xsi:type="dcterms:W3CDTF">2022-02-11T17:58:03Z</dcterms:created>
  <dcterms:modified xsi:type="dcterms:W3CDTF">2022-02-11T17:58:03Z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2022-02-11T00:00:00Z</vt:filetime>
  </property>
</Properties>
</file>