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83" r:id="rId2"/>
    <p:sldId id="257" r:id="rId3"/>
    <p:sldId id="824" r:id="rId4"/>
    <p:sldId id="825" r:id="rId5"/>
    <p:sldId id="826" r:id="rId6"/>
    <p:sldId id="828" r:id="rId7"/>
    <p:sldId id="258" r:id="rId8"/>
    <p:sldId id="264" r:id="rId9"/>
    <p:sldId id="829" r:id="rId10"/>
    <p:sldId id="424" r:id="rId11"/>
    <p:sldId id="830" r:id="rId12"/>
    <p:sldId id="831" r:id="rId13"/>
    <p:sldId id="833" r:id="rId14"/>
    <p:sldId id="832" r:id="rId15"/>
    <p:sldId id="32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11" autoAdjust="0"/>
    <p:restoredTop sz="95501" autoAdjust="0"/>
  </p:normalViewPr>
  <p:slideViewPr>
    <p:cSldViewPr>
      <p:cViewPr varScale="1">
        <p:scale>
          <a:sx n="103" d="100"/>
          <a:sy n="103" d="100"/>
        </p:scale>
        <p:origin x="138" y="23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4A0196-872D-4975-A9D2-78DE8743C437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BF5CD-9E6A-4D53-BF87-9F51F01B9B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9933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95C670-263A-4082-87F6-474C05F47303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C85D22-CE5B-4821-8C01-2EFCBC18B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739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4F759-17D1-4D26-A81D-A0834F038B67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3" name="Oval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4" name="Oval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75FA291-537E-42BE-8AEE-518F446E11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4F759-17D1-4D26-A81D-A0834F038B67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FA291-537E-42BE-8AEE-518F446E11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4" name="Oval 13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5" name="Oval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1216" y="3009902"/>
            <a:ext cx="609600" cy="441325"/>
          </a:xfrm>
        </p:spPr>
        <p:txBody>
          <a:bodyPr/>
          <a:lstStyle/>
          <a:p>
            <a:fld id="{F75FA291-537E-42BE-8AEE-518F446E11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4F759-17D1-4D26-A81D-A0834F038B67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all_unc_ch_scenes_10_002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12192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015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4F759-17D1-4D26-A81D-A0834F038B67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5584" y="1026373"/>
            <a:ext cx="609600" cy="441325"/>
          </a:xfrm>
        </p:spPr>
        <p:txBody>
          <a:bodyPr/>
          <a:lstStyle/>
          <a:p>
            <a:fld id="{F75FA291-537E-42BE-8AEE-518F446E11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4F759-17D1-4D26-A81D-A0834F038B67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0" name="Oval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Oval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75FA291-537E-42BE-8AEE-518F446E11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fld id="{FC84F759-17D1-4D26-A81D-A0834F038B67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FA291-537E-42BE-8AEE-518F446E11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6084107" y="1575653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4F759-17D1-4D26-A81D-A0834F038B67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7" name="Oval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91200" y="1042417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fld id="{F75FA291-537E-42BE-8AEE-518F446E11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4F759-17D1-4D26-A81D-A0834F038B67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1036021"/>
            <a:ext cx="609600" cy="441325"/>
          </a:xfrm>
        </p:spPr>
        <p:txBody>
          <a:bodyPr/>
          <a:lstStyle/>
          <a:p>
            <a:fld id="{F75FA291-537E-42BE-8AEE-518F446E11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4F759-17D1-4D26-A81D-A0834F038B67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5FA291-537E-42BE-8AEE-518F446E11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3" name="Rectangle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Oval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75FA291-537E-42BE-8AEE-518F446E11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4F759-17D1-4D26-A81D-A0834F038B67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2" name="Oval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Oval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/>
          <a:p>
            <a:fld id="{F75FA291-537E-42BE-8AEE-518F446E11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fld id="{FC84F759-17D1-4D26-A81D-A0834F038B67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C84F759-17D1-4D26-A81D-A0834F038B67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2" name="Oval 1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5" name="Oval 14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791200" y="1040175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75FA291-537E-42BE-8AEE-518F446E11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3"/>
          <p:cNvSpPr>
            <a:spLocks noChangeArrowheads="1"/>
          </p:cNvSpPr>
          <p:nvPr/>
        </p:nvSpPr>
        <p:spPr bwMode="auto">
          <a:xfrm>
            <a:off x="6781800" y="5105401"/>
            <a:ext cx="30480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Kevin T. McGuire</a:t>
            </a:r>
          </a:p>
          <a:p>
            <a:r>
              <a:rPr lang="en-US" sz="1200" b="1" dirty="0">
                <a:solidFill>
                  <a:schemeClr val="bg1"/>
                </a:solidFill>
              </a:rPr>
              <a:t>Department of Political Science</a:t>
            </a:r>
          </a:p>
          <a:p>
            <a:r>
              <a:rPr lang="en-US" sz="1200" b="1" dirty="0">
                <a:solidFill>
                  <a:schemeClr val="bg1"/>
                </a:solidFill>
              </a:rPr>
              <a:t>University of North Carolina</a:t>
            </a:r>
          </a:p>
          <a:p>
            <a:pPr algn="ctr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075" name="Title 1"/>
          <p:cNvSpPr txBox="1">
            <a:spLocks/>
          </p:cNvSpPr>
          <p:nvPr/>
        </p:nvSpPr>
        <p:spPr bwMode="auto">
          <a:xfrm>
            <a:off x="7239000" y="1371600"/>
            <a:ext cx="4038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chemeClr val="bg1"/>
                </a:solidFill>
              </a:rPr>
              <a:t>Civil Liberties and the</a:t>
            </a:r>
          </a:p>
          <a:p>
            <a:pPr algn="ctr" eaLnBrk="1" hangingPunct="1"/>
            <a:r>
              <a:rPr lang="en-US" dirty="0">
                <a:solidFill>
                  <a:schemeClr val="bg1"/>
                </a:solidFill>
              </a:rPr>
              <a:t>U.S. Supreme Court</a:t>
            </a:r>
          </a:p>
          <a:p>
            <a:pPr algn="ctr"/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Humanities Texas Teacher Workshop</a:t>
            </a:r>
          </a:p>
          <a:p>
            <a:pPr algn="ctr"/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The Court and the Constitution </a:t>
            </a:r>
          </a:p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October 25, 2021 </a:t>
            </a:r>
          </a:p>
          <a:p>
            <a:pPr algn="ctr" eaLnBrk="1" hangingPunct="1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6" name="Picture 1" descr="small_white_tran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651" y="844551"/>
            <a:ext cx="18573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the Supreme Court evaluate civil liberties?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76400" y="1828800"/>
            <a:ext cx="9829800" cy="4267200"/>
          </a:xfrm>
        </p:spPr>
        <p:txBody>
          <a:bodyPr>
            <a:normAutofit/>
          </a:bodyPr>
          <a:lstStyle/>
          <a:p>
            <a:r>
              <a:rPr lang="en-US" dirty="0"/>
              <a:t>Difficult to generalize</a:t>
            </a:r>
          </a:p>
          <a:p>
            <a:pPr lvl="1"/>
            <a:r>
              <a:rPr lang="en-US" dirty="0"/>
              <a:t>Variation across time and issues</a:t>
            </a:r>
          </a:p>
          <a:p>
            <a:pPr lvl="1"/>
            <a:endParaRPr lang="en-US" i="1" dirty="0"/>
          </a:p>
          <a:p>
            <a:r>
              <a:rPr lang="en-US" dirty="0"/>
              <a:t>Justices tend to strike down:</a:t>
            </a:r>
          </a:p>
          <a:p>
            <a:pPr lvl="1"/>
            <a:r>
              <a:rPr lang="en-US" dirty="0"/>
              <a:t>State actions that discriminate</a:t>
            </a:r>
          </a:p>
          <a:p>
            <a:pPr lvl="2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Singling out a particular idea, burdening a specific religious preference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State actions where there is no tangible harm</a:t>
            </a:r>
          </a:p>
          <a:p>
            <a:pPr lvl="2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No disruption from speech, no interference with national security from news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52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45C0DE-98BE-44A4-B6E1-9998F8910B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i="1" dirty="0"/>
              <a:t>Church of the </a:t>
            </a:r>
            <a:r>
              <a:rPr lang="en-US" sz="1400" i="1" dirty="0" err="1"/>
              <a:t>Lukumi</a:t>
            </a:r>
            <a:r>
              <a:rPr lang="en-US" sz="1400" i="1" dirty="0"/>
              <a:t> </a:t>
            </a:r>
            <a:r>
              <a:rPr lang="en-US" sz="1400" i="1" dirty="0" err="1"/>
              <a:t>Babalu</a:t>
            </a:r>
            <a:r>
              <a:rPr lang="en-US" sz="1400" i="1" dirty="0"/>
              <a:t> Aye v. Hialeah  </a:t>
            </a:r>
            <a:r>
              <a:rPr lang="en-US" sz="1400" dirty="0"/>
              <a:t>(1993)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1BDC60-4763-4DDB-8B85-90605F1157A3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sz="1400" i="1" dirty="0"/>
              <a:t>Employment Division v. Smith </a:t>
            </a:r>
            <a:r>
              <a:rPr lang="en-US" sz="1400" dirty="0"/>
              <a:t>(1990)</a:t>
            </a:r>
            <a:endParaRPr lang="en-US" sz="1400" i="1" dirty="0"/>
          </a:p>
        </p:txBody>
      </p:sp>
      <p:pic>
        <p:nvPicPr>
          <p:cNvPr id="8" name="Content Placeholder 7" descr="A picture containing person&#10;&#10;Description automatically generated">
            <a:extLst>
              <a:ext uri="{FF2B5EF4-FFF2-40B4-BE49-F238E27FC236}">
                <a16:creationId xmlns:a16="http://schemas.microsoft.com/office/drawing/2014/main" id="{A013228D-ADE4-452C-9345-F5FB2A7BCA90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38" y="2582782"/>
            <a:ext cx="5389562" cy="3595848"/>
          </a:xfrm>
        </p:spPr>
      </p:pic>
      <p:pic>
        <p:nvPicPr>
          <p:cNvPr id="10" name="Content Placeholder 9" descr="A picture containing plant, different, close, several&#10;&#10;Description automatically generated">
            <a:extLst>
              <a:ext uri="{FF2B5EF4-FFF2-40B4-BE49-F238E27FC236}">
                <a16:creationId xmlns:a16="http://schemas.microsoft.com/office/drawing/2014/main" id="{27F05970-8785-4D42-9F38-5AEC8CB18DF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593445"/>
            <a:ext cx="5384800" cy="3577697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17B41B9-8C7C-49F3-804B-F4DBB16FD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Singling out a religious belief?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542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45C0DE-98BE-44A4-B6E1-9998F8910B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i="1" dirty="0"/>
              <a:t>Texas v. Johnson  </a:t>
            </a:r>
            <a:r>
              <a:rPr lang="en-US" sz="1600" dirty="0"/>
              <a:t>(1989)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1BDC60-4763-4DDB-8B85-90605F1157A3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sz="1600" i="1" dirty="0"/>
              <a:t>U.S. v. O’Brien </a:t>
            </a:r>
            <a:r>
              <a:rPr lang="en-US" sz="1600" dirty="0"/>
              <a:t>(1968)</a:t>
            </a:r>
            <a:endParaRPr lang="en-US" sz="1600" i="1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17B41B9-8C7C-49F3-804B-F4DBB16FD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Singling out a particular idea?</a:t>
            </a:r>
            <a:endParaRPr lang="en-US" dirty="0"/>
          </a:p>
        </p:txBody>
      </p:sp>
      <p:pic>
        <p:nvPicPr>
          <p:cNvPr id="14" name="Content Placeholder 13" descr="A picture containing person, person&#10;&#10;Description automatically generated">
            <a:extLst>
              <a:ext uri="{FF2B5EF4-FFF2-40B4-BE49-F238E27FC236}">
                <a16:creationId xmlns:a16="http://schemas.microsoft.com/office/drawing/2014/main" id="{A77A7DB1-CC79-421E-A0C8-691DEEB67672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1" r="9228"/>
          <a:stretch/>
        </p:blipFill>
        <p:spPr>
          <a:xfrm>
            <a:off x="314494" y="2514600"/>
            <a:ext cx="5562600" cy="3656542"/>
          </a:xfrm>
        </p:spPr>
      </p:pic>
      <p:pic>
        <p:nvPicPr>
          <p:cNvPr id="18" name="Content Placeholder 17" descr="A picture containing person, person, outdoor, people&#10;&#10;Description automatically generated">
            <a:extLst>
              <a:ext uri="{FF2B5EF4-FFF2-40B4-BE49-F238E27FC236}">
                <a16:creationId xmlns:a16="http://schemas.microsoft.com/office/drawing/2014/main" id="{DD91123F-F70E-4914-9B93-71E2C01D5B3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235"/>
          <a:stretch/>
        </p:blipFill>
        <p:spPr>
          <a:xfrm>
            <a:off x="6223418" y="2499049"/>
            <a:ext cx="5654088" cy="3548813"/>
          </a:xfrm>
        </p:spPr>
      </p:pic>
    </p:spTree>
    <p:extLst>
      <p:ext uri="{BB962C8B-B14F-4D97-AF65-F5344CB8AC3E}">
        <p14:creationId xmlns:p14="http://schemas.microsoft.com/office/powerpoint/2010/main" val="1074435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45C0DE-98BE-44A4-B6E1-9998F8910B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i="1" dirty="0"/>
              <a:t>Bethel School District v. Fraser  </a:t>
            </a:r>
            <a:r>
              <a:rPr lang="en-US" sz="1600" dirty="0"/>
              <a:t>(1969)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1BDC60-4763-4DDB-8B85-90605F1157A3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sz="1600" i="1" dirty="0"/>
              <a:t>Tinker v. Des Moines School District </a:t>
            </a:r>
            <a:r>
              <a:rPr lang="en-US" sz="1600" dirty="0"/>
              <a:t>(2011)</a:t>
            </a:r>
            <a:endParaRPr lang="en-US" sz="1600" i="1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17B41B9-8C7C-49F3-804B-F4DBB16FD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Is there harm from speech?</a:t>
            </a:r>
            <a:endParaRPr lang="en-US" dirty="0"/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E028A262-C9C9-41D4-8537-6C0750EA3B14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 t="10000" b="10000"/>
          <a:stretch>
            <a:fillRect/>
          </a:stretch>
        </p:blipFill>
        <p:spPr bwMode="auto">
          <a:xfrm>
            <a:off x="577056" y="2551906"/>
            <a:ext cx="50387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01600" dir="2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7356A2D3-C6FC-4F23-84A4-86F379764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8441" y="2656632"/>
            <a:ext cx="5224466" cy="3448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01600" dir="2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3519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45C0DE-98BE-44A4-B6E1-9998F8910B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i="1" dirty="0"/>
              <a:t>New York v. Ferber  </a:t>
            </a:r>
            <a:r>
              <a:rPr lang="en-US" sz="1600" dirty="0"/>
              <a:t>(1982)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1BDC60-4763-4DDB-8B85-90605F1157A3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sz="1600" i="1" dirty="0"/>
              <a:t>Brown v. Entertainment Merchants Assoc. </a:t>
            </a:r>
            <a:r>
              <a:rPr lang="en-US" sz="1600" dirty="0"/>
              <a:t>(2011)</a:t>
            </a:r>
            <a:endParaRPr lang="en-US" sz="1600" i="1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17B41B9-8C7C-49F3-804B-F4DBB16FD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Is there harm from press?</a:t>
            </a:r>
            <a:endParaRPr lang="en-US" dirty="0"/>
          </a:p>
        </p:txBody>
      </p:sp>
      <p:pic>
        <p:nvPicPr>
          <p:cNvPr id="10" name="Content Placeholder 9" descr="A picture containing text&#10;&#10;Description automatically generated">
            <a:extLst>
              <a:ext uri="{FF2B5EF4-FFF2-40B4-BE49-F238E27FC236}">
                <a16:creationId xmlns:a16="http://schemas.microsoft.com/office/drawing/2014/main" id="{D777EEB5-FCCB-42CE-9B26-8979E54565AC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719744"/>
            <a:ext cx="4800600" cy="3200400"/>
          </a:xfrm>
        </p:spPr>
      </p:pic>
      <p:pic>
        <p:nvPicPr>
          <p:cNvPr id="12" name="Content Placeholder 11" descr="A picture containing person, display, electronics, picture frame&#10;&#10;Description automatically generated">
            <a:extLst>
              <a:ext uri="{FF2B5EF4-FFF2-40B4-BE49-F238E27FC236}">
                <a16:creationId xmlns:a16="http://schemas.microsoft.com/office/drawing/2014/main" id="{9468B41E-C99B-40CB-AA7E-39D1CBDF250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671" y="2791968"/>
            <a:ext cx="5520929" cy="3104114"/>
          </a:xfrm>
        </p:spPr>
      </p:pic>
    </p:spTree>
    <p:extLst>
      <p:ext uri="{BB962C8B-B14F-4D97-AF65-F5344CB8AC3E}">
        <p14:creationId xmlns:p14="http://schemas.microsoft.com/office/powerpoint/2010/main" val="3580926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What might future decisions hold?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0" y="1828800"/>
            <a:ext cx="10216896" cy="4270248"/>
          </a:xfrm>
        </p:spPr>
        <p:txBody>
          <a:bodyPr>
            <a:normAutofit/>
          </a:bodyPr>
          <a:lstStyle/>
          <a:p>
            <a:r>
              <a:rPr lang="en-US" dirty="0"/>
              <a:t>Many important precedents are embedded</a:t>
            </a:r>
          </a:p>
          <a:p>
            <a:pPr lvl="1"/>
            <a:r>
              <a:rPr lang="en-US" dirty="0"/>
              <a:t>Difficult to imagine change</a:t>
            </a:r>
          </a:p>
          <a:p>
            <a:pPr lvl="2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Likely always skeptical of discriminating against an idea, belief</a:t>
            </a:r>
          </a:p>
          <a:p>
            <a:pPr lvl="1"/>
            <a:endParaRPr lang="en-US" i="1" dirty="0"/>
          </a:p>
          <a:p>
            <a:r>
              <a:rPr lang="en-US" dirty="0"/>
              <a:t>More likely to see shifts that move policy</a:t>
            </a:r>
          </a:p>
          <a:p>
            <a:pPr lvl="1"/>
            <a:r>
              <a:rPr lang="en-US" dirty="0"/>
              <a:t>In some areas, Court seems interested in moving away from principles</a:t>
            </a:r>
          </a:p>
          <a:p>
            <a:pPr lvl="2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Religion may enjoy greater protection</a:t>
            </a:r>
          </a:p>
          <a:p>
            <a:pPr lvl="2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Press may enjoy less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are civil liberties?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447800" y="1527048"/>
            <a:ext cx="10293096" cy="457200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Limits on what government may do</a:t>
            </a:r>
          </a:p>
          <a:p>
            <a:pPr lvl="1"/>
            <a:r>
              <a:rPr lang="en-US" dirty="0"/>
              <a:t>Constitution’s Articles 1-3 cover what government </a:t>
            </a:r>
            <a:r>
              <a:rPr lang="en-US" u="sng" dirty="0"/>
              <a:t>may</a:t>
            </a:r>
            <a:r>
              <a:rPr lang="en-US" dirty="0"/>
              <a:t> do</a:t>
            </a:r>
          </a:p>
          <a:p>
            <a:pPr lvl="2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Tax, regulate interstate commerce, coin money, declare war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Bill of Rights covers what government </a:t>
            </a:r>
            <a:r>
              <a:rPr lang="en-US" u="sng" dirty="0"/>
              <a:t>may not</a:t>
            </a:r>
            <a:r>
              <a:rPr lang="en-US" dirty="0"/>
              <a:t> do</a:t>
            </a:r>
          </a:p>
          <a:p>
            <a:pPr lvl="2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Abridge speech, press, religion</a:t>
            </a:r>
          </a:p>
          <a:p>
            <a:pPr lvl="1"/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no Bill of Rights in original Constitution?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447800" y="1527048"/>
            <a:ext cx="10293096" cy="457200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Not the purpose of Constitutional Convention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 descr="A group of statues in a room&#10;&#10;Description automatically generated with medium confidence">
            <a:extLst>
              <a:ext uri="{FF2B5EF4-FFF2-40B4-BE49-F238E27FC236}">
                <a16:creationId xmlns:a16="http://schemas.microsoft.com/office/drawing/2014/main" id="{BEE77E97-5A73-47F9-94F0-37C2D07C6D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7" t="10388" r="3508" b="5444"/>
          <a:stretch/>
        </p:blipFill>
        <p:spPr>
          <a:xfrm>
            <a:off x="3481691" y="2822448"/>
            <a:ext cx="5228617" cy="3276600"/>
          </a:xfrm>
          <a:prstGeom prst="rect">
            <a:avLst/>
          </a:prstGeo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7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person, indoor, suit&#10;&#10;Description automatically generated">
            <a:extLst>
              <a:ext uri="{FF2B5EF4-FFF2-40B4-BE49-F238E27FC236}">
                <a16:creationId xmlns:a16="http://schemas.microsoft.com/office/drawing/2014/main" id="{8D787CCD-CB0E-4874-B523-DFCCB6BBC8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-139" b="139"/>
          <a:stretch/>
        </p:blipFill>
        <p:spPr>
          <a:xfrm>
            <a:off x="-530122" y="1"/>
            <a:ext cx="12722122" cy="685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444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lage of a person&#10;&#10;Description automatically generated with medium confidence">
            <a:extLst>
              <a:ext uri="{FF2B5EF4-FFF2-40B4-BE49-F238E27FC236}">
                <a16:creationId xmlns:a16="http://schemas.microsoft.com/office/drawing/2014/main" id="{49F0A01B-5528-41CE-BAB0-EAE0B2ECE5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0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634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no Bill of Rights in original Constitution?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945388" y="1676400"/>
            <a:ext cx="10293096" cy="457200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Not the purpose of Constitutional Convention</a:t>
            </a:r>
          </a:p>
          <a:p>
            <a:endParaRPr lang="en-US" dirty="0"/>
          </a:p>
          <a:p>
            <a:r>
              <a:rPr lang="en-US" dirty="0"/>
              <a:t>Enumerating power limited it</a:t>
            </a:r>
          </a:p>
          <a:p>
            <a:endParaRPr lang="en-US" dirty="0"/>
          </a:p>
          <a:p>
            <a:r>
              <a:rPr lang="en-US" dirty="0"/>
              <a:t>Separation of powers protected against abuse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C3BB56B4-F438-40B9-90A3-AF5DDFC2E1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418" y="2514600"/>
            <a:ext cx="3456118" cy="346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56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determined the contents of the Bill of Rights?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05000" y="1600200"/>
            <a:ext cx="9683496" cy="457200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Leading legal traditions</a:t>
            </a:r>
          </a:p>
          <a:p>
            <a:pPr lvl="1"/>
            <a:r>
              <a:rPr lang="en-US" dirty="0"/>
              <a:t>British influence</a:t>
            </a:r>
          </a:p>
          <a:p>
            <a:pPr lvl="2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Magna Carta, English Bill of Rights</a:t>
            </a:r>
          </a:p>
          <a:p>
            <a:pPr lvl="2"/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en-US" dirty="0"/>
              <a:t>American influence</a:t>
            </a:r>
          </a:p>
          <a:p>
            <a:pPr lvl="2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State constitutions</a:t>
            </a:r>
          </a:p>
          <a:p>
            <a:pPr lvl="2"/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Goal is to limit national power</a:t>
            </a:r>
          </a:p>
          <a:p>
            <a:pPr lvl="1"/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4" descr="A person in a black robe&#10;&#10;Description automatically generated with low confidence">
            <a:extLst>
              <a:ext uri="{FF2B5EF4-FFF2-40B4-BE49-F238E27FC236}">
                <a16:creationId xmlns:a16="http://schemas.microsoft.com/office/drawing/2014/main" id="{336C0DE5-F657-4381-BAD6-698864096D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2057400"/>
            <a:ext cx="2895600" cy="3472070"/>
          </a:xfrm>
          <a:prstGeom prst="rect">
            <a:avLst/>
          </a:prstGeo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whom would Bill of Rights apply?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90600" y="1524000"/>
            <a:ext cx="804672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u="sng" dirty="0"/>
          </a:p>
          <a:p>
            <a:endParaRPr lang="en-US" dirty="0"/>
          </a:p>
          <a:p>
            <a:r>
              <a:rPr lang="en-US" dirty="0"/>
              <a:t>Pre-Civil War</a:t>
            </a:r>
          </a:p>
          <a:p>
            <a:pPr lvl="1"/>
            <a:r>
              <a:rPr lang="en-US" dirty="0"/>
              <a:t>Limits only Congress</a:t>
            </a:r>
          </a:p>
          <a:p>
            <a:pPr lvl="1"/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Barron v. Baltimore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(1833)</a:t>
            </a:r>
          </a:p>
          <a:p>
            <a:pPr lvl="1"/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endParaRPr lang="en-US" i="1" dirty="0"/>
          </a:p>
        </p:txBody>
      </p:sp>
      <p:pic>
        <p:nvPicPr>
          <p:cNvPr id="5" name="Picture 2" descr="https://cdn.loc.gov/service/pnp/pga/00600/00662v.jpg">
            <a:extLst>
              <a:ext uri="{FF2B5EF4-FFF2-40B4-BE49-F238E27FC236}">
                <a16:creationId xmlns:a16="http://schemas.microsoft.com/office/drawing/2014/main" id="{03A82F6A-417F-403F-9676-97B1DB426B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" t="3470" r="3125" b="4181"/>
          <a:stretch/>
        </p:blipFill>
        <p:spPr bwMode="auto">
          <a:xfrm>
            <a:off x="5486400" y="1752600"/>
            <a:ext cx="6220857" cy="4267200"/>
          </a:xfrm>
          <a:prstGeom prst="rect">
            <a:avLst/>
          </a:prstGeom>
          <a:noFill/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whom would Bill of Rights apply?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804672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u="sng" dirty="0"/>
          </a:p>
          <a:p>
            <a:r>
              <a:rPr lang="en-US" dirty="0"/>
              <a:t>Post-Civil War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Limits states, too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14</a:t>
            </a:r>
            <a:r>
              <a:rPr lang="en-US" baseline="30000" dirty="0">
                <a:solidFill>
                  <a:schemeClr val="bg2">
                    <a:lumMod val="50000"/>
                  </a:schemeClr>
                </a:solidFill>
              </a:rPr>
              <a:t>th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Amendment’s Due Process Clause</a:t>
            </a:r>
          </a:p>
          <a:p>
            <a:pPr lvl="2"/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Palko v. CT 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(1937)</a:t>
            </a:r>
          </a:p>
          <a:p>
            <a:pPr lvl="1"/>
            <a:endParaRPr lang="en-US" i="1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2D52F10-3246-474D-8088-049D43640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8445" y="2300287"/>
            <a:ext cx="2352675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2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71EC4FFE-CCD4-4D7E-B134-1D309AD9D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20200" y="2300287"/>
            <a:ext cx="2239405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2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46C1BF-03CD-42F0-87D7-5135A3CB3B15}"/>
              </a:ext>
            </a:extLst>
          </p:cNvPr>
          <p:cNvSpPr txBox="1"/>
          <p:nvPr/>
        </p:nvSpPr>
        <p:spPr>
          <a:xfrm>
            <a:off x="7368540" y="5594093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Harlan 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4C4928-14C0-4250-9C70-73844DAC6F29}"/>
              </a:ext>
            </a:extLst>
          </p:cNvPr>
          <p:cNvSpPr txBox="1"/>
          <p:nvPr/>
        </p:nvSpPr>
        <p:spPr>
          <a:xfrm>
            <a:off x="9806502" y="5594093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Cardozo</a:t>
            </a:r>
          </a:p>
        </p:txBody>
      </p:sp>
    </p:spTree>
    <p:extLst>
      <p:ext uri="{BB962C8B-B14F-4D97-AF65-F5344CB8AC3E}">
        <p14:creationId xmlns:p14="http://schemas.microsoft.com/office/powerpoint/2010/main" val="39212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lnDef>
      <a:spPr>
        <a:ln w="88900" cmpd="sng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19127</TotalTime>
  <Words>411</Words>
  <Application>Microsoft Office PowerPoint</Application>
  <PresentationFormat>Widescreen</PresentationFormat>
  <Paragraphs>90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Calibri</vt:lpstr>
      <vt:lpstr>Georgia</vt:lpstr>
      <vt:lpstr>Times New Roman</vt:lpstr>
      <vt:lpstr>Wingdings</vt:lpstr>
      <vt:lpstr>Wingdings 2</vt:lpstr>
      <vt:lpstr>Civic</vt:lpstr>
      <vt:lpstr>PowerPoint Presentation</vt:lpstr>
      <vt:lpstr>What are civil liberties?</vt:lpstr>
      <vt:lpstr>Why no Bill of Rights in original Constitution?</vt:lpstr>
      <vt:lpstr>PowerPoint Presentation</vt:lpstr>
      <vt:lpstr>PowerPoint Presentation</vt:lpstr>
      <vt:lpstr>Why no Bill of Rights in original Constitution?</vt:lpstr>
      <vt:lpstr>What determined the contents of the Bill of Rights?</vt:lpstr>
      <vt:lpstr>To whom would Bill of Rights apply?</vt:lpstr>
      <vt:lpstr>To whom would Bill of Rights apply?</vt:lpstr>
      <vt:lpstr>How does the Supreme Court evaluate civil liberties?</vt:lpstr>
      <vt:lpstr>Singling out a religious belief?</vt:lpstr>
      <vt:lpstr>Singling out a particular idea?</vt:lpstr>
      <vt:lpstr>Is there harm from speech?</vt:lpstr>
      <vt:lpstr>Is there harm from press?</vt:lpstr>
      <vt:lpstr>What might future decisions hold?</vt:lpstr>
    </vt:vector>
  </TitlesOfParts>
  <Company>The University of North Carolina at Chapel Hill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Civil Liberties and Rights</dc:title>
  <dc:creator>Kevin</dc:creator>
  <cp:lastModifiedBy>Mcguire, Kevin T</cp:lastModifiedBy>
  <cp:revision>808</cp:revision>
  <cp:lastPrinted>2013-09-13T22:24:33Z</cp:lastPrinted>
  <dcterms:created xsi:type="dcterms:W3CDTF">2010-08-23T04:05:40Z</dcterms:created>
  <dcterms:modified xsi:type="dcterms:W3CDTF">2021-10-22T18:23:50Z</dcterms:modified>
</cp:coreProperties>
</file>