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9"/>
  </p:handoutMasterIdLst>
  <p:sldIdLst>
    <p:sldId id="407" r:id="rId2"/>
    <p:sldId id="419" r:id="rId3"/>
    <p:sldId id="420" r:id="rId4"/>
    <p:sldId id="414" r:id="rId5"/>
    <p:sldId id="427" r:id="rId6"/>
    <p:sldId id="409" r:id="rId7"/>
    <p:sldId id="410" r:id="rId8"/>
    <p:sldId id="429" r:id="rId9"/>
    <p:sldId id="411" r:id="rId10"/>
    <p:sldId id="412" r:id="rId11"/>
    <p:sldId id="413" r:id="rId12"/>
    <p:sldId id="430" r:id="rId13"/>
    <p:sldId id="416" r:id="rId14"/>
    <p:sldId id="425" r:id="rId15"/>
    <p:sldId id="423" r:id="rId16"/>
    <p:sldId id="424" r:id="rId17"/>
    <p:sldId id="436" r:id="rId18"/>
    <p:sldId id="426" r:id="rId19"/>
    <p:sldId id="432" r:id="rId20"/>
    <p:sldId id="418" r:id="rId21"/>
    <p:sldId id="434" r:id="rId22"/>
    <p:sldId id="431" r:id="rId23"/>
    <p:sldId id="435" r:id="rId24"/>
    <p:sldId id="421" r:id="rId25"/>
    <p:sldId id="422" r:id="rId26"/>
    <p:sldId id="433" r:id="rId27"/>
    <p:sldId id="415" r:id="rId28"/>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4993" autoAdjust="0"/>
  </p:normalViewPr>
  <p:slideViewPr>
    <p:cSldViewPr snapToGrid="0" snapToObjects="1">
      <p:cViewPr varScale="1">
        <p:scale>
          <a:sx n="90" d="100"/>
          <a:sy n="90" d="100"/>
        </p:scale>
        <p:origin x="69" y="123"/>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7" d="100"/>
          <a:sy n="87" d="100"/>
        </p:scale>
        <p:origin x="2696"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967341" y="0"/>
            <a:ext cx="3035088" cy="466116"/>
          </a:xfrm>
          <a:prstGeom prst="rect">
            <a:avLst/>
          </a:prstGeom>
        </p:spPr>
        <p:txBody>
          <a:bodyPr vert="horz" lIns="93104" tIns="46552" rIns="93104" bIns="46552" rtlCol="0"/>
          <a:lstStyle>
            <a:lvl1pPr algn="r">
              <a:defRPr sz="1200"/>
            </a:lvl1pPr>
          </a:lstStyle>
          <a:p>
            <a:fld id="{DE773F5E-F60B-3D42-A6DD-6D5611C2F6EE}" type="datetimeFigureOut">
              <a:rPr lang="en-US" smtClean="0"/>
              <a:t>11/8/2021</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967341" y="8823936"/>
            <a:ext cx="3035088" cy="466115"/>
          </a:xfrm>
          <a:prstGeom prst="rect">
            <a:avLst/>
          </a:prstGeom>
        </p:spPr>
        <p:txBody>
          <a:bodyPr vert="horz" lIns="93104" tIns="46552" rIns="93104" bIns="46552"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8F9F391E-143D-F948-ADAE-29AEA3C1EBFB}" type="datetimeFigureOut">
              <a:rPr lang="en-US" smtClean="0"/>
              <a:pPr/>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79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F9F391E-143D-F948-ADAE-29AEA3C1EBFB}" type="datetimeFigureOut">
              <a:rPr lang="en-US" smtClean="0"/>
              <a:t>11/8/2021</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56824-A55C-4F44-B9CB-109B027241D7}" type="datetimeFigureOut">
              <a:rPr lang="en-US" smtClean="0"/>
              <a:t>11/8/2021</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61" r:id="rId5"/>
    <p:sldLayoutId id="2147483676" r:id="rId6"/>
    <p:sldLayoutId id="2147483675" r:id="rId7"/>
    <p:sldLayoutId id="2147483677" r:id="rId8"/>
    <p:sldLayoutId id="2147483678" r:id="rId9"/>
    <p:sldLayoutId id="2147483679" r:id="rId10"/>
    <p:sldLayoutId id="2147483681" r:id="rId11"/>
    <p:sldLayoutId id="2147483682" r:id="rId12"/>
    <p:sldLayoutId id="2147483686" r:id="rId13"/>
    <p:sldLayoutId id="2147483683" r:id="rId14"/>
    <p:sldLayoutId id="2147483685" r:id="rId15"/>
    <p:sldLayoutId id="2147483684" r:id="rId16"/>
    <p:sldLayoutId id="2147483680" r:id="rId17"/>
    <p:sldLayoutId id="2147483691" r:id="rId18"/>
    <p:sldLayoutId id="2147483692" r:id="rId19"/>
    <p:sldLayoutId id="2147483693" r:id="rId20"/>
    <p:sldLayoutId id="2147483694" r:id="rId21"/>
    <p:sldLayoutId id="2147483688" r:id="rId22"/>
    <p:sldLayoutId id="2147483687" r:id="rId23"/>
    <p:sldLayoutId id="2147483689" r:id="rId24"/>
    <p:sldLayoutId id="2147483690" r:id="rId25"/>
    <p:sldLayoutId id="2147483695" r:id="rId26"/>
    <p:sldLayoutId id="2147483696" r:id="rId27"/>
    <p:sldLayoutId id="2147483697" r:id="rId28"/>
    <p:sldLayoutId id="2147483698" r:id="rId29"/>
    <p:sldLayoutId id="2147483703" r:id="rId30"/>
    <p:sldLayoutId id="2147483704" r:id="rId31"/>
    <p:sldLayoutId id="2147483705" r:id="rId32"/>
    <p:sldLayoutId id="2147483706" r:id="rId33"/>
    <p:sldLayoutId id="2147483700" r:id="rId34"/>
    <p:sldLayoutId id="2147483699" r:id="rId35"/>
    <p:sldLayoutId id="2147483701" r:id="rId36"/>
    <p:sldLayoutId id="2147483702"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https://www.civilrightsproject.ucla.edu/research/k-12-education/integration-and-diversity/harming-our-common-future-americas-segregated-schools-65-years-after-brown/Brown-65-050919v4-final.pdf"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C23E7-5372-473F-A4A6-E3C1D0FE7FAF}"/>
              </a:ext>
            </a:extLst>
          </p:cNvPr>
          <p:cNvSpPr>
            <a:spLocks noGrp="1"/>
          </p:cNvSpPr>
          <p:nvPr>
            <p:ph type="ctrTitle"/>
          </p:nvPr>
        </p:nvSpPr>
        <p:spPr>
          <a:xfrm>
            <a:off x="392623" y="339645"/>
            <a:ext cx="11369068" cy="1002552"/>
          </a:xfrm>
        </p:spPr>
        <p:txBody>
          <a:bodyPr anchor="b">
            <a:normAutofit/>
          </a:bodyPr>
          <a:lstStyle/>
          <a:p>
            <a:r>
              <a:rPr lang="en-US" b="1"/>
              <a:t>Civil Rights &amp; the Constitution</a:t>
            </a:r>
          </a:p>
        </p:txBody>
      </p:sp>
      <p:sp>
        <p:nvSpPr>
          <p:cNvPr id="11" name="Text Placeholder 2">
            <a:extLst>
              <a:ext uri="{FF2B5EF4-FFF2-40B4-BE49-F238E27FC236}">
                <a16:creationId xmlns:a16="http://schemas.microsoft.com/office/drawing/2014/main" id="{1AB0C408-3470-4B89-A605-F0012197AA32}"/>
              </a:ext>
            </a:extLst>
          </p:cNvPr>
          <p:cNvSpPr>
            <a:spLocks noGrp="1"/>
          </p:cNvSpPr>
          <p:nvPr>
            <p:ph sz="half" idx="1"/>
          </p:nvPr>
        </p:nvSpPr>
        <p:spPr>
          <a:xfrm>
            <a:off x="392623" y="2330824"/>
            <a:ext cx="5181600" cy="3846139"/>
          </a:xfrm>
        </p:spPr>
        <p:txBody>
          <a:bodyPr>
            <a:normAutofit/>
          </a:bodyPr>
          <a:lstStyle/>
          <a:p>
            <a:pPr marL="0" indent="0" algn="ctr">
              <a:buNone/>
            </a:pPr>
            <a:r>
              <a:rPr lang="en-US" sz="2400" b="1" dirty="0">
                <a:latin typeface="Amasis MT Pro Medium" panose="02040604050005020304" pitchFamily="18" charset="0"/>
              </a:rPr>
              <a:t>Carol Nackenoff</a:t>
            </a:r>
          </a:p>
          <a:p>
            <a:pPr marL="0" indent="0" algn="ctr">
              <a:buNone/>
            </a:pPr>
            <a:r>
              <a:rPr lang="en-US" sz="2400" b="1" dirty="0">
                <a:latin typeface="Amasis MT Pro Medium" panose="02040604050005020304" pitchFamily="18" charset="0"/>
              </a:rPr>
              <a:t>Richter Professor of Political Science Emeritus,</a:t>
            </a:r>
          </a:p>
          <a:p>
            <a:pPr marL="0" indent="0" algn="ctr">
              <a:buNone/>
            </a:pPr>
            <a:r>
              <a:rPr lang="en-US" sz="2400" b="1" dirty="0">
                <a:latin typeface="Amasis MT Pro Medium" panose="02040604050005020304" pitchFamily="18" charset="0"/>
              </a:rPr>
              <a:t>Swarthmore College</a:t>
            </a:r>
          </a:p>
          <a:p>
            <a:pPr marL="0" indent="0" algn="ctr">
              <a:buNone/>
            </a:pPr>
            <a:r>
              <a:rPr lang="en-US" sz="2400" b="1" dirty="0">
                <a:latin typeface="Amasis MT Pro Medium" panose="02040604050005020304" pitchFamily="18" charset="0"/>
              </a:rPr>
              <a:t>Prepared for the Humanities Texas Teacher Workshop, </a:t>
            </a:r>
            <a:r>
              <a:rPr lang="en-US" sz="2400" b="1" i="1" dirty="0">
                <a:latin typeface="Amasis MT Pro Medium" panose="02040604050005020304" pitchFamily="18" charset="0"/>
              </a:rPr>
              <a:t>The Court and the Constitution</a:t>
            </a:r>
          </a:p>
          <a:p>
            <a:pPr marL="0" indent="0" algn="ctr">
              <a:buNone/>
            </a:pPr>
            <a:r>
              <a:rPr lang="en-US" sz="2400" b="1" dirty="0">
                <a:latin typeface="Amasis MT Pro Medium" panose="02040604050005020304" pitchFamily="18" charset="0"/>
              </a:rPr>
              <a:t>November 8, 2021</a:t>
            </a:r>
          </a:p>
          <a:p>
            <a:endParaRPr lang="en-US" i="1" dirty="0"/>
          </a:p>
          <a:p>
            <a:endParaRPr lang="en-US" dirty="0"/>
          </a:p>
        </p:txBody>
      </p:sp>
      <p:pic>
        <p:nvPicPr>
          <p:cNvPr id="6" name="Picture Placeholder 5" descr="A picture containing building, outdoor, colonnade, ruin&#10;&#10;Description automatically generated">
            <a:extLst>
              <a:ext uri="{FF2B5EF4-FFF2-40B4-BE49-F238E27FC236}">
                <a16:creationId xmlns:a16="http://schemas.microsoft.com/office/drawing/2014/main" id="{0CED6C48-5EA5-4A40-9252-C6CC8312F591}"/>
              </a:ext>
            </a:extLst>
          </p:cNvPr>
          <p:cNvPicPr>
            <a:picLocks noGrp="1" noChangeAspect="1"/>
          </p:cNvPicPr>
          <p:nvPr>
            <p:ph sz="half" idx="2"/>
          </p:nvPr>
        </p:nvPicPr>
        <p:blipFill rotWithShape="1">
          <a:blip r:embed="rId2"/>
          <a:srcRect l="3931" r="8353" b="-2"/>
          <a:stretch/>
        </p:blipFill>
        <p:spPr>
          <a:xfrm>
            <a:off x="6172200" y="2330824"/>
            <a:ext cx="5181600" cy="3846139"/>
          </a:xfrm>
          <a:noFill/>
        </p:spPr>
      </p:pic>
    </p:spTree>
    <p:extLst>
      <p:ext uri="{BB962C8B-B14F-4D97-AF65-F5344CB8AC3E}">
        <p14:creationId xmlns:p14="http://schemas.microsoft.com/office/powerpoint/2010/main" val="3595565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A8FDDA9-15B6-4350-8965-D180A8EDFFDD}"/>
              </a:ext>
            </a:extLst>
          </p:cNvPr>
          <p:cNvSpPr>
            <a:spLocks noGrp="1"/>
          </p:cNvSpPr>
          <p:nvPr>
            <p:ph type="pic" sz="quarter" idx="15"/>
          </p:nvPr>
        </p:nvSpPr>
        <p:spPr/>
      </p:sp>
      <p:sp>
        <p:nvSpPr>
          <p:cNvPr id="8" name="Title 7">
            <a:extLst>
              <a:ext uri="{FF2B5EF4-FFF2-40B4-BE49-F238E27FC236}">
                <a16:creationId xmlns:a16="http://schemas.microsoft.com/office/drawing/2014/main" id="{E2D1B495-A894-4522-8932-226C7D332B9B}"/>
              </a:ext>
            </a:extLst>
          </p:cNvPr>
          <p:cNvSpPr>
            <a:spLocks noGrp="1"/>
          </p:cNvSpPr>
          <p:nvPr>
            <p:ph type="ctrTitle"/>
          </p:nvPr>
        </p:nvSpPr>
        <p:spPr>
          <a:xfrm>
            <a:off x="575187" y="339645"/>
            <a:ext cx="11186504" cy="665772"/>
          </a:xfrm>
        </p:spPr>
        <p:txBody>
          <a:bodyPr/>
          <a:lstStyle/>
          <a:p>
            <a:r>
              <a:rPr lang="en-US" sz="4000" dirty="0"/>
              <a:t>A bit of back story about Earl warren:</a:t>
            </a:r>
          </a:p>
        </p:txBody>
      </p:sp>
      <p:sp>
        <p:nvSpPr>
          <p:cNvPr id="9" name="Text Placeholder 8">
            <a:extLst>
              <a:ext uri="{FF2B5EF4-FFF2-40B4-BE49-F238E27FC236}">
                <a16:creationId xmlns:a16="http://schemas.microsoft.com/office/drawing/2014/main" id="{27EB8A39-0E3B-4EBB-9AA1-52472C0C3250}"/>
              </a:ext>
            </a:extLst>
          </p:cNvPr>
          <p:cNvSpPr>
            <a:spLocks noGrp="1"/>
          </p:cNvSpPr>
          <p:nvPr>
            <p:ph type="body" sz="quarter" idx="14"/>
          </p:nvPr>
        </p:nvSpPr>
        <p:spPr>
          <a:xfrm>
            <a:off x="324465" y="1005417"/>
            <a:ext cx="11488993" cy="5646106"/>
          </a:xfrm>
        </p:spPr>
        <p:txBody>
          <a:bodyPr>
            <a:noAutofit/>
          </a:bodyPr>
          <a:lstStyle/>
          <a:p>
            <a:pPr marL="457200" indent="-457200">
              <a:buFont typeface="+mj-lt"/>
              <a:buAutoNum type="arabicParenR"/>
            </a:pPr>
            <a:r>
              <a:rPr lang="en-US" sz="2000" dirty="0">
                <a:latin typeface="Aharoni" panose="02010803020104030203" pitchFamily="2" charset="-79"/>
                <a:cs typeface="Aharoni" panose="02010803020104030203" pitchFamily="2" charset="-79"/>
              </a:rPr>
              <a:t> As CA attorney general, Warren, who was running for governor (1942), was supportive of efforts by the Native Sons of the Golden West &amp; American Legion to overturn </a:t>
            </a:r>
            <a:r>
              <a:rPr lang="en-US" sz="2000" i="1" dirty="0">
                <a:latin typeface="Aharoni" panose="02010803020104030203" pitchFamily="2" charset="-79"/>
                <a:cs typeface="Aharoni" panose="02010803020104030203" pitchFamily="2" charset="-79"/>
              </a:rPr>
              <a:t>Wong Kim Ark </a:t>
            </a:r>
            <a:r>
              <a:rPr lang="en-US" sz="2000" dirty="0">
                <a:latin typeface="Aharoni" panose="02010803020104030203" pitchFamily="2" charset="-79"/>
                <a:cs typeface="Aharoni" panose="02010803020104030203" pitchFamily="2" charset="-79"/>
              </a:rPr>
              <a:t>(in a case involving Japanese-Americans).  Federal courts rebuffed this effort to erase birthright citizenship for Asian heritage people born in the U.S.</a:t>
            </a:r>
          </a:p>
          <a:p>
            <a:pPr marL="457200" indent="-457200">
              <a:buFont typeface="+mj-lt"/>
              <a:buAutoNum type="arabicParenR"/>
            </a:pPr>
            <a:r>
              <a:rPr lang="en-US" sz="2000" dirty="0">
                <a:latin typeface="Aharoni" panose="02010803020104030203" pitchFamily="2" charset="-79"/>
                <a:cs typeface="Aharoni" panose="02010803020104030203" pitchFamily="2" charset="-79"/>
              </a:rPr>
              <a:t>At this same time, Warren kept urging President Roosevelt to intern Japanese-Americans</a:t>
            </a:r>
          </a:p>
          <a:p>
            <a:pPr marL="457200" indent="-457200">
              <a:buFont typeface="+mj-lt"/>
              <a:buAutoNum type="arabicParenR"/>
            </a:pPr>
            <a:r>
              <a:rPr lang="en-US" sz="2000" dirty="0">
                <a:latin typeface="Aharoni" panose="02010803020104030203" pitchFamily="2" charset="-79"/>
                <a:cs typeface="Aharoni" panose="02010803020104030203" pitchFamily="2" charset="-79"/>
              </a:rPr>
              <a:t>Earl Warren was Dewey’s vice-presidential candidate in 1948.  He had presidential aspirations, but the two front-running candidates for the Republican nomination in 1952 were Ike and Robt. Taft.  Sen. Nixon made it known that, while pledged to Warren on the first ballot, he preferred Ike. Ike’s campaign staff offered Nixon the vice-presidential nomination if he could deliver California  for Ike . . . Not clear whether there was any agreement at that time to put Warren on the Court if Warren threw his support to him.  Warren denied it.</a:t>
            </a:r>
          </a:p>
          <a:p>
            <a:pPr marL="457200" indent="-457200">
              <a:buFont typeface="+mj-lt"/>
              <a:buAutoNum type="arabicParenR"/>
            </a:pPr>
            <a:r>
              <a:rPr lang="en-US" sz="2000" dirty="0">
                <a:latin typeface="Aharoni" panose="02010803020104030203" pitchFamily="2" charset="-79"/>
                <a:cs typeface="Aharoni" panose="02010803020104030203" pitchFamily="2" charset="-79"/>
              </a:rPr>
              <a:t>Ike didn’t use ideological  litmus tests when  nominating justices to the Supreme Court.  Later, he referred to Earl Warren nomination as “the biggest damn fool mistake I ever made.”</a:t>
            </a:r>
          </a:p>
        </p:txBody>
      </p:sp>
    </p:spTree>
    <p:extLst>
      <p:ext uri="{BB962C8B-B14F-4D97-AF65-F5344CB8AC3E}">
        <p14:creationId xmlns:p14="http://schemas.microsoft.com/office/powerpoint/2010/main" val="292301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erson wearing glasses&#10;&#10;Description automatically generated with medium confidence">
            <a:extLst>
              <a:ext uri="{FF2B5EF4-FFF2-40B4-BE49-F238E27FC236}">
                <a16:creationId xmlns:a16="http://schemas.microsoft.com/office/drawing/2014/main" id="{CDB39A59-D702-41EC-8A56-BB0EAD3E42CC}"/>
              </a:ext>
            </a:extLst>
          </p:cNvPr>
          <p:cNvPicPr>
            <a:picLocks noGrp="1" noChangeAspect="1"/>
          </p:cNvPicPr>
          <p:nvPr>
            <p:ph type="pic" sz="quarter" idx="10"/>
          </p:nvPr>
        </p:nvPicPr>
        <p:blipFill>
          <a:blip r:embed="rId2"/>
          <a:srcRect t="11982" b="11982"/>
          <a:stretch>
            <a:fillRect/>
          </a:stretch>
        </p:blipFill>
        <p:spPr/>
      </p:pic>
      <p:sp>
        <p:nvSpPr>
          <p:cNvPr id="17" name="Text Placeholder 16">
            <a:extLst>
              <a:ext uri="{FF2B5EF4-FFF2-40B4-BE49-F238E27FC236}">
                <a16:creationId xmlns:a16="http://schemas.microsoft.com/office/drawing/2014/main" id="{236B3868-B699-4DD6-B356-89E16B5BC75E}"/>
              </a:ext>
            </a:extLst>
          </p:cNvPr>
          <p:cNvSpPr>
            <a:spLocks noGrp="1"/>
          </p:cNvSpPr>
          <p:nvPr>
            <p:ph type="body" idx="13"/>
          </p:nvPr>
        </p:nvSpPr>
        <p:spPr>
          <a:xfrm>
            <a:off x="5998698" y="3683000"/>
            <a:ext cx="5822209" cy="2724150"/>
          </a:xfrm>
        </p:spPr>
        <p:txBody>
          <a:bodyPr>
            <a:normAutofit/>
          </a:bodyPr>
          <a:lstStyle/>
          <a:p>
            <a:pPr algn="l"/>
            <a:r>
              <a:rPr lang="en-US" dirty="0"/>
              <a:t>“To separate [black children] from others of similar age and qualifications solely because of their race generates a feeling of </a:t>
            </a:r>
            <a:r>
              <a:rPr lang="en-US" dirty="0" err="1"/>
              <a:t>iinferiority</a:t>
            </a:r>
            <a:r>
              <a:rPr lang="en-US" dirty="0"/>
              <a:t> as to their status in the community that may affect their hearts and minds in a way unlikely ever to be undone.”</a:t>
            </a:r>
          </a:p>
          <a:p>
            <a:pPr algn="l"/>
            <a:r>
              <a:rPr lang="en-US" dirty="0"/>
              <a:t>NEW: court looked at evidence from psych. Experiment w/black, white dolls</a:t>
            </a:r>
          </a:p>
        </p:txBody>
      </p:sp>
      <p:sp>
        <p:nvSpPr>
          <p:cNvPr id="15" name="Title 14">
            <a:extLst>
              <a:ext uri="{FF2B5EF4-FFF2-40B4-BE49-F238E27FC236}">
                <a16:creationId xmlns:a16="http://schemas.microsoft.com/office/drawing/2014/main" id="{0FA175A6-5291-45B8-A2BD-F2C71EC91816}"/>
              </a:ext>
            </a:extLst>
          </p:cNvPr>
          <p:cNvSpPr>
            <a:spLocks noGrp="1"/>
          </p:cNvSpPr>
          <p:nvPr>
            <p:ph type="ctrTitle"/>
          </p:nvPr>
        </p:nvSpPr>
        <p:spPr>
          <a:xfrm>
            <a:off x="6484783" y="1642514"/>
            <a:ext cx="4118997" cy="1843548"/>
          </a:xfrm>
        </p:spPr>
        <p:txBody>
          <a:bodyPr>
            <a:normAutofit fontScale="90000"/>
          </a:bodyPr>
          <a:lstStyle/>
          <a:p>
            <a:r>
              <a:rPr lang="en-US" sz="2800" dirty="0"/>
              <a:t>Overturning Plessy, Brown held that separate educational institutions were inherently unequal</a:t>
            </a:r>
          </a:p>
        </p:txBody>
      </p:sp>
    </p:spTree>
    <p:extLst>
      <p:ext uri="{BB962C8B-B14F-4D97-AF65-F5344CB8AC3E}">
        <p14:creationId xmlns:p14="http://schemas.microsoft.com/office/powerpoint/2010/main" val="4105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10;&#10;Description automatically generated">
            <a:extLst>
              <a:ext uri="{FF2B5EF4-FFF2-40B4-BE49-F238E27FC236}">
                <a16:creationId xmlns:a16="http://schemas.microsoft.com/office/drawing/2014/main" id="{2BA2E02B-8D72-4CD6-8B0A-E6D0FF7F8D1F}"/>
              </a:ext>
            </a:extLst>
          </p:cNvPr>
          <p:cNvPicPr>
            <a:picLocks noGrp="1" noChangeAspect="1"/>
          </p:cNvPicPr>
          <p:nvPr>
            <p:ph type="pic" sz="quarter" idx="10"/>
          </p:nvPr>
        </p:nvPicPr>
        <p:blipFill>
          <a:blip r:embed="rId2"/>
          <a:srcRect l="17121" r="17121"/>
          <a:stretch>
            <a:fillRect/>
          </a:stretch>
        </p:blipFill>
        <p:spPr/>
      </p:pic>
      <p:sp>
        <p:nvSpPr>
          <p:cNvPr id="3" name="Text Placeholder 2">
            <a:extLst>
              <a:ext uri="{FF2B5EF4-FFF2-40B4-BE49-F238E27FC236}">
                <a16:creationId xmlns:a16="http://schemas.microsoft.com/office/drawing/2014/main" id="{E3F3212F-01D4-48A4-9EAF-8BCC42D7150C}"/>
              </a:ext>
            </a:extLst>
          </p:cNvPr>
          <p:cNvSpPr>
            <a:spLocks noGrp="1"/>
          </p:cNvSpPr>
          <p:nvPr>
            <p:ph type="body" idx="13"/>
          </p:nvPr>
        </p:nvSpPr>
        <p:spPr>
          <a:xfrm>
            <a:off x="6428096" y="4619766"/>
            <a:ext cx="5175086" cy="2006222"/>
          </a:xfrm>
        </p:spPr>
        <p:txBody>
          <a:bodyPr>
            <a:noAutofit/>
          </a:bodyPr>
          <a:lstStyle/>
          <a:p>
            <a:pPr algn="l"/>
            <a:r>
              <a:rPr lang="en-US" b="0" dirty="0">
                <a:latin typeface="Arial Black" panose="020B0A04020102020204" pitchFamily="34" charset="0"/>
              </a:rPr>
              <a:t>Brown commanded the dismantling of dual school districts. Segregation that resulted from state action had to be remedied. It didn’t simply command integration.</a:t>
            </a:r>
          </a:p>
        </p:txBody>
      </p:sp>
      <p:sp>
        <p:nvSpPr>
          <p:cNvPr id="4" name="Title 3">
            <a:extLst>
              <a:ext uri="{FF2B5EF4-FFF2-40B4-BE49-F238E27FC236}">
                <a16:creationId xmlns:a16="http://schemas.microsoft.com/office/drawing/2014/main" id="{6158762B-578A-4C1D-8E29-491B895AB2C7}"/>
              </a:ext>
            </a:extLst>
          </p:cNvPr>
          <p:cNvSpPr>
            <a:spLocks noGrp="1"/>
          </p:cNvSpPr>
          <p:nvPr>
            <p:ph type="ctrTitle"/>
          </p:nvPr>
        </p:nvSpPr>
        <p:spPr>
          <a:xfrm>
            <a:off x="6487904" y="1928264"/>
            <a:ext cx="4839737" cy="2514082"/>
          </a:xfrm>
        </p:spPr>
        <p:txBody>
          <a:bodyPr>
            <a:normAutofit/>
          </a:bodyPr>
          <a:lstStyle/>
          <a:p>
            <a:pPr algn="l"/>
            <a:r>
              <a:rPr lang="en-US" sz="3200" b="1" dirty="0"/>
              <a:t>A common misunderstanding about Brown v. Board</a:t>
            </a:r>
            <a:br>
              <a:rPr lang="en-US" sz="3200" b="1" dirty="0"/>
            </a:br>
            <a:endParaRPr lang="en-US" sz="3200" b="1" dirty="0"/>
          </a:p>
        </p:txBody>
      </p:sp>
    </p:spTree>
    <p:extLst>
      <p:ext uri="{BB962C8B-B14F-4D97-AF65-F5344CB8AC3E}">
        <p14:creationId xmlns:p14="http://schemas.microsoft.com/office/powerpoint/2010/main" val="985402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2A07224-C7B7-4CBD-8A45-C962D6483AD6}"/>
              </a:ext>
            </a:extLst>
          </p:cNvPr>
          <p:cNvSpPr>
            <a:spLocks noGrp="1"/>
          </p:cNvSpPr>
          <p:nvPr>
            <p:ph type="pic" sz="quarter" idx="15"/>
          </p:nvPr>
        </p:nvSpPr>
        <p:spPr/>
      </p:sp>
      <p:sp>
        <p:nvSpPr>
          <p:cNvPr id="3" name="Title 2">
            <a:extLst>
              <a:ext uri="{FF2B5EF4-FFF2-40B4-BE49-F238E27FC236}">
                <a16:creationId xmlns:a16="http://schemas.microsoft.com/office/drawing/2014/main" id="{5B5C657B-6119-4B83-874F-32E1DA706378}"/>
              </a:ext>
            </a:extLst>
          </p:cNvPr>
          <p:cNvSpPr>
            <a:spLocks noGrp="1"/>
          </p:cNvSpPr>
          <p:nvPr>
            <p:ph type="ctrTitle"/>
          </p:nvPr>
        </p:nvSpPr>
        <p:spPr/>
        <p:txBody>
          <a:bodyPr/>
          <a:lstStyle/>
          <a:p>
            <a:pPr algn="ctr"/>
            <a:r>
              <a:rPr lang="en-US" sz="3600" dirty="0"/>
              <a:t>A potentially fun exercise: </a:t>
            </a:r>
            <a:br>
              <a:rPr lang="en-US" sz="3600" dirty="0"/>
            </a:br>
            <a:r>
              <a:rPr lang="en-US" sz="3600" dirty="0"/>
              <a:t>How (and How Much) Did </a:t>
            </a:r>
            <a:r>
              <a:rPr lang="en-US" sz="3600" i="1" dirty="0"/>
              <a:t>Brown</a:t>
            </a:r>
            <a:r>
              <a:rPr lang="en-US" sz="3600" dirty="0"/>
              <a:t> Matter?</a:t>
            </a:r>
          </a:p>
        </p:txBody>
      </p:sp>
      <p:sp>
        <p:nvSpPr>
          <p:cNvPr id="4" name="Text Placeholder 3">
            <a:extLst>
              <a:ext uri="{FF2B5EF4-FFF2-40B4-BE49-F238E27FC236}">
                <a16:creationId xmlns:a16="http://schemas.microsoft.com/office/drawing/2014/main" id="{D9898B75-CA92-4C08-A5FD-FB7F332FC9A1}"/>
              </a:ext>
            </a:extLst>
          </p:cNvPr>
          <p:cNvSpPr>
            <a:spLocks noGrp="1"/>
          </p:cNvSpPr>
          <p:nvPr>
            <p:ph type="body" sz="quarter" idx="14"/>
          </p:nvPr>
        </p:nvSpPr>
        <p:spPr>
          <a:xfrm>
            <a:off x="235444" y="1507066"/>
            <a:ext cx="11526250" cy="5063473"/>
          </a:xfrm>
        </p:spPr>
        <p:txBody>
          <a:bodyPr>
            <a:normAutofit/>
          </a:bodyPr>
          <a:lstStyle/>
          <a:p>
            <a:r>
              <a:rPr lang="en-US" sz="2400" b="1" dirty="0"/>
              <a:t>Gerald Rosenberg (</a:t>
            </a:r>
            <a:r>
              <a:rPr lang="en-US" sz="2400" b="1" i="1" dirty="0"/>
              <a:t>The Hollow Hope</a:t>
            </a:r>
            <a:r>
              <a:rPr lang="en-US" sz="2400" b="1" dirty="0"/>
              <a:t>) challenges those who think that even landmark Supreme Court decisions make a big difference in American politics to produce the evidence</a:t>
            </a:r>
            <a:r>
              <a:rPr lang="en-US" sz="2400" dirty="0"/>
              <a:t>. </a:t>
            </a:r>
          </a:p>
          <a:p>
            <a:pPr marL="457200" indent="-457200">
              <a:buAutoNum type="arabicParenR"/>
            </a:pPr>
            <a:r>
              <a:rPr lang="en-US" sz="2400" dirty="0"/>
              <a:t>In the South, very little desegregation happened from 1954-1964; a bit more in the marginal South.</a:t>
            </a:r>
          </a:p>
          <a:p>
            <a:pPr marL="457200" indent="-457200">
              <a:buAutoNum type="arabicParenR"/>
            </a:pPr>
            <a:r>
              <a:rPr lang="en-US" sz="2400" dirty="0"/>
              <a:t>“All deliberate speed” (Brown II) pretty much meant no speed. The Supreme Court alone could not effect social change (without Congress, Executive support).  </a:t>
            </a:r>
          </a:p>
          <a:p>
            <a:pPr marL="457200" indent="-457200">
              <a:buAutoNum type="arabicParenR"/>
            </a:pPr>
            <a:r>
              <a:rPr lang="en-US" sz="2400" dirty="0"/>
              <a:t>Hamilton, </a:t>
            </a:r>
            <a:r>
              <a:rPr lang="en-US" sz="2400" i="1" dirty="0"/>
              <a:t>Fed</a:t>
            </a:r>
            <a:r>
              <a:rPr lang="en-US" sz="2400" dirty="0"/>
              <a:t>. 78:  “The Judiciary . . . has no influence over either the sword or the purse; no direction either of the strength or of the wealth of the society, and can take no active resolution whatever. It may truly be said to have neither FORCE nor WILL, but merely judgment...”</a:t>
            </a:r>
          </a:p>
        </p:txBody>
      </p:sp>
    </p:spTree>
    <p:extLst>
      <p:ext uri="{BB962C8B-B14F-4D97-AF65-F5344CB8AC3E}">
        <p14:creationId xmlns:p14="http://schemas.microsoft.com/office/powerpoint/2010/main" val="2473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tanding outside a building&#10;&#10;Description automatically generated with medium confidence">
            <a:extLst>
              <a:ext uri="{FF2B5EF4-FFF2-40B4-BE49-F238E27FC236}">
                <a16:creationId xmlns:a16="http://schemas.microsoft.com/office/drawing/2014/main" id="{473F3288-E160-4AC6-B23D-2B6EBA35602A}"/>
              </a:ext>
            </a:extLst>
          </p:cNvPr>
          <p:cNvPicPr>
            <a:picLocks noGrp="1" noChangeAspect="1"/>
          </p:cNvPicPr>
          <p:nvPr>
            <p:ph type="pic" sz="quarter" idx="10"/>
          </p:nvPr>
        </p:nvPicPr>
        <p:blipFill>
          <a:blip r:embed="rId2"/>
          <a:srcRect t="8621" b="8621"/>
          <a:stretch>
            <a:fillRect/>
          </a:stretch>
        </p:blipFill>
        <p:spPr/>
      </p:pic>
      <p:sp>
        <p:nvSpPr>
          <p:cNvPr id="7" name="Text Placeholder 6">
            <a:extLst>
              <a:ext uri="{FF2B5EF4-FFF2-40B4-BE49-F238E27FC236}">
                <a16:creationId xmlns:a16="http://schemas.microsoft.com/office/drawing/2014/main" id="{08269C01-6EED-40A5-A6E5-A191F4E5D296}"/>
              </a:ext>
            </a:extLst>
          </p:cNvPr>
          <p:cNvSpPr>
            <a:spLocks noGrp="1"/>
          </p:cNvSpPr>
          <p:nvPr>
            <p:ph type="body" idx="13"/>
          </p:nvPr>
        </p:nvSpPr>
        <p:spPr/>
        <p:txBody>
          <a:bodyPr>
            <a:noAutofit/>
          </a:bodyPr>
          <a:lstStyle/>
          <a:p>
            <a:r>
              <a:rPr lang="en-US" sz="1600" dirty="0"/>
              <a:t>But resistance by courts, elected officials, the public continued</a:t>
            </a:r>
          </a:p>
        </p:txBody>
      </p:sp>
      <p:sp>
        <p:nvSpPr>
          <p:cNvPr id="5" name="Title 4">
            <a:extLst>
              <a:ext uri="{FF2B5EF4-FFF2-40B4-BE49-F238E27FC236}">
                <a16:creationId xmlns:a16="http://schemas.microsoft.com/office/drawing/2014/main" id="{12E700FF-E7A7-4536-A283-B6FDBB5CC539}"/>
              </a:ext>
            </a:extLst>
          </p:cNvPr>
          <p:cNvSpPr>
            <a:spLocks noGrp="1"/>
          </p:cNvSpPr>
          <p:nvPr>
            <p:ph type="ctrTitle"/>
          </p:nvPr>
        </p:nvSpPr>
        <p:spPr>
          <a:xfrm>
            <a:off x="0" y="0"/>
            <a:ext cx="5507182" cy="2029691"/>
          </a:xfrm>
        </p:spPr>
        <p:txBody>
          <a:bodyPr>
            <a:normAutofit fontScale="90000"/>
          </a:bodyPr>
          <a:lstStyle/>
          <a:p>
            <a:r>
              <a:rPr lang="en-US" sz="3200" dirty="0"/>
              <a:t>YES, Eisenhower was persuaded to send troops to Little Rock to desegregate Central High School (1957)</a:t>
            </a:r>
          </a:p>
        </p:txBody>
      </p:sp>
    </p:spTree>
    <p:extLst>
      <p:ext uri="{BB962C8B-B14F-4D97-AF65-F5344CB8AC3E}">
        <p14:creationId xmlns:p14="http://schemas.microsoft.com/office/powerpoint/2010/main" val="645980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945146-D407-492D-8B3D-74917BE3A5C5}"/>
              </a:ext>
            </a:extLst>
          </p:cNvPr>
          <p:cNvSpPr>
            <a:spLocks noGrp="1"/>
          </p:cNvSpPr>
          <p:nvPr>
            <p:ph type="pic" sz="quarter" idx="15"/>
          </p:nvPr>
        </p:nvSpPr>
        <p:spPr/>
      </p:sp>
      <p:sp>
        <p:nvSpPr>
          <p:cNvPr id="3" name="Title 2">
            <a:extLst>
              <a:ext uri="{FF2B5EF4-FFF2-40B4-BE49-F238E27FC236}">
                <a16:creationId xmlns:a16="http://schemas.microsoft.com/office/drawing/2014/main" id="{9878EBC3-B644-4012-9D54-D139F342C2C5}"/>
              </a:ext>
            </a:extLst>
          </p:cNvPr>
          <p:cNvSpPr>
            <a:spLocks noGrp="1"/>
          </p:cNvSpPr>
          <p:nvPr>
            <p:ph type="ctrTitle"/>
          </p:nvPr>
        </p:nvSpPr>
        <p:spPr>
          <a:xfrm>
            <a:off x="596899" y="339645"/>
            <a:ext cx="11164791" cy="911305"/>
          </a:xfrm>
        </p:spPr>
        <p:txBody>
          <a:bodyPr/>
          <a:lstStyle/>
          <a:p>
            <a:r>
              <a:rPr lang="en-US" sz="3200" dirty="0"/>
              <a:t>How much difference did </a:t>
            </a:r>
            <a:r>
              <a:rPr lang="en-US" sz="3200" i="1" dirty="0"/>
              <a:t>Brown</a:t>
            </a:r>
            <a:r>
              <a:rPr lang="en-US" sz="3200" dirty="0"/>
              <a:t> make (cont’d)</a:t>
            </a:r>
          </a:p>
        </p:txBody>
      </p:sp>
      <p:sp>
        <p:nvSpPr>
          <p:cNvPr id="4" name="Text Placeholder 3">
            <a:extLst>
              <a:ext uri="{FF2B5EF4-FFF2-40B4-BE49-F238E27FC236}">
                <a16:creationId xmlns:a16="http://schemas.microsoft.com/office/drawing/2014/main" id="{7749E34B-777B-45B1-9A89-0882E56F851E}"/>
              </a:ext>
            </a:extLst>
          </p:cNvPr>
          <p:cNvSpPr>
            <a:spLocks noGrp="1"/>
          </p:cNvSpPr>
          <p:nvPr>
            <p:ph type="body" sz="quarter" idx="14"/>
          </p:nvPr>
        </p:nvSpPr>
        <p:spPr/>
        <p:txBody>
          <a:bodyPr>
            <a:normAutofit fontScale="92500" lnSpcReduction="10000"/>
          </a:bodyPr>
          <a:lstStyle/>
          <a:p>
            <a:r>
              <a:rPr lang="en-US" sz="2800" dirty="0"/>
              <a:t>More desegregation of public facilities occurred after the 1964 Civil Rights Act</a:t>
            </a:r>
          </a:p>
          <a:p>
            <a:endParaRPr lang="en-US" sz="2800" dirty="0"/>
          </a:p>
          <a:p>
            <a:r>
              <a:rPr lang="en-US" sz="2800" dirty="0"/>
              <a:t>Did school districts have to deal with </a:t>
            </a:r>
            <a:r>
              <a:rPr lang="en-US" sz="2800" i="1" dirty="0"/>
              <a:t>de facto </a:t>
            </a:r>
            <a:r>
              <a:rPr lang="en-US" sz="2800" dirty="0"/>
              <a:t>segregation?  What if whites lived increasingly in suburbs and blacks in nearby cities?</a:t>
            </a:r>
          </a:p>
          <a:p>
            <a:r>
              <a:rPr lang="en-US" sz="2800" dirty="0"/>
              <a:t>Court has released many districts from oversight (by roughly 1990)</a:t>
            </a:r>
          </a:p>
          <a:p>
            <a:endParaRPr lang="en-US" sz="2800" dirty="0"/>
          </a:p>
          <a:p>
            <a:r>
              <a:rPr lang="en-US" sz="2800" dirty="0"/>
              <a:t>The racial composition of schools, classrooms now looks about as segregated as it did in 1954</a:t>
            </a:r>
          </a:p>
          <a:p>
            <a:r>
              <a:rPr lang="en-US" sz="2000" dirty="0"/>
              <a:t>“Over the last three decades, black students have been increasingly segregated in intensely segregated schools, and by 2016, 40% of all black students  were in schools with 90% or more students of color. “  (somewhat less true for white students).  Source:  “</a:t>
            </a:r>
            <a:r>
              <a:rPr lang="en-US" sz="2000" dirty="0">
                <a:hlinkClick r:id="rId2"/>
              </a:rPr>
              <a:t>Harming Our Common Future: America’s Segregated Schools 65 Years After Brown”</a:t>
            </a:r>
            <a:r>
              <a:rPr lang="en-US" sz="2000" dirty="0"/>
              <a:t>, Frankenberg, </a:t>
            </a:r>
            <a:r>
              <a:rPr lang="en-US" sz="2000" dirty="0" err="1"/>
              <a:t>Ee</a:t>
            </a:r>
            <a:r>
              <a:rPr lang="en-US" sz="2000" dirty="0"/>
              <a:t>, </a:t>
            </a:r>
            <a:r>
              <a:rPr lang="en-US" sz="2000" dirty="0" err="1"/>
              <a:t>Ayscue</a:t>
            </a:r>
            <a:r>
              <a:rPr lang="en-US" sz="2000" dirty="0"/>
              <a:t>, G. </a:t>
            </a:r>
            <a:r>
              <a:rPr lang="en-US" sz="2000" dirty="0" err="1"/>
              <a:t>Orfield</a:t>
            </a:r>
            <a:r>
              <a:rPr lang="en-US" sz="2000" dirty="0"/>
              <a:t> (May 2019)</a:t>
            </a:r>
          </a:p>
        </p:txBody>
      </p:sp>
    </p:spTree>
    <p:extLst>
      <p:ext uri="{BB962C8B-B14F-4D97-AF65-F5344CB8AC3E}">
        <p14:creationId xmlns:p14="http://schemas.microsoft.com/office/powerpoint/2010/main" val="8000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4D81CE1-81C8-4C43-BDDC-4D119EFDB5B2}"/>
              </a:ext>
            </a:extLst>
          </p:cNvPr>
          <p:cNvPicPr>
            <a:picLocks noGrp="1" noChangeAspect="1"/>
          </p:cNvPicPr>
          <p:nvPr>
            <p:ph idx="1"/>
          </p:nvPr>
        </p:nvPicPr>
        <p:blipFill>
          <a:blip r:embed="rId2"/>
          <a:stretch>
            <a:fillRect/>
          </a:stretch>
        </p:blipFill>
        <p:spPr>
          <a:xfrm>
            <a:off x="4010369" y="339724"/>
            <a:ext cx="6954212" cy="5102226"/>
          </a:xfrm>
        </p:spPr>
      </p:pic>
      <p:sp>
        <p:nvSpPr>
          <p:cNvPr id="5" name="Title 4">
            <a:extLst>
              <a:ext uri="{FF2B5EF4-FFF2-40B4-BE49-F238E27FC236}">
                <a16:creationId xmlns:a16="http://schemas.microsoft.com/office/drawing/2014/main" id="{A417CC68-FDAF-407E-AF8B-15F6F0EBF1B3}"/>
              </a:ext>
            </a:extLst>
          </p:cNvPr>
          <p:cNvSpPr>
            <a:spLocks noGrp="1"/>
          </p:cNvSpPr>
          <p:nvPr>
            <p:ph type="ctrTitle"/>
          </p:nvPr>
        </p:nvSpPr>
        <p:spPr>
          <a:xfrm>
            <a:off x="820856" y="339644"/>
            <a:ext cx="3141544" cy="4473656"/>
          </a:xfrm>
        </p:spPr>
        <p:txBody>
          <a:bodyPr>
            <a:normAutofit/>
          </a:bodyPr>
          <a:lstStyle/>
          <a:p>
            <a:r>
              <a:rPr lang="en-US" sz="3200" dirty="0">
                <a:latin typeface="Aharoni" panose="02010803020104030203" pitchFamily="2" charset="-79"/>
                <a:cs typeface="Aharoni" panose="02010803020104030203" pitchFamily="2" charset="-79"/>
              </a:rPr>
              <a:t>Fewer white children attended </a:t>
            </a: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public </a:t>
            </a:r>
            <a:br>
              <a:rPr lang="en-US" sz="3200" dirty="0">
                <a:latin typeface="Aharoni" panose="02010803020104030203" pitchFamily="2" charset="-79"/>
                <a:cs typeface="Aharoni" panose="02010803020104030203" pitchFamily="2" charset="-79"/>
              </a:rPr>
            </a:br>
            <a:r>
              <a:rPr lang="en-US" sz="3200" dirty="0">
                <a:latin typeface="Aharoni" panose="02010803020104030203" pitchFamily="2" charset="-79"/>
                <a:cs typeface="Aharoni" panose="02010803020104030203" pitchFamily="2" charset="-79"/>
              </a:rPr>
              <a:t>schools after </a:t>
            </a:r>
            <a:r>
              <a:rPr lang="en-US" sz="3200" i="1" dirty="0">
                <a:latin typeface="Aharoni" panose="02010803020104030203" pitchFamily="2" charset="-79"/>
                <a:cs typeface="Aharoni" panose="02010803020104030203" pitchFamily="2" charset="-79"/>
              </a:rPr>
              <a:t>Brown </a:t>
            </a:r>
            <a:r>
              <a:rPr lang="en-US" sz="3200" dirty="0">
                <a:latin typeface="Aharoni" panose="02010803020104030203" pitchFamily="2" charset="-79"/>
                <a:cs typeface="Aharoni" panose="02010803020104030203" pitchFamily="2" charset="-79"/>
              </a:rPr>
              <a:t>(</a:t>
            </a:r>
            <a:r>
              <a:rPr lang="en-US" sz="2000" dirty="0">
                <a:latin typeface="Amasis MT Pro Medium" panose="02040604050005020304" pitchFamily="18" charset="0"/>
                <a:cs typeface="Aharoni" panose="02010803020104030203" pitchFamily="2" charset="-79"/>
              </a:rPr>
              <a:t>enrollment in catholic school peaks c. 1965; rise of Christian day schools)</a:t>
            </a:r>
            <a:endParaRPr lang="en-US" sz="3200" i="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149954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FB1F9AA-E8A1-4319-A511-380BA9D5D658}"/>
              </a:ext>
            </a:extLst>
          </p:cNvPr>
          <p:cNvSpPr>
            <a:spLocks noGrp="1"/>
          </p:cNvSpPr>
          <p:nvPr>
            <p:ph type="pic" sz="quarter" idx="15"/>
          </p:nvPr>
        </p:nvSpPr>
        <p:spPr/>
      </p:sp>
      <p:sp>
        <p:nvSpPr>
          <p:cNvPr id="5" name="Title 4">
            <a:extLst>
              <a:ext uri="{FF2B5EF4-FFF2-40B4-BE49-F238E27FC236}">
                <a16:creationId xmlns:a16="http://schemas.microsoft.com/office/drawing/2014/main" id="{ABFBA174-21BD-4401-9FD4-CCFEDB6EC7B0}"/>
              </a:ext>
            </a:extLst>
          </p:cNvPr>
          <p:cNvSpPr>
            <a:spLocks noGrp="1"/>
          </p:cNvSpPr>
          <p:nvPr>
            <p:ph type="ctrTitle"/>
          </p:nvPr>
        </p:nvSpPr>
        <p:spPr/>
        <p:txBody>
          <a:bodyPr/>
          <a:lstStyle/>
          <a:p>
            <a:r>
              <a:rPr lang="en-US" dirty="0"/>
              <a:t>On the other hand:</a:t>
            </a:r>
          </a:p>
        </p:txBody>
      </p:sp>
      <p:sp>
        <p:nvSpPr>
          <p:cNvPr id="6" name="Text Placeholder 5">
            <a:extLst>
              <a:ext uri="{FF2B5EF4-FFF2-40B4-BE49-F238E27FC236}">
                <a16:creationId xmlns:a16="http://schemas.microsoft.com/office/drawing/2014/main" id="{8AB3AE0E-1874-4662-869E-A505471CDF49}"/>
              </a:ext>
            </a:extLst>
          </p:cNvPr>
          <p:cNvSpPr>
            <a:spLocks noGrp="1"/>
          </p:cNvSpPr>
          <p:nvPr>
            <p:ph type="body" sz="quarter" idx="14"/>
          </p:nvPr>
        </p:nvSpPr>
        <p:spPr/>
        <p:txBody>
          <a:bodyPr/>
          <a:lstStyle/>
          <a:p>
            <a:pPr marL="457200" indent="-457200">
              <a:buAutoNum type="arabicParenR"/>
            </a:pPr>
            <a:endParaRPr lang="en-US" sz="1600" dirty="0"/>
          </a:p>
          <a:p>
            <a:r>
              <a:rPr lang="en-US" sz="2400" dirty="0">
                <a:solidFill>
                  <a:srgbClr val="92D050"/>
                </a:solidFill>
                <a:latin typeface="Amasis MT Pro Black" panose="02040A04050005020304" pitchFamily="18" charset="0"/>
              </a:rPr>
              <a:t>There is power in rhetoric.  Brown is considered an accessible decision.  It is revered (even if people disagree about what it means). It put moral authority on the side of those challenging legally enforced segregation and added momentum to the movement for civil rights</a:t>
            </a:r>
          </a:p>
          <a:p>
            <a:endParaRPr lang="en-US" dirty="0"/>
          </a:p>
        </p:txBody>
      </p:sp>
    </p:spTree>
    <p:extLst>
      <p:ext uri="{BB962C8B-B14F-4D97-AF65-F5344CB8AC3E}">
        <p14:creationId xmlns:p14="http://schemas.microsoft.com/office/powerpoint/2010/main" val="787333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E5C5557-BB95-455A-A18E-7AED8E7B2347}"/>
              </a:ext>
            </a:extLst>
          </p:cNvPr>
          <p:cNvSpPr>
            <a:spLocks noGrp="1"/>
          </p:cNvSpPr>
          <p:nvPr>
            <p:ph type="pic" sz="quarter" idx="15"/>
          </p:nvPr>
        </p:nvSpPr>
        <p:spPr/>
      </p:sp>
      <p:sp>
        <p:nvSpPr>
          <p:cNvPr id="5" name="Title 4">
            <a:extLst>
              <a:ext uri="{FF2B5EF4-FFF2-40B4-BE49-F238E27FC236}">
                <a16:creationId xmlns:a16="http://schemas.microsoft.com/office/drawing/2014/main" id="{4CD7A46B-AA9F-440F-9EFB-AA726F62675C}"/>
              </a:ext>
            </a:extLst>
          </p:cNvPr>
          <p:cNvSpPr>
            <a:spLocks noGrp="1"/>
          </p:cNvSpPr>
          <p:nvPr>
            <p:ph type="ctrTitle"/>
          </p:nvPr>
        </p:nvSpPr>
        <p:spPr/>
        <p:txBody>
          <a:bodyPr/>
          <a:lstStyle/>
          <a:p>
            <a:r>
              <a:rPr lang="en-US" sz="3200" b="1" dirty="0">
                <a:latin typeface="Aharoni" panose="02010803020104030203" pitchFamily="2" charset="-79"/>
                <a:cs typeface="Aharoni" panose="02010803020104030203" pitchFamily="2" charset="-79"/>
              </a:rPr>
              <a:t>Cooper v. Aaron (1958) – an interesting note</a:t>
            </a:r>
          </a:p>
        </p:txBody>
      </p:sp>
      <p:sp>
        <p:nvSpPr>
          <p:cNvPr id="6" name="Text Placeholder 5">
            <a:extLst>
              <a:ext uri="{FF2B5EF4-FFF2-40B4-BE49-F238E27FC236}">
                <a16:creationId xmlns:a16="http://schemas.microsoft.com/office/drawing/2014/main" id="{F1C2913C-3BE2-4500-9DD2-E71818214B17}"/>
              </a:ext>
            </a:extLst>
          </p:cNvPr>
          <p:cNvSpPr>
            <a:spLocks noGrp="1"/>
          </p:cNvSpPr>
          <p:nvPr>
            <p:ph type="body" sz="quarter" idx="14"/>
          </p:nvPr>
        </p:nvSpPr>
        <p:spPr>
          <a:xfrm>
            <a:off x="647700" y="1507066"/>
            <a:ext cx="11113993" cy="4849283"/>
          </a:xfrm>
        </p:spPr>
        <p:txBody>
          <a:bodyPr>
            <a:normAutofit/>
          </a:bodyPr>
          <a:lstStyle/>
          <a:p>
            <a:r>
              <a:rPr lang="en-US" sz="2000" i="1" dirty="0">
                <a:latin typeface="Calibri" panose="020F0502020204030204" pitchFamily="34" charset="0"/>
                <a:ea typeface="Calibri" panose="020F0502020204030204" pitchFamily="34" charset="0"/>
                <a:cs typeface="Times New Roman" panose="02020603050405020304" pitchFamily="18" charset="0"/>
              </a:rPr>
              <a:t>Did the Court claim more that Marshall had in Marbury about their role in establishing the meaning of the Constitution (the Court’s reading in Brown IS the Constitution)?  </a:t>
            </a:r>
          </a:p>
          <a:p>
            <a:r>
              <a:rPr lang="en-US" sz="2000" i="1" dirty="0">
                <a:effectLst/>
                <a:latin typeface="Calibri" panose="020F0502020204030204" pitchFamily="34" charset="0"/>
                <a:ea typeface="Calibri" panose="020F0502020204030204" pitchFamily="34" charset="0"/>
                <a:cs typeface="Times New Roman" panose="02020603050405020304" pitchFamily="18" charset="0"/>
              </a:rPr>
              <a:t>[Some scholars talk about </a:t>
            </a:r>
            <a:r>
              <a:rPr lang="en-US" sz="2000" i="1" dirty="0">
                <a:latin typeface="Calibri" panose="020F0502020204030204" pitchFamily="34" charset="0"/>
                <a:ea typeface="Calibri" panose="020F0502020204030204" pitchFamily="34" charset="0"/>
                <a:cs typeface="Times New Roman" panose="02020603050405020304" pitchFamily="18" charset="0"/>
              </a:rPr>
              <a:t>“Judicial supremacy” as opposed to “judicial review” as an increasing phenomenon from this time forward] – and in decisions that aren’t just about race</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a:t>
            </a:r>
            <a:r>
              <a:rPr lang="en-US" sz="2000" i="1" dirty="0">
                <a:effectLst/>
                <a:latin typeface="Calibri" panose="020F0502020204030204" pitchFamily="34" charset="0"/>
                <a:ea typeface="Calibri" panose="020F0502020204030204" pitchFamily="34" charset="0"/>
                <a:cs typeface="Times New Roman" panose="02020603050405020304" pitchFamily="18" charset="0"/>
              </a:rPr>
              <a:t>Marbury v. Madison</a:t>
            </a:r>
            <a:r>
              <a:rPr lang="en-US" sz="2000" dirty="0">
                <a:effectLst/>
                <a:latin typeface="Calibri" panose="020F0502020204030204" pitchFamily="34" charset="0"/>
                <a:ea typeface="Calibri" panose="020F0502020204030204" pitchFamily="34" charset="0"/>
                <a:cs typeface="Times New Roman" panose="02020603050405020304" pitchFamily="18" charset="0"/>
              </a:rPr>
              <a:t>] declared the basic principle that the federal judiciary is supreme in the exposition of the law of the Constitution, and that principle has ever since been respected by this Court and the Country as a permanent and indispensable feature of our constitutional system. It follows that the interpretation of the Fourteenth Amendment enunciated by this Court in the Brown case is the supreme law of the land, and Art. VI of the Constitution makes it of binding effect on the States "any</a:t>
            </a:r>
            <a:r>
              <a:rPr lang="en-US" sz="2000" dirty="0">
                <a:latin typeface="Calibri" panose="020F0502020204030204" pitchFamily="34" charset="0"/>
                <a:ea typeface="Calibri" panose="020F0502020204030204" pitchFamily="34" charset="0"/>
                <a:cs typeface="Times New Roman" panose="02020603050405020304" pitchFamily="18" charset="0"/>
              </a:rPr>
              <a:t> T</a:t>
            </a:r>
            <a:r>
              <a:rPr lang="en-US" sz="2000" dirty="0">
                <a:effectLst/>
                <a:latin typeface="Calibri" panose="020F0502020204030204" pitchFamily="34" charset="0"/>
                <a:ea typeface="Calibri" panose="020F0502020204030204" pitchFamily="34" charset="0"/>
                <a:cs typeface="Times New Roman" panose="02020603050405020304" pitchFamily="18" charset="0"/>
              </a:rPr>
              <a:t>hing in the Constitution or Laws of any State to the Contrary notwithstanding." Every state legislator and executive and judicial officer is solemnly committed by oath taken pursuant to Art. VI, cl. 3, "to support this Constitution." . . . No state legislator or executive or judicial officer can war against the Constitution without violating his under-taking to support it.”</a:t>
            </a:r>
            <a:endParaRPr lang="en-US" sz="2000" dirty="0"/>
          </a:p>
        </p:txBody>
      </p:sp>
    </p:spTree>
    <p:extLst>
      <p:ext uri="{BB962C8B-B14F-4D97-AF65-F5344CB8AC3E}">
        <p14:creationId xmlns:p14="http://schemas.microsoft.com/office/powerpoint/2010/main" val="31528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men posing for a photo&#10;&#10;Description automatically generated">
            <a:extLst>
              <a:ext uri="{FF2B5EF4-FFF2-40B4-BE49-F238E27FC236}">
                <a16:creationId xmlns:a16="http://schemas.microsoft.com/office/drawing/2014/main" id="{7A0B2C40-38B8-4E13-BA66-87ECFBDA049F}"/>
              </a:ext>
            </a:extLst>
          </p:cNvPr>
          <p:cNvPicPr>
            <a:picLocks noGrp="1" noChangeAspect="1"/>
          </p:cNvPicPr>
          <p:nvPr>
            <p:ph type="pic" sz="quarter" idx="10"/>
          </p:nvPr>
        </p:nvPicPr>
        <p:blipFill rotWithShape="1">
          <a:blip r:embed="rId2"/>
          <a:srcRect t="1466" b="1466"/>
          <a:stretch/>
        </p:blipFill>
        <p:spPr>
          <a:xfrm>
            <a:off x="948062" y="292937"/>
            <a:ext cx="11019444" cy="6827883"/>
          </a:xfrm>
        </p:spPr>
      </p:pic>
      <p:sp>
        <p:nvSpPr>
          <p:cNvPr id="12" name="Title 11">
            <a:extLst>
              <a:ext uri="{FF2B5EF4-FFF2-40B4-BE49-F238E27FC236}">
                <a16:creationId xmlns:a16="http://schemas.microsoft.com/office/drawing/2014/main" id="{852187F9-D286-4E9B-BA4B-987F75FA0F7C}"/>
              </a:ext>
            </a:extLst>
          </p:cNvPr>
          <p:cNvSpPr>
            <a:spLocks noGrp="1"/>
          </p:cNvSpPr>
          <p:nvPr>
            <p:ph type="ctrTitle"/>
          </p:nvPr>
        </p:nvSpPr>
        <p:spPr>
          <a:xfrm>
            <a:off x="673480" y="4752690"/>
            <a:ext cx="5029896" cy="1812372"/>
          </a:xfrm>
        </p:spPr>
        <p:txBody>
          <a:bodyPr>
            <a:normAutofit fontScale="90000"/>
          </a:bodyPr>
          <a:lstStyle/>
          <a:p>
            <a:r>
              <a:rPr lang="en-US" sz="1800" dirty="0"/>
              <a:t>The 1958 court unanimously reaffirmed Brown in cooper v. </a:t>
            </a:r>
            <a:r>
              <a:rPr lang="en-US" sz="1800" dirty="0" err="1"/>
              <a:t>aaron</a:t>
            </a:r>
            <a:r>
              <a:rPr lang="en-US" sz="1800" dirty="0"/>
              <a:t>, and all members signed.  Those who were not present in 1954 wrote that  they would have joined the brown opinion</a:t>
            </a:r>
            <a:br>
              <a:rPr lang="en-US" sz="1800" dirty="0"/>
            </a:br>
            <a:endParaRPr lang="en-US" sz="1800" dirty="0"/>
          </a:p>
        </p:txBody>
      </p:sp>
    </p:spTree>
    <p:extLst>
      <p:ext uri="{BB962C8B-B14F-4D97-AF65-F5344CB8AC3E}">
        <p14:creationId xmlns:p14="http://schemas.microsoft.com/office/powerpoint/2010/main" val="1735169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18447D-6E4A-4E05-8C7F-DD39F21A810B}"/>
              </a:ext>
            </a:extLst>
          </p:cNvPr>
          <p:cNvSpPr>
            <a:spLocks noGrp="1"/>
          </p:cNvSpPr>
          <p:nvPr>
            <p:ph type="pic" sz="quarter" idx="15"/>
          </p:nvPr>
        </p:nvSpPr>
        <p:spPr>
          <a:xfrm>
            <a:off x="0" y="-118335"/>
            <a:ext cx="12192000" cy="6857999"/>
          </a:xfrm>
        </p:spPr>
      </p:sp>
      <p:sp>
        <p:nvSpPr>
          <p:cNvPr id="3" name="Title 2">
            <a:extLst>
              <a:ext uri="{FF2B5EF4-FFF2-40B4-BE49-F238E27FC236}">
                <a16:creationId xmlns:a16="http://schemas.microsoft.com/office/drawing/2014/main" id="{82C55872-A90A-4571-BDD3-DA4B9DC2A6C4}"/>
              </a:ext>
            </a:extLst>
          </p:cNvPr>
          <p:cNvSpPr>
            <a:spLocks noGrp="1"/>
          </p:cNvSpPr>
          <p:nvPr>
            <p:ph type="ctrTitle"/>
          </p:nvPr>
        </p:nvSpPr>
        <p:spPr>
          <a:xfrm>
            <a:off x="1839558" y="339644"/>
            <a:ext cx="9475693" cy="1193321"/>
          </a:xfrm>
        </p:spPr>
        <p:txBody>
          <a:bodyPr/>
          <a:lstStyle/>
          <a:p>
            <a:r>
              <a:rPr lang="en-US" sz="3200" dirty="0"/>
              <a:t>What </a:t>
            </a:r>
            <a:r>
              <a:rPr lang="en-US" sz="3200" b="1" i="1" dirty="0"/>
              <a:t>ARE</a:t>
            </a:r>
            <a:r>
              <a:rPr lang="en-US" sz="3200" dirty="0"/>
              <a:t> Civil Rights, and where in the Constitution do we look for them?</a:t>
            </a:r>
          </a:p>
        </p:txBody>
      </p:sp>
      <p:sp>
        <p:nvSpPr>
          <p:cNvPr id="4" name="Text Placeholder 3">
            <a:extLst>
              <a:ext uri="{FF2B5EF4-FFF2-40B4-BE49-F238E27FC236}">
                <a16:creationId xmlns:a16="http://schemas.microsoft.com/office/drawing/2014/main" id="{E03BD4C2-3B06-4D15-9AFB-9E6896500487}"/>
              </a:ext>
            </a:extLst>
          </p:cNvPr>
          <p:cNvSpPr>
            <a:spLocks noGrp="1"/>
          </p:cNvSpPr>
          <p:nvPr>
            <p:ph type="body" sz="quarter" idx="14"/>
          </p:nvPr>
        </p:nvSpPr>
        <p:spPr>
          <a:xfrm>
            <a:off x="1180880" y="2348360"/>
            <a:ext cx="10134371" cy="4849283"/>
          </a:xfrm>
        </p:spPr>
        <p:txBody>
          <a:bodyPr>
            <a:normAutofit/>
          </a:bodyPr>
          <a:lstStyle/>
          <a:p>
            <a:r>
              <a:rPr lang="en-US" sz="2000" dirty="0"/>
              <a:t>The Legal Information Institute at Cornell defines a civil right this way, which is a useful beginning point:</a:t>
            </a:r>
          </a:p>
          <a:p>
            <a:r>
              <a:rPr lang="en-US" sz="2400" dirty="0"/>
              <a:t>“A civil right is an enforceable right or privilege, which if interfered with by another gives rise to an action for injury.”</a:t>
            </a:r>
          </a:p>
          <a:p>
            <a:endParaRPr lang="en-US" sz="2400" dirty="0"/>
          </a:p>
          <a:p>
            <a:r>
              <a:rPr lang="en-US" sz="2400" dirty="0"/>
              <a:t>We use the term </a:t>
            </a:r>
            <a:r>
              <a:rPr lang="en-US" sz="2400" i="1" dirty="0"/>
              <a:t>discrimination</a:t>
            </a:r>
            <a:r>
              <a:rPr lang="en-US" sz="2400" dirty="0"/>
              <a:t> for situations when an individual’s civil rights are denied because of membership in a particular group or class.  </a:t>
            </a:r>
          </a:p>
          <a:p>
            <a:endParaRPr lang="en-US" sz="2400" dirty="0"/>
          </a:p>
          <a:p>
            <a:r>
              <a:rPr lang="en-US" sz="2400" dirty="0"/>
              <a:t>Some civil rights protections have come to be seen as required by the Constitution; some are statutory (such as the Civil Rights Act of 1965).</a:t>
            </a:r>
          </a:p>
          <a:p>
            <a:endParaRPr lang="en-US" sz="2400" i="1" dirty="0"/>
          </a:p>
          <a:p>
            <a:endParaRPr lang="en-US" sz="2400" dirty="0"/>
          </a:p>
          <a:p>
            <a:endParaRPr lang="en-US" dirty="0"/>
          </a:p>
          <a:p>
            <a:endParaRPr lang="en-US" dirty="0"/>
          </a:p>
        </p:txBody>
      </p:sp>
    </p:spTree>
    <p:extLst>
      <p:ext uri="{BB962C8B-B14F-4D97-AF65-F5344CB8AC3E}">
        <p14:creationId xmlns:p14="http://schemas.microsoft.com/office/powerpoint/2010/main" val="12860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10;&#10;Description automatically generated">
            <a:extLst>
              <a:ext uri="{FF2B5EF4-FFF2-40B4-BE49-F238E27FC236}">
                <a16:creationId xmlns:a16="http://schemas.microsoft.com/office/drawing/2014/main" id="{19BF7604-2D67-480F-B7C9-0E6A5FD6B773}"/>
              </a:ext>
            </a:extLst>
          </p:cNvPr>
          <p:cNvPicPr>
            <a:picLocks noGrp="1" noChangeAspect="1"/>
          </p:cNvPicPr>
          <p:nvPr>
            <p:ph type="pic" sz="quarter" idx="13"/>
          </p:nvPr>
        </p:nvPicPr>
        <p:blipFill>
          <a:blip r:embed="rId2"/>
          <a:srcRect t="5306" b="5306"/>
          <a:stretch>
            <a:fillRect/>
          </a:stretch>
        </p:blipFill>
        <p:spPr>
          <a:xfrm>
            <a:off x="0" y="0"/>
            <a:ext cx="519906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FACA1D02-E813-4B07-9348-D54804DA7680}"/>
              </a:ext>
            </a:extLst>
          </p:cNvPr>
          <p:cNvSpPr>
            <a:spLocks noGrp="1"/>
          </p:cNvSpPr>
          <p:nvPr>
            <p:ph type="ctrTitle"/>
          </p:nvPr>
        </p:nvSpPr>
        <p:spPr>
          <a:xfrm>
            <a:off x="5711877" y="339645"/>
            <a:ext cx="4890577" cy="1002552"/>
          </a:xfrm>
        </p:spPr>
        <p:txBody>
          <a:bodyPr anchor="b">
            <a:normAutofit/>
          </a:bodyPr>
          <a:lstStyle/>
          <a:p>
            <a:r>
              <a:rPr lang="en-US" sz="2500"/>
              <a:t>The many lives of Harlan’s 1896 Dissent in </a:t>
            </a:r>
            <a:r>
              <a:rPr lang="en-US" sz="2500" i="1"/>
              <a:t>Plessy</a:t>
            </a:r>
          </a:p>
        </p:txBody>
      </p:sp>
      <p:sp>
        <p:nvSpPr>
          <p:cNvPr id="3" name="Text Placeholder 2">
            <a:extLst>
              <a:ext uri="{FF2B5EF4-FFF2-40B4-BE49-F238E27FC236}">
                <a16:creationId xmlns:a16="http://schemas.microsoft.com/office/drawing/2014/main" id="{6DB825AA-4658-4C9D-B1E7-04F174FF62C0}"/>
              </a:ext>
            </a:extLst>
          </p:cNvPr>
          <p:cNvSpPr>
            <a:spLocks noGrp="1"/>
          </p:cNvSpPr>
          <p:nvPr>
            <p:ph type="body" sz="quarter" idx="14"/>
          </p:nvPr>
        </p:nvSpPr>
        <p:spPr>
          <a:xfrm>
            <a:off x="5708797" y="1507066"/>
            <a:ext cx="4890578" cy="4849283"/>
          </a:xfrm>
        </p:spPr>
        <p:txBody>
          <a:bodyPr anchor="t">
            <a:normAutofit lnSpcReduction="10000"/>
          </a:bodyPr>
          <a:lstStyle/>
          <a:p>
            <a:pPr>
              <a:lnSpc>
                <a:spcPct val="90000"/>
              </a:lnSpc>
            </a:pPr>
            <a:r>
              <a:rPr lang="en-US" b="1" dirty="0">
                <a:latin typeface="Arial Black" panose="020B0A04020102020204" pitchFamily="34" charset="0"/>
              </a:rPr>
              <a:t>In overturning </a:t>
            </a:r>
            <a:r>
              <a:rPr lang="en-US" b="1" i="1" dirty="0">
                <a:latin typeface="Arial Black" panose="020B0A04020102020204" pitchFamily="34" charset="0"/>
              </a:rPr>
              <a:t>Plessy</a:t>
            </a:r>
            <a:r>
              <a:rPr lang="en-US" b="1" dirty="0">
                <a:latin typeface="Arial Black" panose="020B0A04020102020204" pitchFamily="34" charset="0"/>
              </a:rPr>
              <a:t>, </a:t>
            </a:r>
            <a:r>
              <a:rPr lang="en-US" b="1" i="1" dirty="0">
                <a:latin typeface="Arial Black" panose="020B0A04020102020204" pitchFamily="34" charset="0"/>
              </a:rPr>
              <a:t>Brown </a:t>
            </a:r>
            <a:r>
              <a:rPr lang="en-US" b="1" dirty="0">
                <a:latin typeface="Arial Black" panose="020B0A04020102020204" pitchFamily="34" charset="0"/>
              </a:rPr>
              <a:t>was seen as vindicating Justice Harlan’s dissent</a:t>
            </a:r>
          </a:p>
          <a:p>
            <a:pPr>
              <a:lnSpc>
                <a:spcPct val="90000"/>
              </a:lnSpc>
            </a:pPr>
            <a:endParaRPr lang="en-US" sz="1400" dirty="0"/>
          </a:p>
          <a:p>
            <a:pPr>
              <a:lnSpc>
                <a:spcPct val="90000"/>
              </a:lnSpc>
            </a:pPr>
            <a:r>
              <a:rPr lang="en-US" sz="1400" dirty="0"/>
              <a:t>In </a:t>
            </a:r>
            <a:r>
              <a:rPr lang="en-US" sz="1400" b="1" i="1" dirty="0"/>
              <a:t>Richmond v. </a:t>
            </a:r>
            <a:r>
              <a:rPr lang="en-US" sz="1400" b="1" i="1" dirty="0" err="1"/>
              <a:t>Croson</a:t>
            </a:r>
            <a:r>
              <a:rPr lang="en-US" sz="1400" b="1" i="1" dirty="0"/>
              <a:t> </a:t>
            </a:r>
            <a:r>
              <a:rPr lang="en-US" sz="1400" dirty="0"/>
              <a:t>(1989), Justice O’Connor (joined by C.J. Rehnquist and J. White and Kennedy) wrote that even race preferences required strict scrutiny.  “Absent searching judicial inquiry into the justification for such race-based measures [minority business set-asides], there is simply no way of determining what classifications are ‘benign’ or ‘remedial’ and what classifications are in fact motivated by illegitimate notions of racial inferiority or simple racial politics. . . “ </a:t>
            </a:r>
          </a:p>
          <a:p>
            <a:pPr>
              <a:lnSpc>
                <a:spcPct val="90000"/>
              </a:lnSpc>
            </a:pPr>
            <a:r>
              <a:rPr lang="en-US" sz="1400" b="1" i="1" dirty="0"/>
              <a:t>Shaw v. Reno</a:t>
            </a:r>
            <a:r>
              <a:rPr lang="en-US" sz="1400" i="1" dirty="0"/>
              <a:t> </a:t>
            </a:r>
            <a:r>
              <a:rPr lang="en-US" sz="1400" dirty="0"/>
              <a:t>(1993):  Justice O’Connor writes that “[racial] classifications of any sort pose the risk of lasting harm to our society.” </a:t>
            </a:r>
          </a:p>
          <a:p>
            <a:pPr>
              <a:lnSpc>
                <a:spcPct val="90000"/>
              </a:lnSpc>
            </a:pPr>
            <a:r>
              <a:rPr lang="en-US" sz="1400" b="1" dirty="0"/>
              <a:t>Questions: </a:t>
            </a:r>
            <a:r>
              <a:rPr lang="en-US" sz="1400" dirty="0"/>
              <a:t> (A) If there has been a history of legal disadvantage, so that a minority group is unrepresented and has little or no chance of righting wrongs through the legislative process (e.g.), if then the majority decides to disadvantage itself when those legal impediments are removed, should this new legislation be looked at differently?  (B) If women were excluded from voting, and even after that, if few or no women were included in the legislatures where measures chiefly affecting women were voted upon, are those measures potentially suspect?</a:t>
            </a:r>
          </a:p>
          <a:p>
            <a:pPr>
              <a:lnSpc>
                <a:spcPct val="90000"/>
              </a:lnSpc>
            </a:pPr>
            <a:endParaRPr lang="en-US" sz="1200" dirty="0"/>
          </a:p>
        </p:txBody>
      </p:sp>
    </p:spTree>
    <p:extLst>
      <p:ext uri="{BB962C8B-B14F-4D97-AF65-F5344CB8AC3E}">
        <p14:creationId xmlns:p14="http://schemas.microsoft.com/office/powerpoint/2010/main" val="4200760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ACE2799-34E8-4163-935D-AFA596A11D58}"/>
              </a:ext>
            </a:extLst>
          </p:cNvPr>
          <p:cNvSpPr>
            <a:spLocks noGrp="1"/>
          </p:cNvSpPr>
          <p:nvPr>
            <p:ph type="pic" sz="quarter" idx="15"/>
          </p:nvPr>
        </p:nvSpPr>
        <p:spPr/>
      </p:sp>
      <p:sp>
        <p:nvSpPr>
          <p:cNvPr id="3" name="Title 2">
            <a:extLst>
              <a:ext uri="{FF2B5EF4-FFF2-40B4-BE49-F238E27FC236}">
                <a16:creationId xmlns:a16="http://schemas.microsoft.com/office/drawing/2014/main" id="{2104E7CA-C053-4B04-B282-9DA6CDAB6600}"/>
              </a:ext>
            </a:extLst>
          </p:cNvPr>
          <p:cNvSpPr>
            <a:spLocks noGrp="1"/>
          </p:cNvSpPr>
          <p:nvPr>
            <p:ph type="ctrTitle"/>
          </p:nvPr>
        </p:nvSpPr>
        <p:spPr/>
        <p:txBody>
          <a:bodyPr/>
          <a:lstStyle/>
          <a:p>
            <a:r>
              <a:rPr lang="en-US" sz="3200" dirty="0"/>
              <a:t>Another civil rights vehicle? 14</a:t>
            </a:r>
            <a:r>
              <a:rPr lang="en-US" sz="3200" baseline="30000" dirty="0"/>
              <a:t>th</a:t>
            </a:r>
            <a:r>
              <a:rPr lang="en-US" sz="3200" dirty="0"/>
              <a:t> A. Sec. 5</a:t>
            </a:r>
          </a:p>
        </p:txBody>
      </p:sp>
      <p:sp>
        <p:nvSpPr>
          <p:cNvPr id="4" name="Text Placeholder 3">
            <a:extLst>
              <a:ext uri="{FF2B5EF4-FFF2-40B4-BE49-F238E27FC236}">
                <a16:creationId xmlns:a16="http://schemas.microsoft.com/office/drawing/2014/main" id="{9F32007C-9E32-4055-A33C-79398108CAFD}"/>
              </a:ext>
            </a:extLst>
          </p:cNvPr>
          <p:cNvSpPr>
            <a:spLocks noGrp="1"/>
          </p:cNvSpPr>
          <p:nvPr>
            <p:ph type="body" sz="quarter" idx="14"/>
          </p:nvPr>
        </p:nvSpPr>
        <p:spPr/>
        <p:txBody>
          <a:bodyPr>
            <a:normAutofit fontScale="92500" lnSpcReduction="10000"/>
          </a:bodyPr>
          <a:lstStyle/>
          <a:p>
            <a:r>
              <a:rPr lang="en-US" sz="3200" dirty="0">
                <a:latin typeface="Aharoni" panose="02010803020104030203" pitchFamily="2" charset="-79"/>
                <a:cs typeface="Aharoni" panose="02010803020104030203" pitchFamily="2" charset="-79"/>
              </a:rPr>
              <a:t>The Congress shall have power to enforce, by appropriate legislation, the provisions of this article.</a:t>
            </a:r>
          </a:p>
          <a:p>
            <a:endParaRPr lang="en-US" sz="3200" dirty="0">
              <a:latin typeface="Aharoni" panose="02010803020104030203" pitchFamily="2" charset="-79"/>
              <a:cs typeface="Aharoni" panose="02010803020104030203" pitchFamily="2" charset="-79"/>
            </a:endParaRPr>
          </a:p>
          <a:p>
            <a:pPr marL="457200" indent="-457200">
              <a:buFont typeface="Courier New" panose="02070309020205020404" pitchFamily="49" charset="0"/>
              <a:buChar char="o"/>
            </a:pPr>
            <a:r>
              <a:rPr lang="en-US" sz="3200" dirty="0">
                <a:latin typeface="Aharoni" panose="02010803020104030203" pitchFamily="2" charset="-79"/>
                <a:cs typeface="Aharoni" panose="02010803020104030203" pitchFamily="2" charset="-79"/>
              </a:rPr>
              <a:t>Does Congress have some latitude to define equal protection when passing laws? (Violence Against Women Act, Affirmative Action)</a:t>
            </a:r>
          </a:p>
          <a:p>
            <a:pPr marL="457200" indent="-457200">
              <a:buFont typeface="Courier New" panose="02070309020205020404" pitchFamily="49" charset="0"/>
              <a:buChar char="o"/>
            </a:pPr>
            <a:r>
              <a:rPr lang="en-US" sz="3200" dirty="0">
                <a:latin typeface="Aharoni" panose="02010803020104030203" pitchFamily="2" charset="-79"/>
                <a:cs typeface="Aharoni" panose="02010803020104030203" pitchFamily="2" charset="-79"/>
              </a:rPr>
              <a:t>Could Congress work toward a goal of </a:t>
            </a:r>
            <a:r>
              <a:rPr lang="en-US" sz="3200" dirty="0" err="1">
                <a:latin typeface="Aharoni" panose="02010803020104030203" pitchFamily="2" charset="-79"/>
                <a:cs typeface="Aharoni" panose="02010803020104030203" pitchFamily="2" charset="-79"/>
              </a:rPr>
              <a:t>antisubordination</a:t>
            </a:r>
            <a:r>
              <a:rPr lang="en-US" sz="3200" dirty="0">
                <a:latin typeface="Aharoni" panose="02010803020104030203" pitchFamily="2" charset="-79"/>
                <a:cs typeface="Aharoni" panose="02010803020104030203" pitchFamily="2" charset="-79"/>
              </a:rPr>
              <a:t>?</a:t>
            </a:r>
          </a:p>
          <a:p>
            <a:pPr marL="457200" indent="-457200">
              <a:buFont typeface="Courier New" panose="02070309020205020404" pitchFamily="49" charset="0"/>
              <a:buChar char="o"/>
            </a:pPr>
            <a:r>
              <a:rPr lang="en-US" sz="3200" dirty="0">
                <a:latin typeface="Aharoni" panose="02010803020104030203" pitchFamily="2" charset="-79"/>
                <a:cs typeface="Aharoni" panose="02010803020104030203" pitchFamily="2" charset="-79"/>
              </a:rPr>
              <a:t>What kind of a grant of power is this?  Recently, Court has held Congress can only act in response to a concrete violation (it can’t be proactive)</a:t>
            </a:r>
          </a:p>
        </p:txBody>
      </p:sp>
    </p:spTree>
    <p:extLst>
      <p:ext uri="{BB962C8B-B14F-4D97-AF65-F5344CB8AC3E}">
        <p14:creationId xmlns:p14="http://schemas.microsoft.com/office/powerpoint/2010/main" val="33097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9F9A848-A98F-46E7-83E5-535EB042B634}"/>
              </a:ext>
            </a:extLst>
          </p:cNvPr>
          <p:cNvSpPr>
            <a:spLocks noGrp="1"/>
          </p:cNvSpPr>
          <p:nvPr>
            <p:ph type="pic" sz="quarter" idx="15"/>
          </p:nvPr>
        </p:nvSpPr>
        <p:spPr/>
      </p:sp>
      <p:sp>
        <p:nvSpPr>
          <p:cNvPr id="5" name="Title 4">
            <a:extLst>
              <a:ext uri="{FF2B5EF4-FFF2-40B4-BE49-F238E27FC236}">
                <a16:creationId xmlns:a16="http://schemas.microsoft.com/office/drawing/2014/main" id="{66222FE8-2F67-479B-8A28-A1994F823D7C}"/>
              </a:ext>
            </a:extLst>
          </p:cNvPr>
          <p:cNvSpPr>
            <a:spLocks noGrp="1"/>
          </p:cNvSpPr>
          <p:nvPr>
            <p:ph type="ctrTitle"/>
          </p:nvPr>
        </p:nvSpPr>
        <p:spPr/>
        <p:txBody>
          <a:bodyPr/>
          <a:lstStyle/>
          <a:p>
            <a:r>
              <a:rPr lang="en-US" sz="3600" dirty="0"/>
              <a:t>Race, Gender,  and levels of scrutiny</a:t>
            </a:r>
          </a:p>
        </p:txBody>
      </p:sp>
      <p:sp>
        <p:nvSpPr>
          <p:cNvPr id="6" name="Content Placeholder 5">
            <a:extLst>
              <a:ext uri="{FF2B5EF4-FFF2-40B4-BE49-F238E27FC236}">
                <a16:creationId xmlns:a16="http://schemas.microsoft.com/office/drawing/2014/main" id="{19665E5D-F297-464D-B0DC-B2D199D3A04E}"/>
              </a:ext>
            </a:extLst>
          </p:cNvPr>
          <p:cNvSpPr>
            <a:spLocks noGrp="1"/>
          </p:cNvSpPr>
          <p:nvPr>
            <p:ph sz="half" idx="1"/>
          </p:nvPr>
        </p:nvSpPr>
        <p:spPr/>
        <p:txBody>
          <a:bodyPr>
            <a:normAutofit/>
          </a:bodyPr>
          <a:lstStyle/>
          <a:p>
            <a:r>
              <a:rPr lang="en-US" sz="1800" dirty="0">
                <a:latin typeface="Amasis MT Pro Medium" panose="02040604050005020304" pitchFamily="18" charset="0"/>
              </a:rPr>
              <a:t>Strict scrutiny is USUALLY fatal in fact for the classification (it wasn’t in </a:t>
            </a:r>
            <a:r>
              <a:rPr lang="en-US" sz="1800" i="1" dirty="0">
                <a:latin typeface="Amasis MT Pro Medium" panose="02040604050005020304" pitchFamily="18" charset="0"/>
              </a:rPr>
              <a:t>Grutter</a:t>
            </a:r>
            <a:r>
              <a:rPr lang="en-US" sz="1800" dirty="0">
                <a:latin typeface="Amasis MT Pro Medium" panose="02040604050005020304" pitchFamily="18" charset="0"/>
              </a:rPr>
              <a:t>)</a:t>
            </a:r>
          </a:p>
          <a:p>
            <a:r>
              <a:rPr lang="en-US" sz="1800" dirty="0">
                <a:latin typeface="Amasis MT Pro Medium" panose="02040604050005020304" pitchFamily="18" charset="0"/>
              </a:rPr>
              <a:t>Is there a compelling state interest in the legislative classification?</a:t>
            </a:r>
          </a:p>
          <a:p>
            <a:r>
              <a:rPr lang="en-US" sz="1800" dirty="0">
                <a:latin typeface="Amasis MT Pro Medium" panose="02040604050005020304" pitchFamily="18" charset="0"/>
              </a:rPr>
              <a:t>Is the classification really necessary to accomplish a compelling state objective?</a:t>
            </a:r>
          </a:p>
          <a:p>
            <a:r>
              <a:rPr lang="en-US" sz="1800" dirty="0">
                <a:latin typeface="Amasis MT Pro Medium" panose="02040604050005020304" pitchFamily="18" charset="0"/>
              </a:rPr>
              <a:t>Is the means the least intrusive of rights that could have been devised?</a:t>
            </a:r>
          </a:p>
          <a:p>
            <a:endParaRPr lang="en-US" sz="1800" dirty="0">
              <a:latin typeface="Amasis MT Pro Medium" panose="02040604050005020304" pitchFamily="18" charset="0"/>
            </a:endParaRPr>
          </a:p>
          <a:p>
            <a:r>
              <a:rPr lang="en-US" sz="1800" dirty="0">
                <a:latin typeface="Amasis MT Pro Medium" panose="02040604050005020304" pitchFamily="18" charset="0"/>
              </a:rPr>
              <a:t>RACE is now a suspect classification</a:t>
            </a:r>
          </a:p>
        </p:txBody>
      </p:sp>
      <p:sp>
        <p:nvSpPr>
          <p:cNvPr id="7" name="Content Placeholder 6">
            <a:extLst>
              <a:ext uri="{FF2B5EF4-FFF2-40B4-BE49-F238E27FC236}">
                <a16:creationId xmlns:a16="http://schemas.microsoft.com/office/drawing/2014/main" id="{F2AE3826-DAC7-455A-96E1-F4C1BD2A607E}"/>
              </a:ext>
            </a:extLst>
          </p:cNvPr>
          <p:cNvSpPr>
            <a:spLocks noGrp="1"/>
          </p:cNvSpPr>
          <p:nvPr>
            <p:ph sz="half" idx="2"/>
          </p:nvPr>
        </p:nvSpPr>
        <p:spPr/>
        <p:txBody>
          <a:bodyPr>
            <a:normAutofit/>
          </a:bodyPr>
          <a:lstStyle/>
          <a:p>
            <a:r>
              <a:rPr lang="en-US" sz="1800" dirty="0">
                <a:latin typeface="Amasis MT Pro Medium" panose="02040604050005020304" pitchFamily="18" charset="0"/>
              </a:rPr>
              <a:t>There may be reasons for some classifications (e.g., gender), so these classifications are usually viewed under “intermediate” scrutiny</a:t>
            </a:r>
          </a:p>
          <a:p>
            <a:r>
              <a:rPr lang="en-US" sz="1800" dirty="0">
                <a:latin typeface="Amasis MT Pro Medium" panose="02040604050005020304" pitchFamily="18" charset="0"/>
              </a:rPr>
              <a:t>Does the classification serve an important governmental interest?</a:t>
            </a:r>
          </a:p>
          <a:p>
            <a:r>
              <a:rPr lang="en-US" sz="1800" dirty="0">
                <a:latin typeface="Amasis MT Pro Medium" panose="02040604050005020304" pitchFamily="18" charset="0"/>
              </a:rPr>
              <a:t>Is the means substantially related to the achievement of these objectives?</a:t>
            </a:r>
          </a:p>
          <a:p>
            <a:pPr marL="0" indent="0">
              <a:buNone/>
            </a:pPr>
            <a:endParaRPr lang="en-US" sz="1800" dirty="0">
              <a:latin typeface="Amasis MT Pro Medium" panose="02040604050005020304" pitchFamily="18" charset="0"/>
            </a:endParaRPr>
          </a:p>
        </p:txBody>
      </p:sp>
      <p:sp>
        <p:nvSpPr>
          <p:cNvPr id="9" name="Text Placeholder 8">
            <a:extLst>
              <a:ext uri="{FF2B5EF4-FFF2-40B4-BE49-F238E27FC236}">
                <a16:creationId xmlns:a16="http://schemas.microsoft.com/office/drawing/2014/main" id="{C012228C-9C6C-4EE1-A9F3-C94C3B1E1230}"/>
              </a:ext>
            </a:extLst>
          </p:cNvPr>
          <p:cNvSpPr>
            <a:spLocks noGrp="1"/>
          </p:cNvSpPr>
          <p:nvPr>
            <p:ph type="body" idx="13"/>
          </p:nvPr>
        </p:nvSpPr>
        <p:spPr>
          <a:xfrm>
            <a:off x="367223" y="1342197"/>
            <a:ext cx="5183188" cy="950455"/>
          </a:xfrm>
        </p:spPr>
        <p:txBody>
          <a:bodyPr>
            <a:noAutofit/>
          </a:bodyPr>
          <a:lstStyle/>
          <a:p>
            <a:r>
              <a:rPr lang="en-US" sz="3200" dirty="0"/>
              <a:t>Suspect classifications, fundamental rights</a:t>
            </a:r>
          </a:p>
        </p:txBody>
      </p:sp>
      <p:sp>
        <p:nvSpPr>
          <p:cNvPr id="8" name="Text Placeholder 7">
            <a:extLst>
              <a:ext uri="{FF2B5EF4-FFF2-40B4-BE49-F238E27FC236}">
                <a16:creationId xmlns:a16="http://schemas.microsoft.com/office/drawing/2014/main" id="{AC0AD827-CE6F-46A7-ACA1-7176614B13CE}"/>
              </a:ext>
            </a:extLst>
          </p:cNvPr>
          <p:cNvSpPr>
            <a:spLocks noGrp="1"/>
          </p:cNvSpPr>
          <p:nvPr>
            <p:ph type="body" sz="quarter" idx="3"/>
          </p:nvPr>
        </p:nvSpPr>
        <p:spPr/>
        <p:txBody>
          <a:bodyPr>
            <a:normAutofit lnSpcReduction="10000"/>
          </a:bodyPr>
          <a:lstStyle/>
          <a:p>
            <a:r>
              <a:rPr lang="en-US" dirty="0"/>
              <a:t>Quasi-suspect classifications and judicial scrutiny</a:t>
            </a:r>
          </a:p>
        </p:txBody>
      </p:sp>
    </p:spTree>
    <p:extLst>
      <p:ext uri="{BB962C8B-B14F-4D97-AF65-F5344CB8AC3E}">
        <p14:creationId xmlns:p14="http://schemas.microsoft.com/office/powerpoint/2010/main" val="344012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ideo 10">
            <a:extLst>
              <a:ext uri="{FF2B5EF4-FFF2-40B4-BE49-F238E27FC236}">
                <a16:creationId xmlns:a16="http://schemas.microsoft.com/office/drawing/2014/main" id="{360E3E7E-DF01-4A1C-96F1-B8977587AD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045" r="1" b="1"/>
          <a:stretch/>
        </p:blipFill>
        <p:spPr>
          <a:xfrm>
            <a:off x="1134319" y="1"/>
            <a:ext cx="11057681" cy="6858002"/>
          </a:xfrm>
          <a:prstGeom prst="rect">
            <a:avLst/>
          </a:prstGeom>
          <a:noFill/>
        </p:spPr>
      </p:pic>
      <p:sp>
        <p:nvSpPr>
          <p:cNvPr id="8" name="Title 7">
            <a:extLst>
              <a:ext uri="{FF2B5EF4-FFF2-40B4-BE49-F238E27FC236}">
                <a16:creationId xmlns:a16="http://schemas.microsoft.com/office/drawing/2014/main" id="{3EF7C153-5591-4FC3-9DF9-67107DAD7D6F}"/>
              </a:ext>
            </a:extLst>
          </p:cNvPr>
          <p:cNvSpPr>
            <a:spLocks noGrp="1"/>
          </p:cNvSpPr>
          <p:nvPr>
            <p:ph type="ctrTitle"/>
          </p:nvPr>
        </p:nvSpPr>
        <p:spPr>
          <a:xfrm>
            <a:off x="1648661" y="339644"/>
            <a:ext cx="8215775" cy="1392173"/>
          </a:xfrm>
        </p:spPr>
        <p:txBody>
          <a:bodyPr anchor="b">
            <a:normAutofit/>
          </a:bodyPr>
          <a:lstStyle/>
          <a:p>
            <a:r>
              <a:rPr lang="en-US" sz="3200" dirty="0">
                <a:solidFill>
                  <a:schemeClr val="accent4"/>
                </a:solidFill>
                <a:latin typeface="Arial Black" panose="020B0A04020102020204" pitchFamily="34" charset="0"/>
              </a:rPr>
              <a:t>Interesting fact: levels of scrutiny &amp; sexual Orientation</a:t>
            </a:r>
          </a:p>
        </p:txBody>
      </p:sp>
      <p:sp>
        <p:nvSpPr>
          <p:cNvPr id="15" name="Text Placeholder 3">
            <a:extLst>
              <a:ext uri="{FF2B5EF4-FFF2-40B4-BE49-F238E27FC236}">
                <a16:creationId xmlns:a16="http://schemas.microsoft.com/office/drawing/2014/main" id="{85358C92-995B-4B58-A43C-CA6362D35715}"/>
              </a:ext>
            </a:extLst>
          </p:cNvPr>
          <p:cNvSpPr>
            <a:spLocks noGrp="1"/>
          </p:cNvSpPr>
          <p:nvPr>
            <p:ph type="body" sz="quarter" idx="14"/>
          </p:nvPr>
        </p:nvSpPr>
        <p:spPr>
          <a:xfrm>
            <a:off x="1645581" y="1507067"/>
            <a:ext cx="8634492" cy="4782898"/>
          </a:xfrm>
        </p:spPr>
        <p:txBody>
          <a:bodyPr/>
          <a:lstStyle/>
          <a:p>
            <a:endParaRPr lang="en-US" dirty="0"/>
          </a:p>
          <a:p>
            <a:r>
              <a:rPr lang="en-US" sz="2400" dirty="0">
                <a:solidFill>
                  <a:schemeClr val="accent4"/>
                </a:solidFill>
                <a:latin typeface="Aharoni" panose="02010803020104030203" pitchFamily="2" charset="-79"/>
                <a:cs typeface="Aharoni" panose="02010803020104030203" pitchFamily="2" charset="-79"/>
              </a:rPr>
              <a:t>Justice Kennedy penned all the major gay rights decisions of the Court (from </a:t>
            </a:r>
            <a:r>
              <a:rPr lang="en-US" sz="2400" i="1" dirty="0">
                <a:solidFill>
                  <a:schemeClr val="accent4"/>
                </a:solidFill>
                <a:latin typeface="Aharoni" panose="02010803020104030203" pitchFamily="2" charset="-79"/>
                <a:cs typeface="Aharoni" panose="02010803020104030203" pitchFamily="2" charset="-79"/>
              </a:rPr>
              <a:t>Romer</a:t>
            </a:r>
            <a:r>
              <a:rPr lang="en-US" sz="2400" dirty="0">
                <a:solidFill>
                  <a:schemeClr val="accent4"/>
                </a:solidFill>
                <a:latin typeface="Aharoni" panose="02010803020104030203" pitchFamily="2" charset="-79"/>
                <a:cs typeface="Aharoni" panose="02010803020104030203" pitchFamily="2" charset="-79"/>
              </a:rPr>
              <a:t> through </a:t>
            </a:r>
            <a:r>
              <a:rPr lang="en-US" sz="2400" i="1" dirty="0">
                <a:solidFill>
                  <a:schemeClr val="accent4"/>
                </a:solidFill>
                <a:latin typeface="Aharoni" panose="02010803020104030203" pitchFamily="2" charset="-79"/>
                <a:cs typeface="Aharoni" panose="02010803020104030203" pitchFamily="2" charset="-79"/>
              </a:rPr>
              <a:t>Obergefell</a:t>
            </a:r>
            <a:r>
              <a:rPr lang="en-US" sz="2400" dirty="0">
                <a:solidFill>
                  <a:schemeClr val="accent4"/>
                </a:solidFill>
                <a:latin typeface="Aharoni" panose="02010803020104030203" pitchFamily="2" charset="-79"/>
                <a:cs typeface="Aharoni" panose="02010803020104030203" pitchFamily="2" charset="-79"/>
              </a:rPr>
              <a:t>)</a:t>
            </a:r>
          </a:p>
          <a:p>
            <a:r>
              <a:rPr lang="en-US" sz="2400" dirty="0">
                <a:solidFill>
                  <a:schemeClr val="accent4"/>
                </a:solidFill>
                <a:latin typeface="Aharoni" panose="02010803020104030203" pitchFamily="2" charset="-79"/>
                <a:cs typeface="Aharoni" panose="02010803020104030203" pitchFamily="2" charset="-79"/>
              </a:rPr>
              <a:t>Rational basis review (the lowest level of scrutiny) was employed for almost all of them (in some, they don’t indicate)</a:t>
            </a:r>
          </a:p>
          <a:p>
            <a:r>
              <a:rPr lang="en-US" sz="2400" dirty="0">
                <a:solidFill>
                  <a:schemeClr val="accent4"/>
                </a:solidFill>
                <a:latin typeface="Aharoni" panose="02010803020104030203" pitchFamily="2" charset="-79"/>
                <a:cs typeface="Aharoni" panose="02010803020104030203" pitchFamily="2" charset="-79"/>
              </a:rPr>
              <a:t>Was there ANY rational basis for singling out LGBTQ+ people at law?</a:t>
            </a:r>
          </a:p>
          <a:p>
            <a:r>
              <a:rPr lang="en-US" sz="2400" dirty="0">
                <a:solidFill>
                  <a:schemeClr val="accent4"/>
                </a:solidFill>
                <a:latin typeface="Aharoni" panose="02010803020104030203" pitchFamily="2" charset="-79"/>
                <a:cs typeface="Aharoni" panose="02010803020104030203" pitchFamily="2" charset="-79"/>
              </a:rPr>
              <a:t>If not, it must be </a:t>
            </a:r>
            <a:r>
              <a:rPr lang="en-US" sz="2400" i="1" dirty="0">
                <a:solidFill>
                  <a:schemeClr val="accent4"/>
                </a:solidFill>
                <a:latin typeface="Aharoni" panose="02010803020104030203" pitchFamily="2" charset="-79"/>
                <a:cs typeface="Aharoni" panose="02010803020104030203" pitchFamily="2" charset="-79"/>
              </a:rPr>
              <a:t>animus</a:t>
            </a:r>
            <a:r>
              <a:rPr lang="en-US" sz="2400" dirty="0">
                <a:solidFill>
                  <a:schemeClr val="accent4"/>
                </a:solidFill>
                <a:latin typeface="Aharoni" panose="02010803020104030203" pitchFamily="2" charset="-79"/>
                <a:cs typeface="Aharoni" panose="02010803020104030203" pitchFamily="2" charset="-79"/>
              </a:rPr>
              <a:t>.  This is an illegitimate state purpose. The law cannot stand.</a:t>
            </a:r>
          </a:p>
          <a:p>
            <a:r>
              <a:rPr lang="en-US" sz="2400" dirty="0">
                <a:solidFill>
                  <a:schemeClr val="accent4"/>
                </a:solidFill>
                <a:latin typeface="Aharoni" panose="02010803020104030203" pitchFamily="2" charset="-79"/>
                <a:cs typeface="Aharoni" panose="02010803020104030203" pitchFamily="2" charset="-79"/>
              </a:rPr>
              <a:t> </a:t>
            </a:r>
          </a:p>
          <a:p>
            <a:endParaRPr lang="en-US" sz="2000" dirty="0">
              <a:solidFill>
                <a:schemeClr val="accent4"/>
              </a:solidFill>
            </a:endParaRPr>
          </a:p>
        </p:txBody>
      </p:sp>
    </p:spTree>
    <p:extLst>
      <p:ext uri="{BB962C8B-B14F-4D97-AF65-F5344CB8AC3E}">
        <p14:creationId xmlns:p14="http://schemas.microsoft.com/office/powerpoint/2010/main" val="15758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mute="1">
                <p:cTn id="12" repeatCount="indefinite" fill="hold" display="0">
                  <p:stCondLst>
                    <p:cond delay="indefinite"/>
                  </p:stCondLst>
                </p:cTn>
                <p:tgtEl>
                  <p:spTgt spid="11"/>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300C350-53AF-4ED5-AB01-E14DD4060F0E}"/>
              </a:ext>
            </a:extLst>
          </p:cNvPr>
          <p:cNvSpPr>
            <a:spLocks noGrp="1"/>
          </p:cNvSpPr>
          <p:nvPr>
            <p:ph type="pic" sz="quarter" idx="15"/>
          </p:nvPr>
        </p:nvSpPr>
        <p:spPr/>
      </p:sp>
      <p:sp>
        <p:nvSpPr>
          <p:cNvPr id="3" name="Title 2">
            <a:extLst>
              <a:ext uri="{FF2B5EF4-FFF2-40B4-BE49-F238E27FC236}">
                <a16:creationId xmlns:a16="http://schemas.microsoft.com/office/drawing/2014/main" id="{09D428BF-B249-43BB-B630-DD741AD2ED3A}"/>
              </a:ext>
            </a:extLst>
          </p:cNvPr>
          <p:cNvSpPr>
            <a:spLocks noGrp="1"/>
          </p:cNvSpPr>
          <p:nvPr>
            <p:ph type="ctrTitle"/>
          </p:nvPr>
        </p:nvSpPr>
        <p:spPr/>
        <p:txBody>
          <a:bodyPr/>
          <a:lstStyle/>
          <a:p>
            <a:r>
              <a:rPr lang="en-US" sz="3200" dirty="0">
                <a:latin typeface="Amasis MT Pro Medium" panose="02040604050005020304" pitchFamily="18" charset="0"/>
                <a:cs typeface="Aharoni" panose="02010803020104030203" pitchFamily="2" charset="-79"/>
              </a:rPr>
              <a:t>Art. 1 sec. 8(3) The Commerce Clause &amp; Civil Rights</a:t>
            </a:r>
            <a:endParaRPr lang="en-US" sz="3200" dirty="0"/>
          </a:p>
        </p:txBody>
      </p:sp>
      <p:sp>
        <p:nvSpPr>
          <p:cNvPr id="4" name="Text Placeholder 3">
            <a:extLst>
              <a:ext uri="{FF2B5EF4-FFF2-40B4-BE49-F238E27FC236}">
                <a16:creationId xmlns:a16="http://schemas.microsoft.com/office/drawing/2014/main" id="{6D46F6C3-F311-4A8C-9E2C-7C9D828F643A}"/>
              </a:ext>
            </a:extLst>
          </p:cNvPr>
          <p:cNvSpPr>
            <a:spLocks noGrp="1"/>
          </p:cNvSpPr>
          <p:nvPr>
            <p:ph type="body" sz="quarter" idx="14"/>
          </p:nvPr>
        </p:nvSpPr>
        <p:spPr/>
        <p:txBody>
          <a:bodyPr/>
          <a:lstStyle/>
          <a:p>
            <a:r>
              <a:rPr lang="en-US" sz="2400" dirty="0"/>
              <a:t>The Congress shall have power . . . To regulate commerce with foreign nations, and among the several states, and with the Indian tribes.</a:t>
            </a:r>
          </a:p>
          <a:p>
            <a:endParaRPr lang="en-US" dirty="0"/>
          </a:p>
        </p:txBody>
      </p:sp>
      <p:sp>
        <p:nvSpPr>
          <p:cNvPr id="6" name="TextBox 5">
            <a:extLst>
              <a:ext uri="{FF2B5EF4-FFF2-40B4-BE49-F238E27FC236}">
                <a16:creationId xmlns:a16="http://schemas.microsoft.com/office/drawing/2014/main" id="{2E2F71FC-4C90-4086-AECB-A59001C42E1D}"/>
              </a:ext>
            </a:extLst>
          </p:cNvPr>
          <p:cNvSpPr txBox="1"/>
          <p:nvPr/>
        </p:nvSpPr>
        <p:spPr>
          <a:xfrm>
            <a:off x="1200150" y="2616200"/>
            <a:ext cx="8731250" cy="3231654"/>
          </a:xfrm>
          <a:prstGeom prst="rect">
            <a:avLst/>
          </a:prstGeom>
          <a:noFill/>
        </p:spPr>
        <p:txBody>
          <a:bodyPr wrap="square">
            <a:spAutoFit/>
          </a:bodyPr>
          <a:lstStyle/>
          <a:p>
            <a:r>
              <a:rPr lang="en-US" sz="2000" dirty="0">
                <a:solidFill>
                  <a:schemeClr val="bg1"/>
                </a:solidFill>
              </a:rPr>
              <a:t>Use of the commerce clause to get at discrimination that is not strictly caused by “state action” – discrimination by businesses, employers, for example</a:t>
            </a:r>
          </a:p>
          <a:p>
            <a:endParaRPr lang="en-US" sz="2000" dirty="0">
              <a:solidFill>
                <a:schemeClr val="bg1"/>
              </a:solidFill>
            </a:endParaRPr>
          </a:p>
          <a:p>
            <a:r>
              <a:rPr lang="en-US" sz="2000" dirty="0">
                <a:solidFill>
                  <a:schemeClr val="bg1"/>
                </a:solidFill>
              </a:rPr>
              <a:t>Made possible by the New Deal Court’s expanded reading of the commerce clause 1937 (to at least 1995):</a:t>
            </a:r>
          </a:p>
          <a:p>
            <a:endParaRPr lang="en-US" sz="2000" dirty="0">
              <a:solidFill>
                <a:schemeClr val="bg1"/>
              </a:solidFill>
            </a:endParaRPr>
          </a:p>
          <a:p>
            <a:pPr lvl="1"/>
            <a:r>
              <a:rPr lang="en-US" sz="2000" dirty="0">
                <a:solidFill>
                  <a:schemeClr val="bg1"/>
                </a:solidFill>
              </a:rPr>
              <a:t>Does X activity have a substantial effect on interstate commerce? (read w/low level scrutiny</a:t>
            </a:r>
          </a:p>
          <a:p>
            <a:pPr lvl="1"/>
            <a:endParaRPr lang="en-US" sz="2400" dirty="0">
              <a:solidFill>
                <a:schemeClr val="bg1"/>
              </a:solidFill>
            </a:endParaRPr>
          </a:p>
          <a:p>
            <a:pPr lvl="1"/>
            <a:r>
              <a:rPr lang="en-US" sz="2000" dirty="0">
                <a:solidFill>
                  <a:schemeClr val="bg1"/>
                </a:solidFill>
              </a:rPr>
              <a:t>Does X activity have an aggregate effect on interstate commerce?</a:t>
            </a:r>
          </a:p>
        </p:txBody>
      </p:sp>
    </p:spTree>
    <p:extLst>
      <p:ext uri="{BB962C8B-B14F-4D97-AF65-F5344CB8AC3E}">
        <p14:creationId xmlns:p14="http://schemas.microsoft.com/office/powerpoint/2010/main" val="29699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1A6957A-8DFC-45E8-A62A-9F3A05E29034}"/>
              </a:ext>
            </a:extLst>
          </p:cNvPr>
          <p:cNvSpPr>
            <a:spLocks noGrp="1"/>
          </p:cNvSpPr>
          <p:nvPr>
            <p:ph type="pic" sz="quarter" idx="15"/>
          </p:nvPr>
        </p:nvSpPr>
        <p:spPr/>
      </p:sp>
      <p:sp>
        <p:nvSpPr>
          <p:cNvPr id="5" name="Title 4">
            <a:extLst>
              <a:ext uri="{FF2B5EF4-FFF2-40B4-BE49-F238E27FC236}">
                <a16:creationId xmlns:a16="http://schemas.microsoft.com/office/drawing/2014/main" id="{2DDE74A3-F9ED-49C5-9934-6013ED516FDB}"/>
              </a:ext>
            </a:extLst>
          </p:cNvPr>
          <p:cNvSpPr>
            <a:spLocks noGrp="1"/>
          </p:cNvSpPr>
          <p:nvPr>
            <p:ph type="ctrTitle"/>
          </p:nvPr>
        </p:nvSpPr>
        <p:spPr/>
        <p:txBody>
          <a:bodyPr/>
          <a:lstStyle/>
          <a:p>
            <a:r>
              <a:rPr lang="en-US" sz="3200" b="1" dirty="0"/>
              <a:t>EXAMPLES:</a:t>
            </a:r>
          </a:p>
        </p:txBody>
      </p:sp>
      <p:pic>
        <p:nvPicPr>
          <p:cNvPr id="12" name="Content Placeholder 11" descr="A picture containing text, road, sky, outdoor&#10;&#10;Description automatically generated">
            <a:extLst>
              <a:ext uri="{FF2B5EF4-FFF2-40B4-BE49-F238E27FC236}">
                <a16:creationId xmlns:a16="http://schemas.microsoft.com/office/drawing/2014/main" id="{50D65E94-C12E-4DE8-8689-D57D9CBEC56E}"/>
              </a:ext>
            </a:extLst>
          </p:cNvPr>
          <p:cNvPicPr>
            <a:picLocks noGrp="1" noChangeAspect="1"/>
          </p:cNvPicPr>
          <p:nvPr>
            <p:ph sz="half" idx="1"/>
          </p:nvPr>
        </p:nvPicPr>
        <p:blipFill>
          <a:blip r:embed="rId2"/>
          <a:stretch>
            <a:fillRect/>
          </a:stretch>
        </p:blipFill>
        <p:spPr>
          <a:xfrm>
            <a:off x="616527" y="2481201"/>
            <a:ext cx="4934033" cy="3695762"/>
          </a:xfrm>
        </p:spPr>
      </p:pic>
      <p:pic>
        <p:nvPicPr>
          <p:cNvPr id="14" name="Content Placeholder 13" descr="A person smiling in front of a sign&#10;&#10;Description automatically generated with medium confidence">
            <a:extLst>
              <a:ext uri="{FF2B5EF4-FFF2-40B4-BE49-F238E27FC236}">
                <a16:creationId xmlns:a16="http://schemas.microsoft.com/office/drawing/2014/main" id="{8A024B80-FD3F-4042-BDFE-61E285363769}"/>
              </a:ext>
            </a:extLst>
          </p:cNvPr>
          <p:cNvPicPr>
            <a:picLocks noGrp="1" noChangeAspect="1"/>
          </p:cNvPicPr>
          <p:nvPr>
            <p:ph sz="half" idx="2"/>
          </p:nvPr>
        </p:nvPicPr>
        <p:blipFill>
          <a:blip r:embed="rId3"/>
          <a:stretch>
            <a:fillRect/>
          </a:stretch>
        </p:blipFill>
        <p:spPr>
          <a:xfrm>
            <a:off x="7072745" y="2341418"/>
            <a:ext cx="3398492" cy="4131499"/>
          </a:xfrm>
        </p:spPr>
      </p:pic>
      <p:sp>
        <p:nvSpPr>
          <p:cNvPr id="9" name="Text Placeholder 8">
            <a:extLst>
              <a:ext uri="{FF2B5EF4-FFF2-40B4-BE49-F238E27FC236}">
                <a16:creationId xmlns:a16="http://schemas.microsoft.com/office/drawing/2014/main" id="{334F5476-4F99-4A70-8CC1-F76D4AB4150F}"/>
              </a:ext>
            </a:extLst>
          </p:cNvPr>
          <p:cNvSpPr>
            <a:spLocks noGrp="1"/>
          </p:cNvSpPr>
          <p:nvPr>
            <p:ph type="body" idx="13"/>
          </p:nvPr>
        </p:nvSpPr>
        <p:spPr/>
        <p:txBody>
          <a:bodyPr>
            <a:normAutofit lnSpcReduction="10000"/>
          </a:bodyPr>
          <a:lstStyle/>
          <a:p>
            <a:r>
              <a:rPr lang="en-US" dirty="0"/>
              <a:t>Heart of Atlanta Motel v. U.S. (1964)</a:t>
            </a:r>
          </a:p>
        </p:txBody>
      </p:sp>
      <p:sp>
        <p:nvSpPr>
          <p:cNvPr id="8" name="Text Placeholder 7">
            <a:extLst>
              <a:ext uri="{FF2B5EF4-FFF2-40B4-BE49-F238E27FC236}">
                <a16:creationId xmlns:a16="http://schemas.microsoft.com/office/drawing/2014/main" id="{D47AE4D0-C3DD-4947-8AC6-A8622A2B8942}"/>
              </a:ext>
            </a:extLst>
          </p:cNvPr>
          <p:cNvSpPr>
            <a:spLocks noGrp="1"/>
          </p:cNvSpPr>
          <p:nvPr>
            <p:ph type="body" sz="quarter" idx="3"/>
          </p:nvPr>
        </p:nvSpPr>
        <p:spPr/>
        <p:txBody>
          <a:bodyPr/>
          <a:lstStyle/>
          <a:p>
            <a:r>
              <a:rPr lang="en-US" dirty="0"/>
              <a:t>Katzenbach v. McClung (1964)</a:t>
            </a:r>
          </a:p>
        </p:txBody>
      </p:sp>
    </p:spTree>
    <p:extLst>
      <p:ext uri="{BB962C8B-B14F-4D97-AF65-F5344CB8AC3E}">
        <p14:creationId xmlns:p14="http://schemas.microsoft.com/office/powerpoint/2010/main" val="1029462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C065378-60A4-4546-8DEF-A0ACEA4E6CB4}"/>
              </a:ext>
            </a:extLst>
          </p:cNvPr>
          <p:cNvSpPr>
            <a:spLocks noGrp="1"/>
          </p:cNvSpPr>
          <p:nvPr>
            <p:ph type="pic" sz="quarter" idx="15"/>
          </p:nvPr>
        </p:nvSpPr>
        <p:spPr>
          <a:xfrm>
            <a:off x="90056" y="1"/>
            <a:ext cx="12192000" cy="6857999"/>
          </a:xfrm>
        </p:spPr>
      </p:sp>
      <p:sp>
        <p:nvSpPr>
          <p:cNvPr id="4" name="Title 3">
            <a:extLst>
              <a:ext uri="{FF2B5EF4-FFF2-40B4-BE49-F238E27FC236}">
                <a16:creationId xmlns:a16="http://schemas.microsoft.com/office/drawing/2014/main" id="{FAEFF149-8CD8-4D50-A9CF-453FD3BF1585}"/>
              </a:ext>
            </a:extLst>
          </p:cNvPr>
          <p:cNvSpPr>
            <a:spLocks noGrp="1"/>
          </p:cNvSpPr>
          <p:nvPr>
            <p:ph type="ctrTitle"/>
          </p:nvPr>
        </p:nvSpPr>
        <p:spPr>
          <a:xfrm>
            <a:off x="908924" y="339645"/>
            <a:ext cx="10852765" cy="1040168"/>
          </a:xfrm>
        </p:spPr>
        <p:txBody>
          <a:bodyPr/>
          <a:lstStyle/>
          <a:p>
            <a:r>
              <a:rPr lang="en-US" sz="2800" dirty="0"/>
              <a:t>SOME QUESTIONS:</a:t>
            </a:r>
          </a:p>
        </p:txBody>
      </p:sp>
      <p:sp>
        <p:nvSpPr>
          <p:cNvPr id="5" name="Text Placeholder 4">
            <a:extLst>
              <a:ext uri="{FF2B5EF4-FFF2-40B4-BE49-F238E27FC236}">
                <a16:creationId xmlns:a16="http://schemas.microsoft.com/office/drawing/2014/main" id="{01E196EF-FC88-47A7-97EA-865C19A8C17B}"/>
              </a:ext>
            </a:extLst>
          </p:cNvPr>
          <p:cNvSpPr>
            <a:spLocks noGrp="1"/>
          </p:cNvSpPr>
          <p:nvPr>
            <p:ph type="body" sz="quarter" idx="14"/>
          </p:nvPr>
        </p:nvSpPr>
        <p:spPr>
          <a:xfrm>
            <a:off x="392624" y="1821873"/>
            <a:ext cx="11044303" cy="4534476"/>
          </a:xfrm>
        </p:spPr>
        <p:txBody>
          <a:bodyPr>
            <a:normAutofit/>
          </a:bodyPr>
          <a:lstStyle/>
          <a:p>
            <a:r>
              <a:rPr lang="en-US" sz="2800" dirty="0">
                <a:solidFill>
                  <a:srgbClr val="FFFF00"/>
                </a:solidFill>
              </a:rPr>
              <a:t>How does thinking about the Court’s decision-making in these cases help students understand issues surrounding judicial activism and restraint?</a:t>
            </a:r>
          </a:p>
          <a:p>
            <a:r>
              <a:rPr lang="en-US" sz="2400" i="1" dirty="0"/>
              <a:t>Consider activism with regard to: overturning the Court’s own decisions, overturning acts of Congress, or overturning state laws.  Is activism ever a virtue?  Is restraint (deciding not to act, not to wade into a fight) ever a vice?</a:t>
            </a:r>
          </a:p>
          <a:p>
            <a:endParaRPr lang="en-US" sz="2400" i="1" dirty="0"/>
          </a:p>
          <a:p>
            <a:r>
              <a:rPr lang="en-US" sz="2800" dirty="0">
                <a:solidFill>
                  <a:srgbClr val="FFFF00"/>
                </a:solidFill>
              </a:rPr>
              <a:t>How does a focus on some of these cases help students think about the relationship between the national government and state governments? And between privileges and immunities of U.S. citizens and privileges and immunities that are up to the states to determine?</a:t>
            </a:r>
          </a:p>
        </p:txBody>
      </p:sp>
    </p:spTree>
    <p:extLst>
      <p:ext uri="{BB962C8B-B14F-4D97-AF65-F5344CB8AC3E}">
        <p14:creationId xmlns:p14="http://schemas.microsoft.com/office/powerpoint/2010/main" val="1739635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9081AC-D2B6-4FD9-A030-3FE24A771C3D}"/>
              </a:ext>
            </a:extLst>
          </p:cNvPr>
          <p:cNvSpPr>
            <a:spLocks noGrp="1"/>
          </p:cNvSpPr>
          <p:nvPr>
            <p:ph type="ctrTitle"/>
          </p:nvPr>
        </p:nvSpPr>
        <p:spPr/>
        <p:txBody>
          <a:bodyPr/>
          <a:lstStyle/>
          <a:p>
            <a:r>
              <a:rPr lang="en-US" sz="2800" b="1" dirty="0"/>
              <a:t>Some good sources to make cases come alive for students (and one for teachers  especially interested)</a:t>
            </a:r>
          </a:p>
        </p:txBody>
      </p:sp>
      <p:pic>
        <p:nvPicPr>
          <p:cNvPr id="13" name="Content Placeholder 12">
            <a:extLst>
              <a:ext uri="{FF2B5EF4-FFF2-40B4-BE49-F238E27FC236}">
                <a16:creationId xmlns:a16="http://schemas.microsoft.com/office/drawing/2014/main" id="{4BC10E6D-A51E-4DF5-8DD6-0CE761FCCF1A}"/>
              </a:ext>
            </a:extLst>
          </p:cNvPr>
          <p:cNvPicPr>
            <a:picLocks noGrp="1" noChangeAspect="1"/>
          </p:cNvPicPr>
          <p:nvPr>
            <p:ph sz="half" idx="2"/>
          </p:nvPr>
        </p:nvPicPr>
        <p:blipFill>
          <a:blip r:embed="rId2"/>
          <a:stretch>
            <a:fillRect/>
          </a:stretch>
        </p:blipFill>
        <p:spPr>
          <a:xfrm>
            <a:off x="7815255" y="2748744"/>
            <a:ext cx="2383255" cy="3784465"/>
          </a:xfrm>
        </p:spPr>
      </p:pic>
      <p:sp>
        <p:nvSpPr>
          <p:cNvPr id="9" name="Text Placeholder 8">
            <a:extLst>
              <a:ext uri="{FF2B5EF4-FFF2-40B4-BE49-F238E27FC236}">
                <a16:creationId xmlns:a16="http://schemas.microsoft.com/office/drawing/2014/main" id="{39228568-16FC-4C47-B49C-BA62AC3707A8}"/>
              </a:ext>
            </a:extLst>
          </p:cNvPr>
          <p:cNvSpPr>
            <a:spLocks noGrp="1"/>
          </p:cNvSpPr>
          <p:nvPr>
            <p:ph type="body" idx="13"/>
          </p:nvPr>
        </p:nvSpPr>
        <p:spPr/>
        <p:txBody>
          <a:bodyPr/>
          <a:lstStyle/>
          <a:p>
            <a:endParaRPr lang="en-US" dirty="0"/>
          </a:p>
        </p:txBody>
      </p:sp>
      <p:sp>
        <p:nvSpPr>
          <p:cNvPr id="8" name="Text Placeholder 7">
            <a:extLst>
              <a:ext uri="{FF2B5EF4-FFF2-40B4-BE49-F238E27FC236}">
                <a16:creationId xmlns:a16="http://schemas.microsoft.com/office/drawing/2014/main" id="{9AEE8FAE-3E15-40A8-BCEC-8D2075F833ED}"/>
              </a:ext>
            </a:extLst>
          </p:cNvPr>
          <p:cNvSpPr>
            <a:spLocks noGrp="1"/>
          </p:cNvSpPr>
          <p:nvPr>
            <p:ph type="body" sz="quarter" idx="3"/>
          </p:nvPr>
        </p:nvSpPr>
        <p:spPr>
          <a:xfrm>
            <a:off x="6095999" y="1290099"/>
            <a:ext cx="5887065" cy="1217331"/>
          </a:xfrm>
        </p:spPr>
        <p:txBody>
          <a:bodyPr>
            <a:normAutofit lnSpcReduction="10000"/>
          </a:bodyPr>
          <a:lstStyle/>
          <a:p>
            <a:r>
              <a:rPr lang="en-US" dirty="0"/>
              <a:t>And one for teachers:  </a:t>
            </a:r>
            <a:r>
              <a:rPr lang="en-US" i="1" dirty="0"/>
              <a:t>Race Law Stories</a:t>
            </a:r>
            <a:r>
              <a:rPr lang="en-US" dirty="0"/>
              <a:t>, ed. R. Moran &amp; D. </a:t>
            </a:r>
            <a:r>
              <a:rPr lang="en-US" dirty="0" err="1"/>
              <a:t>Carbado</a:t>
            </a:r>
            <a:r>
              <a:rPr lang="en-US" dirty="0"/>
              <a:t>, Foundation Press 2008.</a:t>
            </a:r>
          </a:p>
        </p:txBody>
      </p:sp>
      <p:pic>
        <p:nvPicPr>
          <p:cNvPr id="12" name="Content Placeholder 10">
            <a:extLst>
              <a:ext uri="{FF2B5EF4-FFF2-40B4-BE49-F238E27FC236}">
                <a16:creationId xmlns:a16="http://schemas.microsoft.com/office/drawing/2014/main" id="{945EE619-233F-4367-BD64-432701D1EEC3}"/>
              </a:ext>
            </a:extLst>
          </p:cNvPr>
          <p:cNvPicPr>
            <a:picLocks noGrp="1" noChangeAspect="1"/>
          </p:cNvPicPr>
          <p:nvPr>
            <p:ph sz="half" idx="1"/>
          </p:nvPr>
        </p:nvPicPr>
        <p:blipFill>
          <a:blip r:embed="rId3"/>
          <a:stretch>
            <a:fillRect/>
          </a:stretch>
        </p:blipFill>
        <p:spPr>
          <a:xfrm>
            <a:off x="1508971" y="2330450"/>
            <a:ext cx="3220902" cy="4202759"/>
          </a:xfrm>
          <a:prstGeom prst="rect">
            <a:avLst/>
          </a:prstGeom>
        </p:spPr>
      </p:pic>
    </p:spTree>
    <p:extLst>
      <p:ext uri="{BB962C8B-B14F-4D97-AF65-F5344CB8AC3E}">
        <p14:creationId xmlns:p14="http://schemas.microsoft.com/office/powerpoint/2010/main" val="3345456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7F2A85-7758-4E29-BEDF-B229E3D8FCF7}"/>
              </a:ext>
            </a:extLst>
          </p:cNvPr>
          <p:cNvSpPr>
            <a:spLocks noGrp="1"/>
          </p:cNvSpPr>
          <p:nvPr>
            <p:ph type="ctrTitle"/>
          </p:nvPr>
        </p:nvSpPr>
        <p:spPr/>
        <p:txBody>
          <a:bodyPr/>
          <a:lstStyle/>
          <a:p>
            <a:r>
              <a:rPr lang="en-US" sz="3200" dirty="0"/>
              <a:t>But that still does not tell us what a civil right IS</a:t>
            </a:r>
          </a:p>
        </p:txBody>
      </p:sp>
      <p:sp>
        <p:nvSpPr>
          <p:cNvPr id="15" name="Text Placeholder 14">
            <a:extLst>
              <a:ext uri="{FF2B5EF4-FFF2-40B4-BE49-F238E27FC236}">
                <a16:creationId xmlns:a16="http://schemas.microsoft.com/office/drawing/2014/main" id="{92E815FA-D487-4BB4-A4ED-65C97629566F}"/>
              </a:ext>
            </a:extLst>
          </p:cNvPr>
          <p:cNvSpPr>
            <a:spLocks noGrp="1"/>
          </p:cNvSpPr>
          <p:nvPr>
            <p:ph type="body" sz="quarter" idx="14"/>
          </p:nvPr>
        </p:nvSpPr>
        <p:spPr>
          <a:xfrm>
            <a:off x="1645580" y="1507066"/>
            <a:ext cx="5513633" cy="4849283"/>
          </a:xfrm>
        </p:spPr>
        <p:txBody>
          <a:bodyPr/>
          <a:lstStyle/>
          <a:p>
            <a:r>
              <a:rPr lang="en-US" sz="1800" dirty="0"/>
              <a:t>Justice Bushrod Washington offered a definition of fundamental privileges and immunities of citizens (</a:t>
            </a:r>
            <a:r>
              <a:rPr lang="en-US" b="1" dirty="0">
                <a:latin typeface="Arial Black" panose="020B0A04020102020204" pitchFamily="34" charset="0"/>
              </a:rPr>
              <a:t>Art. IV</a:t>
            </a:r>
            <a:r>
              <a:rPr lang="en-US" sz="1800" dirty="0"/>
              <a:t> Sec. 2)in 1823 that was not meant to be exclusive.  It included: </a:t>
            </a:r>
          </a:p>
          <a:p>
            <a:pPr marL="285750" indent="-285750">
              <a:buFont typeface="Courier New" panose="02070309020205020404" pitchFamily="49" charset="0"/>
              <a:buChar char="o"/>
            </a:pPr>
            <a:r>
              <a:rPr lang="en-US" dirty="0">
                <a:effectLst/>
                <a:latin typeface="Arial" panose="020B0604020202020204" pitchFamily="34" charset="0"/>
              </a:rPr>
              <a:t>Protection by the government; the enjoyment of life and liberty, with the right to acquire and possess property of every kind . . .</a:t>
            </a:r>
            <a:endParaRPr lang="en-US" dirty="0"/>
          </a:p>
          <a:p>
            <a:pPr marL="342900" indent="-342900">
              <a:buFont typeface="Courier New" panose="02070309020205020404" pitchFamily="49" charset="0"/>
              <a:buChar char="o"/>
            </a:pPr>
            <a:r>
              <a:rPr lang="en-US" dirty="0">
                <a:effectLst/>
                <a:latin typeface="Arial" panose="020B0604020202020204" pitchFamily="34" charset="0"/>
                <a:cs typeface="Arial" panose="020B0604020202020204" pitchFamily="34" charset="0"/>
              </a:rPr>
              <a:t>The right of a citizen of one state to pass through, or to reside in any other state, for purposes of trade, agriculture, professional pursuits, or otherwise [this would encompass the right to travel]</a:t>
            </a:r>
          </a:p>
          <a:p>
            <a:pPr marL="342900" indent="-342900">
              <a:buFont typeface="Courier New" panose="02070309020205020404" pitchFamily="49" charset="0"/>
              <a:buChar char="o"/>
            </a:pPr>
            <a:r>
              <a:rPr lang="en-US" dirty="0">
                <a:effectLst/>
                <a:latin typeface="Arial" panose="020B0604020202020204" pitchFamily="34" charset="0"/>
              </a:rPr>
              <a:t>. . . to which may be added, the elective franchise, as regulated and established by the laws or constitution of the state in which it is to be exercise</a:t>
            </a:r>
            <a:endParaRPr lang="en-US" dirty="0">
              <a:latin typeface="Arial" panose="020B0604020202020204" pitchFamily="34" charset="0"/>
              <a:cs typeface="Arial" panose="020B0604020202020204" pitchFamily="34" charset="0"/>
            </a:endParaRPr>
          </a:p>
          <a:p>
            <a:endParaRPr lang="en-US" dirty="0"/>
          </a:p>
          <a:p>
            <a:endParaRPr lang="en-US" dirty="0"/>
          </a:p>
        </p:txBody>
      </p:sp>
      <p:pic>
        <p:nvPicPr>
          <p:cNvPr id="23" name="Picture Placeholder 22" descr="A picture containing text, person, suit, posing&#10;&#10;Description automatically generated">
            <a:extLst>
              <a:ext uri="{FF2B5EF4-FFF2-40B4-BE49-F238E27FC236}">
                <a16:creationId xmlns:a16="http://schemas.microsoft.com/office/drawing/2014/main" id="{96E0F6B3-4B3C-428C-AF64-FE9E5F4AB621}"/>
              </a:ext>
            </a:extLst>
          </p:cNvPr>
          <p:cNvPicPr>
            <a:picLocks noGrp="1" noChangeAspect="1"/>
          </p:cNvPicPr>
          <p:nvPr>
            <p:ph type="pic" sz="quarter" idx="13"/>
          </p:nvPr>
        </p:nvPicPr>
        <p:blipFill>
          <a:blip r:embed="rId2"/>
          <a:srcRect l="125" r="125"/>
          <a:stretch>
            <a:fillRect/>
          </a:stretch>
        </p:blipFill>
        <p:spPr>
          <a:xfrm>
            <a:off x="7256033" y="346517"/>
            <a:ext cx="4935967" cy="6511485"/>
          </a:xfrm>
        </p:spPr>
      </p:pic>
    </p:spTree>
    <p:extLst>
      <p:ext uri="{BB962C8B-B14F-4D97-AF65-F5344CB8AC3E}">
        <p14:creationId xmlns:p14="http://schemas.microsoft.com/office/powerpoint/2010/main" val="1180168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C320F-3CB1-4E67-A7A1-A2125A7CAECA}"/>
              </a:ext>
            </a:extLst>
          </p:cNvPr>
          <p:cNvSpPr>
            <a:spLocks noGrp="1"/>
          </p:cNvSpPr>
          <p:nvPr>
            <p:ph type="pic" sz="quarter" idx="15"/>
          </p:nvPr>
        </p:nvSpPr>
        <p:spPr/>
      </p:sp>
      <p:sp>
        <p:nvSpPr>
          <p:cNvPr id="7" name="Title 6">
            <a:extLst>
              <a:ext uri="{FF2B5EF4-FFF2-40B4-BE49-F238E27FC236}">
                <a16:creationId xmlns:a16="http://schemas.microsoft.com/office/drawing/2014/main" id="{985488C8-4934-4558-A268-64F227F910B1}"/>
              </a:ext>
            </a:extLst>
          </p:cNvPr>
          <p:cNvSpPr>
            <a:spLocks noGrp="1"/>
          </p:cNvSpPr>
          <p:nvPr>
            <p:ph type="ctrTitle"/>
          </p:nvPr>
        </p:nvSpPr>
        <p:spPr/>
        <p:txBody>
          <a:bodyPr/>
          <a:lstStyle/>
          <a:p>
            <a:pPr algn="ctr"/>
            <a:r>
              <a:rPr lang="en-US" dirty="0"/>
              <a:t>14</a:t>
            </a:r>
            <a:r>
              <a:rPr lang="en-US" baseline="30000" dirty="0"/>
              <a:t>th</a:t>
            </a:r>
            <a:r>
              <a:rPr lang="en-US" dirty="0"/>
              <a:t> Amendment, Section 1</a:t>
            </a:r>
          </a:p>
        </p:txBody>
      </p:sp>
      <p:sp>
        <p:nvSpPr>
          <p:cNvPr id="8" name="Text Placeholder 7">
            <a:extLst>
              <a:ext uri="{FF2B5EF4-FFF2-40B4-BE49-F238E27FC236}">
                <a16:creationId xmlns:a16="http://schemas.microsoft.com/office/drawing/2014/main" id="{025C16DD-15A9-462C-A331-97EF0A2221C7}"/>
              </a:ext>
            </a:extLst>
          </p:cNvPr>
          <p:cNvSpPr>
            <a:spLocks noGrp="1"/>
          </p:cNvSpPr>
          <p:nvPr>
            <p:ph type="body" sz="quarter" idx="14"/>
          </p:nvPr>
        </p:nvSpPr>
        <p:spPr/>
        <p:txBody>
          <a:bodyPr/>
          <a:lstStyle/>
          <a:p>
            <a:r>
              <a:rPr lang="en-US" sz="2800" dirty="0"/>
              <a:t>All persons born or naturalized in the United States, and subject to the jurisdiction thereof, are citizens of the United States and of the State wherein they reside. No State shall make or enforce any law which shall abridge the </a:t>
            </a:r>
            <a:r>
              <a:rPr lang="en-US" sz="2800" dirty="0">
                <a:highlight>
                  <a:srgbClr val="808080"/>
                </a:highlight>
              </a:rPr>
              <a:t>privileges or immunities </a:t>
            </a:r>
            <a:r>
              <a:rPr lang="en-US" sz="2800" dirty="0"/>
              <a:t>of citizens of the United States; nor shall any State deprive any person of life, liberty, or property, without </a:t>
            </a:r>
            <a:r>
              <a:rPr lang="en-US" sz="2800" dirty="0">
                <a:highlight>
                  <a:srgbClr val="808080"/>
                </a:highlight>
              </a:rPr>
              <a:t>due process of law</a:t>
            </a:r>
            <a:r>
              <a:rPr lang="en-US" sz="2800" dirty="0"/>
              <a:t>; nor deny to any person within its jurisdiction the </a:t>
            </a:r>
            <a:r>
              <a:rPr lang="en-US" sz="2800" dirty="0">
                <a:highlight>
                  <a:srgbClr val="808080"/>
                </a:highlight>
              </a:rPr>
              <a:t>equal protection of the laws</a:t>
            </a:r>
            <a:r>
              <a:rPr lang="en-US" sz="2800" dirty="0"/>
              <a:t>.</a:t>
            </a:r>
          </a:p>
          <a:p>
            <a:endParaRPr lang="en-US" dirty="0"/>
          </a:p>
        </p:txBody>
      </p:sp>
    </p:spTree>
    <p:extLst>
      <p:ext uri="{BB962C8B-B14F-4D97-AF65-F5344CB8AC3E}">
        <p14:creationId xmlns:p14="http://schemas.microsoft.com/office/powerpoint/2010/main" val="1448304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8D75-DF19-4B15-99DA-5CC1F15CFD7A}"/>
              </a:ext>
            </a:extLst>
          </p:cNvPr>
          <p:cNvSpPr>
            <a:spLocks noGrp="1"/>
          </p:cNvSpPr>
          <p:nvPr>
            <p:ph type="ctrTitle"/>
          </p:nvPr>
        </p:nvSpPr>
        <p:spPr/>
        <p:txBody>
          <a:bodyPr/>
          <a:lstStyle/>
          <a:p>
            <a:r>
              <a:rPr lang="en-US" sz="4000" dirty="0"/>
              <a:t>A view of rights in 2</a:t>
            </a:r>
            <a:r>
              <a:rPr lang="en-US" sz="4000" baseline="30000" dirty="0"/>
              <a:t>nd</a:t>
            </a:r>
            <a:r>
              <a:rPr lang="en-US" sz="4000" dirty="0"/>
              <a:t> half of 19</a:t>
            </a:r>
            <a:r>
              <a:rPr lang="en-US" sz="4000" baseline="30000" dirty="0"/>
              <a:t>th</a:t>
            </a:r>
            <a:r>
              <a:rPr lang="en-US" sz="4000" dirty="0"/>
              <a:t> c.</a:t>
            </a:r>
          </a:p>
        </p:txBody>
      </p:sp>
      <p:sp>
        <p:nvSpPr>
          <p:cNvPr id="3" name="Text Placeholder 2">
            <a:extLst>
              <a:ext uri="{FF2B5EF4-FFF2-40B4-BE49-F238E27FC236}">
                <a16:creationId xmlns:a16="http://schemas.microsoft.com/office/drawing/2014/main" id="{7CF43A9E-A610-4CDC-B8E0-C8948D8D3EAB}"/>
              </a:ext>
            </a:extLst>
          </p:cNvPr>
          <p:cNvSpPr>
            <a:spLocks noGrp="1"/>
          </p:cNvSpPr>
          <p:nvPr>
            <p:ph type="body" sz="quarter" idx="14"/>
          </p:nvPr>
        </p:nvSpPr>
        <p:spPr>
          <a:xfrm>
            <a:off x="379923" y="1409700"/>
            <a:ext cx="11437844" cy="4946649"/>
          </a:xfrm>
          <a:solidFill>
            <a:schemeClr val="accent3">
              <a:lumMod val="60000"/>
              <a:lumOff val="40000"/>
            </a:schemeClr>
          </a:solidFill>
        </p:spPr>
        <p:txBody>
          <a:bodyPr/>
          <a:lstStyle/>
          <a:p>
            <a:r>
              <a:rPr lang="en-US" dirty="0">
                <a:latin typeface="Arial Black" panose="020B0A04020102020204" pitchFamily="34" charset="0"/>
              </a:rPr>
              <a:t>THREE KINDS OF RIGHTS:</a:t>
            </a:r>
          </a:p>
          <a:p>
            <a:r>
              <a:rPr lang="en-US" sz="1800" u="sng" dirty="0">
                <a:latin typeface="Arial Black" panose="020B0A04020102020204" pitchFamily="34" charset="0"/>
              </a:rPr>
              <a:t>CIVIL RIGHTS (CIVIC EQUALITY)– </a:t>
            </a:r>
            <a:r>
              <a:rPr lang="en-US" dirty="0">
                <a:latin typeface="Arial Black" panose="020B0A04020102020204" pitchFamily="34" charset="0"/>
              </a:rPr>
              <a:t>THE MOST IMPORTANT.  THESE ARE RIGHTS STATES HAVE A DUTY TO PROTECT.  </a:t>
            </a:r>
          </a:p>
          <a:p>
            <a:r>
              <a:rPr lang="en-US" dirty="0">
                <a:latin typeface="Arial Black" panose="020B0A04020102020204" pitchFamily="34" charset="0"/>
              </a:rPr>
              <a:t>	RIGHT TO MAKE CONTRACTS</a:t>
            </a:r>
          </a:p>
          <a:p>
            <a:r>
              <a:rPr lang="en-US" dirty="0">
                <a:latin typeface="Arial Black" panose="020B0A04020102020204" pitchFamily="34" charset="0"/>
              </a:rPr>
              <a:t>	TO OWN, LEASE, CONVEY PROPERTY</a:t>
            </a:r>
          </a:p>
          <a:p>
            <a:r>
              <a:rPr lang="en-US" dirty="0">
                <a:latin typeface="Arial Black" panose="020B0A04020102020204" pitchFamily="34" charset="0"/>
              </a:rPr>
              <a:t>	TO SUE AND BE SUED</a:t>
            </a:r>
          </a:p>
          <a:p>
            <a:r>
              <a:rPr lang="en-US" sz="1800" u="sng" dirty="0">
                <a:latin typeface="Arial Black" panose="020B0A04020102020204" pitchFamily="34" charset="0"/>
              </a:rPr>
              <a:t>POLITICAL RIGHTS (EQUAL POLITICAL RIGHTS)- </a:t>
            </a:r>
            <a:r>
              <a:rPr lang="en-US" u="sng" dirty="0">
                <a:latin typeface="Arial Black" panose="020B0A04020102020204" pitchFamily="34" charset="0"/>
              </a:rPr>
              <a:t>NOT ALL CITIZENS HAVE TO HAVE THESE</a:t>
            </a:r>
          </a:p>
          <a:p>
            <a:r>
              <a:rPr lang="en-US" sz="1800" dirty="0">
                <a:latin typeface="Arial Black" panose="020B0A04020102020204" pitchFamily="34" charset="0"/>
              </a:rPr>
              <a:t>	</a:t>
            </a:r>
            <a:r>
              <a:rPr lang="en-US" dirty="0">
                <a:latin typeface="Arial Black" panose="020B0A04020102020204" pitchFamily="34" charset="0"/>
              </a:rPr>
              <a:t>RIGHT TO VOTE</a:t>
            </a:r>
          </a:p>
          <a:p>
            <a:r>
              <a:rPr lang="en-US" dirty="0">
                <a:latin typeface="Arial Black" panose="020B0A04020102020204" pitchFamily="34" charset="0"/>
              </a:rPr>
              <a:t>	RIGHT TO SERVE ON JURIES</a:t>
            </a:r>
          </a:p>
          <a:p>
            <a:r>
              <a:rPr lang="en-US" dirty="0">
                <a:latin typeface="Arial Black" panose="020B0A04020102020204" pitchFamily="34" charset="0"/>
              </a:rPr>
              <a:t>	RIGHT TO HOLD OFFICE</a:t>
            </a:r>
          </a:p>
          <a:p>
            <a:r>
              <a:rPr lang="en-US" sz="1800" u="sng" dirty="0">
                <a:latin typeface="Arial Black" panose="020B0A04020102020204" pitchFamily="34" charset="0"/>
              </a:rPr>
              <a:t>SOCIAL RIGHTS (SOCIAL EQUALITY) –</a:t>
            </a:r>
            <a:r>
              <a:rPr lang="en-US" dirty="0">
                <a:latin typeface="Arial Black" panose="020B0A04020102020204" pitchFamily="34" charset="0"/>
              </a:rPr>
              <a:t> DEPENDS ON PREFERENCES AND BEHAVIOR OF INDIVIDUALS.  STATE IS GENERALLY NOT INVOLVED.  SITTING TOGETHER IN RAILROAD CARS OR PLACES OF ENTERTAINMENT? THE STATE SHOULD NOT COMPEL CO-MINGLING</a:t>
            </a:r>
          </a:p>
        </p:txBody>
      </p:sp>
    </p:spTree>
    <p:extLst>
      <p:ext uri="{BB962C8B-B14F-4D97-AF65-F5344CB8AC3E}">
        <p14:creationId xmlns:p14="http://schemas.microsoft.com/office/powerpoint/2010/main" val="11842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in a suit&#10;&#10;Description automatically generated with low confidence">
            <a:extLst>
              <a:ext uri="{FF2B5EF4-FFF2-40B4-BE49-F238E27FC236}">
                <a16:creationId xmlns:a16="http://schemas.microsoft.com/office/drawing/2014/main" id="{AD82C092-51A1-4F61-A249-7C42D95DB605}"/>
              </a:ext>
            </a:extLst>
          </p:cNvPr>
          <p:cNvPicPr>
            <a:picLocks noGrp="1" noChangeAspect="1"/>
          </p:cNvPicPr>
          <p:nvPr>
            <p:ph type="pic" sz="quarter" idx="15"/>
          </p:nvPr>
        </p:nvPicPr>
        <p:blipFill>
          <a:blip r:embed="rId2"/>
          <a:srcRect l="222" r="222"/>
          <a:stretch>
            <a:fillRect/>
          </a:stretch>
        </p:blipFill>
        <p:spPr>
          <a:xfrm>
            <a:off x="0" y="0"/>
            <a:ext cx="12192000" cy="6858000"/>
          </a:xfrm>
        </p:spPr>
      </p:pic>
      <p:sp>
        <p:nvSpPr>
          <p:cNvPr id="5" name="Title 4">
            <a:extLst>
              <a:ext uri="{FF2B5EF4-FFF2-40B4-BE49-F238E27FC236}">
                <a16:creationId xmlns:a16="http://schemas.microsoft.com/office/drawing/2014/main" id="{F7B34BB7-1987-481C-B252-7FDB95394565}"/>
              </a:ext>
            </a:extLst>
          </p:cNvPr>
          <p:cNvSpPr>
            <a:spLocks noGrp="1"/>
          </p:cNvSpPr>
          <p:nvPr>
            <p:ph type="ctrTitle"/>
          </p:nvPr>
        </p:nvSpPr>
        <p:spPr>
          <a:xfrm>
            <a:off x="1627321" y="339645"/>
            <a:ext cx="10134369" cy="1002552"/>
          </a:xfrm>
        </p:spPr>
        <p:txBody>
          <a:bodyPr anchor="b">
            <a:normAutofit/>
          </a:bodyPr>
          <a:lstStyle/>
          <a:p>
            <a:r>
              <a:rPr lang="en-US" sz="3500" b="1" dirty="0">
                <a:solidFill>
                  <a:schemeClr val="accent4">
                    <a:lumMod val="60000"/>
                    <a:lumOff val="40000"/>
                  </a:schemeClr>
                </a:solidFill>
              </a:rPr>
              <a:t>From Justice Harlan’s Dissent in </a:t>
            </a:r>
            <a:r>
              <a:rPr lang="en-US" sz="3500" b="1" i="1" dirty="0">
                <a:solidFill>
                  <a:schemeClr val="accent4">
                    <a:lumMod val="60000"/>
                    <a:lumOff val="40000"/>
                  </a:schemeClr>
                </a:solidFill>
              </a:rPr>
              <a:t>Plessy</a:t>
            </a:r>
            <a:r>
              <a:rPr lang="en-US" sz="3500" b="1" dirty="0">
                <a:solidFill>
                  <a:schemeClr val="accent3">
                    <a:lumMod val="60000"/>
                    <a:lumOff val="40000"/>
                  </a:schemeClr>
                </a:solidFill>
              </a:rPr>
              <a:t>:</a:t>
            </a:r>
          </a:p>
        </p:txBody>
      </p:sp>
      <p:sp>
        <p:nvSpPr>
          <p:cNvPr id="6" name="Text Placeholder 5">
            <a:extLst>
              <a:ext uri="{FF2B5EF4-FFF2-40B4-BE49-F238E27FC236}">
                <a16:creationId xmlns:a16="http://schemas.microsoft.com/office/drawing/2014/main" id="{7C023067-819B-43E5-B037-73A61CFAC588}"/>
              </a:ext>
            </a:extLst>
          </p:cNvPr>
          <p:cNvSpPr>
            <a:spLocks noGrp="1"/>
          </p:cNvSpPr>
          <p:nvPr>
            <p:ph type="body" sz="quarter" idx="14"/>
          </p:nvPr>
        </p:nvSpPr>
        <p:spPr>
          <a:xfrm>
            <a:off x="1627322" y="1507066"/>
            <a:ext cx="10134371" cy="4849283"/>
          </a:xfrm>
        </p:spPr>
        <p:txBody>
          <a:bodyPr anchor="t">
            <a:normAutofit/>
          </a:bodyPr>
          <a:lstStyle/>
          <a:p>
            <a:r>
              <a:rPr lang="en-US" sz="2400" dirty="0">
                <a:solidFill>
                  <a:schemeClr val="accent4">
                    <a:lumMod val="60000"/>
                    <a:lumOff val="40000"/>
                  </a:schemeClr>
                </a:solidFill>
                <a:latin typeface="Amasis MT Pro Medium" panose="02040604050005020304" pitchFamily="18" charset="0"/>
              </a:rPr>
              <a:t>“In   the view of the Constitution, in the eye of the law, there is in this country no superior, dominant, ruling class of citizens.  There is no caste here.  Our Constitution is color-blind, and neither knows nor tolerates classes among citizens.”</a:t>
            </a:r>
          </a:p>
          <a:p>
            <a:endParaRPr lang="en-US" sz="2400" dirty="0">
              <a:solidFill>
                <a:schemeClr val="accent4">
                  <a:lumMod val="60000"/>
                  <a:lumOff val="40000"/>
                </a:schemeClr>
              </a:solidFill>
              <a:latin typeface="Amasis MT Pro Medium" panose="02040604050005020304" pitchFamily="18" charset="0"/>
            </a:endParaRPr>
          </a:p>
          <a:p>
            <a:r>
              <a:rPr lang="en-US" sz="2400" dirty="0">
                <a:solidFill>
                  <a:schemeClr val="accent4">
                    <a:lumMod val="60000"/>
                    <a:lumOff val="40000"/>
                  </a:schemeClr>
                </a:solidFill>
                <a:latin typeface="Amasis MT Pro Medium" panose="02040604050005020304" pitchFamily="18" charset="0"/>
              </a:rPr>
              <a:t>But what does this mean?</a:t>
            </a:r>
          </a:p>
        </p:txBody>
      </p:sp>
    </p:spTree>
    <p:extLst>
      <p:ext uri="{BB962C8B-B14F-4D97-AF65-F5344CB8AC3E}">
        <p14:creationId xmlns:p14="http://schemas.microsoft.com/office/powerpoint/2010/main" val="16919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additive="base">
                                        <p:cTn id="1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DEF83FC-D1E7-4F90-9E3E-1B6318D1A8A0}"/>
              </a:ext>
            </a:extLst>
          </p:cNvPr>
          <p:cNvSpPr>
            <a:spLocks noGrp="1"/>
          </p:cNvSpPr>
          <p:nvPr>
            <p:ph type="pic" sz="quarter" idx="15"/>
          </p:nvPr>
        </p:nvSpPr>
        <p:spPr>
          <a:xfrm>
            <a:off x="1" y="95415"/>
            <a:ext cx="12192000" cy="6857999"/>
          </a:xfrm>
        </p:spPr>
      </p:sp>
      <p:sp>
        <p:nvSpPr>
          <p:cNvPr id="4" name="Title 3">
            <a:extLst>
              <a:ext uri="{FF2B5EF4-FFF2-40B4-BE49-F238E27FC236}">
                <a16:creationId xmlns:a16="http://schemas.microsoft.com/office/drawing/2014/main" id="{AD5F8619-8B8B-4E26-B72A-920F61EB8DE5}"/>
              </a:ext>
            </a:extLst>
          </p:cNvPr>
          <p:cNvSpPr>
            <a:spLocks noGrp="1"/>
          </p:cNvSpPr>
          <p:nvPr>
            <p:ph type="ctrTitle"/>
          </p:nvPr>
        </p:nvSpPr>
        <p:spPr/>
        <p:txBody>
          <a:bodyPr/>
          <a:lstStyle/>
          <a:p>
            <a:endParaRPr lang="en-US" dirty="0"/>
          </a:p>
        </p:txBody>
      </p:sp>
      <p:sp>
        <p:nvSpPr>
          <p:cNvPr id="5" name="Content Placeholder 4">
            <a:extLst>
              <a:ext uri="{FF2B5EF4-FFF2-40B4-BE49-F238E27FC236}">
                <a16:creationId xmlns:a16="http://schemas.microsoft.com/office/drawing/2014/main" id="{8EABA7BA-4776-4CD7-8332-F76E6F4B79B6}"/>
              </a:ext>
            </a:extLst>
          </p:cNvPr>
          <p:cNvSpPr>
            <a:spLocks noGrp="1"/>
          </p:cNvSpPr>
          <p:nvPr>
            <p:ph sz="half" idx="1"/>
          </p:nvPr>
        </p:nvSpPr>
        <p:spPr/>
        <p:txBody>
          <a:bodyPr>
            <a:normAutofit/>
          </a:bodyPr>
          <a:lstStyle/>
          <a:p>
            <a:r>
              <a:rPr lang="en-US" sz="3200" dirty="0">
                <a:latin typeface="Amasis MT Pro Medium" panose="02040604050005020304" pitchFamily="18" charset="0"/>
              </a:rPr>
              <a:t>The Constitution is color-blind and bars racial classifications.</a:t>
            </a:r>
          </a:p>
        </p:txBody>
      </p:sp>
      <p:sp>
        <p:nvSpPr>
          <p:cNvPr id="6" name="Content Placeholder 5">
            <a:extLst>
              <a:ext uri="{FF2B5EF4-FFF2-40B4-BE49-F238E27FC236}">
                <a16:creationId xmlns:a16="http://schemas.microsoft.com/office/drawing/2014/main" id="{28B4954B-9257-4453-8703-A6B26EFDCD91}"/>
              </a:ext>
            </a:extLst>
          </p:cNvPr>
          <p:cNvSpPr>
            <a:spLocks noGrp="1"/>
          </p:cNvSpPr>
          <p:nvPr>
            <p:ph sz="half" idx="2"/>
          </p:nvPr>
        </p:nvSpPr>
        <p:spPr/>
        <p:txBody>
          <a:bodyPr>
            <a:normAutofit/>
          </a:bodyPr>
          <a:lstStyle/>
          <a:p>
            <a:r>
              <a:rPr lang="en-US" sz="3200" dirty="0">
                <a:latin typeface="Amasis MT Pro Medium" panose="02040604050005020304" pitchFamily="18" charset="0"/>
              </a:rPr>
              <a:t>The Constitution opposes the maintenance of racial castes, group subordination, and second-class citizenship.  </a:t>
            </a:r>
          </a:p>
        </p:txBody>
      </p:sp>
      <p:sp>
        <p:nvSpPr>
          <p:cNvPr id="7" name="Text Placeholder 6">
            <a:extLst>
              <a:ext uri="{FF2B5EF4-FFF2-40B4-BE49-F238E27FC236}">
                <a16:creationId xmlns:a16="http://schemas.microsoft.com/office/drawing/2014/main" id="{BF506AB3-D313-4B45-9F05-E917D2FCC520}"/>
              </a:ext>
            </a:extLst>
          </p:cNvPr>
          <p:cNvSpPr>
            <a:spLocks noGrp="1"/>
          </p:cNvSpPr>
          <p:nvPr>
            <p:ph type="body" sz="quarter" idx="3"/>
          </p:nvPr>
        </p:nvSpPr>
        <p:spPr/>
        <p:txBody>
          <a:bodyPr/>
          <a:lstStyle/>
          <a:p>
            <a:r>
              <a:rPr lang="en-US" dirty="0"/>
              <a:t>OPTION 2: ANTI-SUBORDINATION</a:t>
            </a:r>
          </a:p>
        </p:txBody>
      </p:sp>
      <p:sp>
        <p:nvSpPr>
          <p:cNvPr id="8" name="Text Placeholder 7">
            <a:extLst>
              <a:ext uri="{FF2B5EF4-FFF2-40B4-BE49-F238E27FC236}">
                <a16:creationId xmlns:a16="http://schemas.microsoft.com/office/drawing/2014/main" id="{A9E09899-6F70-43AA-AB9D-E015D7E20A6E}"/>
              </a:ext>
            </a:extLst>
          </p:cNvPr>
          <p:cNvSpPr>
            <a:spLocks noGrp="1"/>
          </p:cNvSpPr>
          <p:nvPr>
            <p:ph type="body" idx="13"/>
          </p:nvPr>
        </p:nvSpPr>
        <p:spPr/>
        <p:txBody>
          <a:bodyPr/>
          <a:lstStyle/>
          <a:p>
            <a:r>
              <a:rPr lang="en-US" dirty="0"/>
              <a:t>OPTION 1: ANTI-CLASSIFICATION</a:t>
            </a:r>
          </a:p>
        </p:txBody>
      </p:sp>
    </p:spTree>
    <p:extLst>
      <p:ext uri="{BB962C8B-B14F-4D97-AF65-F5344CB8AC3E}">
        <p14:creationId xmlns:p14="http://schemas.microsoft.com/office/powerpoint/2010/main" val="227444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BAFB00F-A07E-4A0F-B909-16169AAF7218}"/>
              </a:ext>
            </a:extLst>
          </p:cNvPr>
          <p:cNvSpPr>
            <a:spLocks noGrp="1"/>
          </p:cNvSpPr>
          <p:nvPr>
            <p:ph type="pic" sz="quarter" idx="15"/>
          </p:nvPr>
        </p:nvSpPr>
        <p:spPr>
          <a:xfrm>
            <a:off x="76200" y="-142876"/>
            <a:ext cx="12192000" cy="6857999"/>
          </a:xfrm>
        </p:spPr>
      </p:sp>
      <p:sp>
        <p:nvSpPr>
          <p:cNvPr id="3" name="Title 2">
            <a:extLst>
              <a:ext uri="{FF2B5EF4-FFF2-40B4-BE49-F238E27FC236}">
                <a16:creationId xmlns:a16="http://schemas.microsoft.com/office/drawing/2014/main" id="{224ED71A-D398-4443-91B5-49C964281866}"/>
              </a:ext>
            </a:extLst>
          </p:cNvPr>
          <p:cNvSpPr>
            <a:spLocks noGrp="1"/>
          </p:cNvSpPr>
          <p:nvPr>
            <p:ph type="ctrTitle"/>
          </p:nvPr>
        </p:nvSpPr>
        <p:spPr/>
        <p:txBody>
          <a:bodyPr/>
          <a:lstStyle/>
          <a:p>
            <a:r>
              <a:rPr lang="en-US" sz="3600" dirty="0"/>
              <a:t>Legal mobilization to dismantle </a:t>
            </a:r>
            <a:r>
              <a:rPr lang="en-US" sz="3600" dirty="0" err="1"/>
              <a:t>jim</a:t>
            </a:r>
            <a:r>
              <a:rPr lang="en-US" sz="3600" dirty="0"/>
              <a:t> crow</a:t>
            </a:r>
          </a:p>
        </p:txBody>
      </p:sp>
      <p:sp>
        <p:nvSpPr>
          <p:cNvPr id="4" name="Content Placeholder 3">
            <a:extLst>
              <a:ext uri="{FF2B5EF4-FFF2-40B4-BE49-F238E27FC236}">
                <a16:creationId xmlns:a16="http://schemas.microsoft.com/office/drawing/2014/main" id="{C42D3EF5-A699-44C7-9732-F41E5AA0F5D3}"/>
              </a:ext>
            </a:extLst>
          </p:cNvPr>
          <p:cNvSpPr>
            <a:spLocks noGrp="1"/>
          </p:cNvSpPr>
          <p:nvPr>
            <p:ph sz="half" idx="1"/>
          </p:nvPr>
        </p:nvSpPr>
        <p:spPr/>
        <p:txBody>
          <a:bodyPr/>
          <a:lstStyle/>
          <a:p>
            <a:r>
              <a:rPr lang="en-US" sz="2000" dirty="0"/>
              <a:t>Example:  </a:t>
            </a:r>
            <a:r>
              <a:rPr lang="en-US" sz="2000" i="1" dirty="0" err="1"/>
              <a:t>Sweatt</a:t>
            </a:r>
            <a:r>
              <a:rPr lang="en-US" sz="2000" i="1" dirty="0"/>
              <a:t> v. Painter </a:t>
            </a:r>
            <a:r>
              <a:rPr lang="en-US" sz="2000" dirty="0"/>
              <a:t>(1950) – SCOTUS requires that Blacks be admitted to the </a:t>
            </a:r>
            <a:r>
              <a:rPr lang="en-US" sz="2000" dirty="0" err="1"/>
              <a:t>U.Tx</a:t>
            </a:r>
            <a:r>
              <a:rPr lang="en-US" sz="2000" dirty="0"/>
              <a:t>. Law school despite fact Tx. had just opened a law school for blacks. </a:t>
            </a:r>
          </a:p>
          <a:p>
            <a:r>
              <a:rPr lang="en-US" sz="2000" dirty="0"/>
              <a:t>Court found the educational opportunities were not substantially equal</a:t>
            </a:r>
          </a:p>
          <a:p>
            <a:r>
              <a:rPr lang="en-US" sz="2000" dirty="0"/>
              <a:t> “the U. of Texas Law School possesses to a far greater degree those qualities which are incapable of objective measurement but which make for greatness in a law school </a:t>
            </a:r>
          </a:p>
          <a:p>
            <a:endParaRPr lang="en-US" sz="1600" dirty="0"/>
          </a:p>
          <a:p>
            <a:endParaRPr lang="en-US" dirty="0"/>
          </a:p>
        </p:txBody>
      </p:sp>
      <p:sp>
        <p:nvSpPr>
          <p:cNvPr id="5" name="Content Placeholder 4">
            <a:extLst>
              <a:ext uri="{FF2B5EF4-FFF2-40B4-BE49-F238E27FC236}">
                <a16:creationId xmlns:a16="http://schemas.microsoft.com/office/drawing/2014/main" id="{200951D6-5E8B-4350-A9CC-0B542D1F1643}"/>
              </a:ext>
            </a:extLst>
          </p:cNvPr>
          <p:cNvSpPr>
            <a:spLocks noGrp="1"/>
          </p:cNvSpPr>
          <p:nvPr>
            <p:ph sz="half" idx="2"/>
          </p:nvPr>
        </p:nvSpPr>
        <p:spPr/>
        <p:txBody>
          <a:bodyPr/>
          <a:lstStyle/>
          <a:p>
            <a:r>
              <a:rPr lang="en-US" sz="2000" dirty="0">
                <a:latin typeface="+mn-lt"/>
              </a:rPr>
              <a:t>CIR recruited and selected plaintiffs for several key lawsuits, including Grutter and Gratz v. Bollinger (2003)</a:t>
            </a:r>
          </a:p>
          <a:p>
            <a:endParaRPr lang="en-US" sz="2000" dirty="0">
              <a:latin typeface="+mn-lt"/>
            </a:endParaRPr>
          </a:p>
          <a:p>
            <a:r>
              <a:rPr lang="en-US" sz="2000" dirty="0">
                <a:latin typeface="+mn-lt"/>
              </a:rPr>
              <a:t>Getting to the Supreme Court takes allies, resources, strategy, and some luck.  Organizations concerned about policy issues look for cases with potential to advance causes.  </a:t>
            </a:r>
          </a:p>
          <a:p>
            <a:endParaRPr lang="en-US" dirty="0"/>
          </a:p>
        </p:txBody>
      </p:sp>
      <p:sp>
        <p:nvSpPr>
          <p:cNvPr id="6" name="Text Placeholder 5">
            <a:extLst>
              <a:ext uri="{FF2B5EF4-FFF2-40B4-BE49-F238E27FC236}">
                <a16:creationId xmlns:a16="http://schemas.microsoft.com/office/drawing/2014/main" id="{B9DE1319-D24A-40CC-BC53-5AB8A93A0A89}"/>
              </a:ext>
            </a:extLst>
          </p:cNvPr>
          <p:cNvSpPr>
            <a:spLocks noGrp="1"/>
          </p:cNvSpPr>
          <p:nvPr>
            <p:ph type="body" idx="13"/>
          </p:nvPr>
        </p:nvSpPr>
        <p:spPr>
          <a:xfrm>
            <a:off x="392623" y="1290100"/>
            <a:ext cx="5385877" cy="1002552"/>
          </a:xfrm>
        </p:spPr>
        <p:txBody>
          <a:bodyPr>
            <a:normAutofit fontScale="25000" lnSpcReduction="20000"/>
          </a:bodyPr>
          <a:lstStyle/>
          <a:p>
            <a:endParaRPr lang="en-US" sz="3400" dirty="0"/>
          </a:p>
          <a:p>
            <a:r>
              <a:rPr lang="en-US" sz="8000" b="0" dirty="0">
                <a:latin typeface="Aharoni" panose="02010803020104030203" pitchFamily="2" charset="-79"/>
                <a:cs typeface="Aharoni" panose="02010803020104030203" pitchFamily="2" charset="-79"/>
              </a:rPr>
              <a:t>NAACP’s incremental work.  How to get justices to see that separate is not equal in small settings? Settings they were familiar with?</a:t>
            </a:r>
          </a:p>
        </p:txBody>
      </p:sp>
      <p:sp>
        <p:nvSpPr>
          <p:cNvPr id="7" name="Text Placeholder 6">
            <a:extLst>
              <a:ext uri="{FF2B5EF4-FFF2-40B4-BE49-F238E27FC236}">
                <a16:creationId xmlns:a16="http://schemas.microsoft.com/office/drawing/2014/main" id="{F71CBCA3-C617-45C9-8EEF-C6C7E0CEC3A5}"/>
              </a:ext>
            </a:extLst>
          </p:cNvPr>
          <p:cNvSpPr>
            <a:spLocks noGrp="1"/>
          </p:cNvSpPr>
          <p:nvPr>
            <p:ph type="body" sz="quarter" idx="3"/>
          </p:nvPr>
        </p:nvSpPr>
        <p:spPr/>
        <p:txBody>
          <a:bodyPr>
            <a:normAutofit fontScale="70000" lnSpcReduction="20000"/>
          </a:bodyPr>
          <a:lstStyle/>
          <a:p>
            <a:r>
              <a:rPr lang="en-US" b="0" dirty="0">
                <a:latin typeface="Aharoni" panose="02010803020104030203" pitchFamily="2" charset="-79"/>
                <a:cs typeface="Aharoni" panose="02010803020104030203" pitchFamily="2" charset="-79"/>
              </a:rPr>
              <a:t>Other groups (including Center for Individual Rights) work to dismantle affirmative action in educational settings</a:t>
            </a:r>
          </a:p>
        </p:txBody>
      </p:sp>
    </p:spTree>
    <p:extLst>
      <p:ext uri="{BB962C8B-B14F-4D97-AF65-F5344CB8AC3E}">
        <p14:creationId xmlns:p14="http://schemas.microsoft.com/office/powerpoint/2010/main" val="79374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EA9CBAE-40C7-4E79-AB53-7F000845C9E3}"/>
              </a:ext>
            </a:extLst>
          </p:cNvPr>
          <p:cNvSpPr>
            <a:spLocks noGrp="1"/>
          </p:cNvSpPr>
          <p:nvPr>
            <p:ph type="pic" sz="quarter" idx="15"/>
          </p:nvPr>
        </p:nvSpPr>
        <p:spPr>
          <a:xfrm>
            <a:off x="-127819" y="0"/>
            <a:ext cx="12192000" cy="6857999"/>
          </a:xfrm>
        </p:spPr>
      </p:sp>
      <p:pic>
        <p:nvPicPr>
          <p:cNvPr id="10" name="Content Placeholder 9" descr="A person in a suit&#10;&#10;Description automatically generated with low confidence">
            <a:extLst>
              <a:ext uri="{FF2B5EF4-FFF2-40B4-BE49-F238E27FC236}">
                <a16:creationId xmlns:a16="http://schemas.microsoft.com/office/drawing/2014/main" id="{3AEA3FC0-481D-40FC-B661-D100E9E7D85F}"/>
              </a:ext>
            </a:extLst>
          </p:cNvPr>
          <p:cNvPicPr>
            <a:picLocks noGrp="1" noChangeAspect="1"/>
          </p:cNvPicPr>
          <p:nvPr>
            <p:ph sz="half" idx="1"/>
          </p:nvPr>
        </p:nvPicPr>
        <p:blipFill>
          <a:blip r:embed="rId2"/>
          <a:stretch>
            <a:fillRect/>
          </a:stretch>
        </p:blipFill>
        <p:spPr>
          <a:xfrm>
            <a:off x="8877497" y="2671842"/>
            <a:ext cx="3041149" cy="3846513"/>
          </a:xfrm>
        </p:spPr>
      </p:pic>
      <p:pic>
        <p:nvPicPr>
          <p:cNvPr id="22" name="Content Placeholder 21" descr="A picture containing text, military uniform&#10;&#10;Description automatically generated">
            <a:extLst>
              <a:ext uri="{FF2B5EF4-FFF2-40B4-BE49-F238E27FC236}">
                <a16:creationId xmlns:a16="http://schemas.microsoft.com/office/drawing/2014/main" id="{C6C62501-B972-40E4-AACB-D7703C061174}"/>
              </a:ext>
            </a:extLst>
          </p:cNvPr>
          <p:cNvPicPr>
            <a:picLocks noGrp="1" noChangeAspect="1"/>
          </p:cNvPicPr>
          <p:nvPr>
            <p:ph sz="half" idx="2"/>
          </p:nvPr>
        </p:nvPicPr>
        <p:blipFill>
          <a:blip r:embed="rId3"/>
          <a:stretch>
            <a:fillRect/>
          </a:stretch>
        </p:blipFill>
        <p:spPr>
          <a:xfrm>
            <a:off x="842838" y="2541275"/>
            <a:ext cx="3260035" cy="4107645"/>
          </a:xfrm>
        </p:spPr>
      </p:pic>
      <p:sp>
        <p:nvSpPr>
          <p:cNvPr id="7" name="Text Placeholder 6">
            <a:extLst>
              <a:ext uri="{FF2B5EF4-FFF2-40B4-BE49-F238E27FC236}">
                <a16:creationId xmlns:a16="http://schemas.microsoft.com/office/drawing/2014/main" id="{9B824A5C-5974-4714-9798-F2D00D4FBA13}"/>
              </a:ext>
            </a:extLst>
          </p:cNvPr>
          <p:cNvSpPr>
            <a:spLocks noGrp="1"/>
          </p:cNvSpPr>
          <p:nvPr>
            <p:ph type="body" idx="13"/>
          </p:nvPr>
        </p:nvSpPr>
        <p:spPr>
          <a:xfrm>
            <a:off x="367223" y="723569"/>
            <a:ext cx="5183188" cy="1569083"/>
          </a:xfrm>
        </p:spPr>
        <p:txBody>
          <a:bodyPr>
            <a:noAutofit/>
          </a:bodyPr>
          <a:lstStyle/>
          <a:p>
            <a:r>
              <a:rPr lang="en-US" sz="2000" dirty="0"/>
              <a:t>C</a:t>
            </a:r>
            <a:r>
              <a:rPr lang="en-US" sz="1800" dirty="0"/>
              <a:t>hief Justice Fred M. Vinson was opposed to striking down school segregation.  He died suddenly of a heart attack in September 1953 and President Eisenhower nominated Earl Warren to take his seat in October 1953 (he was sworn in then as a recess appointment and confirmation was spring 1954) </a:t>
            </a:r>
          </a:p>
        </p:txBody>
      </p:sp>
      <p:sp>
        <p:nvSpPr>
          <p:cNvPr id="4" name="Text Placeholder 3">
            <a:extLst>
              <a:ext uri="{FF2B5EF4-FFF2-40B4-BE49-F238E27FC236}">
                <a16:creationId xmlns:a16="http://schemas.microsoft.com/office/drawing/2014/main" id="{4A09FEA9-FF8C-41BA-A06D-A580FAD6FF6F}"/>
              </a:ext>
            </a:extLst>
          </p:cNvPr>
          <p:cNvSpPr>
            <a:spLocks noGrp="1"/>
          </p:cNvSpPr>
          <p:nvPr>
            <p:ph type="body" sz="quarter" idx="3"/>
          </p:nvPr>
        </p:nvSpPr>
        <p:spPr>
          <a:xfrm>
            <a:off x="6096000" y="980768"/>
            <a:ext cx="5259388" cy="1311884"/>
          </a:xfrm>
        </p:spPr>
        <p:txBody>
          <a:bodyPr>
            <a:noAutofit/>
          </a:bodyPr>
          <a:lstStyle/>
          <a:p>
            <a:r>
              <a:rPr lang="en-US" sz="2000" dirty="0"/>
              <a:t>Vinson’s sudden death led Felix Frankfurter to say privately that Vinson's death was "the first solid piece of evidence I've ever had that there really is a God."</a:t>
            </a:r>
          </a:p>
        </p:txBody>
      </p:sp>
    </p:spTree>
    <p:extLst>
      <p:ext uri="{BB962C8B-B14F-4D97-AF65-F5344CB8AC3E}">
        <p14:creationId xmlns:p14="http://schemas.microsoft.com/office/powerpoint/2010/main" val="302718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5782</TotalTime>
  <Words>2715</Words>
  <Application>Microsoft Office PowerPoint</Application>
  <PresentationFormat>Widescreen</PresentationFormat>
  <Paragraphs>138</Paragraphs>
  <Slides>27</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Aharoni</vt:lpstr>
      <vt:lpstr>Amasis MT Pro Black</vt:lpstr>
      <vt:lpstr>Amasis MT Pro Medium</vt:lpstr>
      <vt:lpstr>Arial</vt:lpstr>
      <vt:lpstr>Arial Black</vt:lpstr>
      <vt:lpstr>Calibri</vt:lpstr>
      <vt:lpstr>Calibri Light</vt:lpstr>
      <vt:lpstr>Courier New</vt:lpstr>
      <vt:lpstr>Sagona ExtraLight</vt:lpstr>
      <vt:lpstr>Speak Pro</vt:lpstr>
      <vt:lpstr>Office Theme</vt:lpstr>
      <vt:lpstr>Civil Rights &amp; the Constitution</vt:lpstr>
      <vt:lpstr>What ARE Civil Rights, and where in the Constitution do we look for them?</vt:lpstr>
      <vt:lpstr>But that still does not tell us what a civil right IS</vt:lpstr>
      <vt:lpstr>14th Amendment, Section 1</vt:lpstr>
      <vt:lpstr>A view of rights in 2nd half of 19th c.</vt:lpstr>
      <vt:lpstr>From Justice Harlan’s Dissent in Plessy:</vt:lpstr>
      <vt:lpstr>PowerPoint Presentation</vt:lpstr>
      <vt:lpstr>Legal mobilization to dismantle jim crow</vt:lpstr>
      <vt:lpstr>PowerPoint Presentation</vt:lpstr>
      <vt:lpstr>A bit of back story about Earl warren:</vt:lpstr>
      <vt:lpstr>Overturning Plessy, Brown held that separate educational institutions were inherently unequal</vt:lpstr>
      <vt:lpstr>A common misunderstanding about Brown v. Board </vt:lpstr>
      <vt:lpstr>A potentially fun exercise:  How (and How Much) Did Brown Matter?</vt:lpstr>
      <vt:lpstr>YES, Eisenhower was persuaded to send troops to Little Rock to desegregate Central High School (1957)</vt:lpstr>
      <vt:lpstr>How much difference did Brown make (cont’d)</vt:lpstr>
      <vt:lpstr>Fewer white children attended  public  schools after Brown (enrollment in catholic school peaks c. 1965; rise of Christian day schools)</vt:lpstr>
      <vt:lpstr>On the other hand:</vt:lpstr>
      <vt:lpstr>Cooper v. Aaron (1958) – an interesting note</vt:lpstr>
      <vt:lpstr>The 1958 court unanimously reaffirmed Brown in cooper v. aaron, and all members signed.  Those who were not present in 1954 wrote that  they would have joined the brown opinion </vt:lpstr>
      <vt:lpstr>The many lives of Harlan’s 1896 Dissent in Plessy</vt:lpstr>
      <vt:lpstr>Another civil rights vehicle? 14th A. Sec. 5</vt:lpstr>
      <vt:lpstr>Race, Gender,  and levels of scrutiny</vt:lpstr>
      <vt:lpstr>Interesting fact: levels of scrutiny &amp; sexual Orientation</vt:lpstr>
      <vt:lpstr>Art. 1 sec. 8(3) The Commerce Clause &amp; Civil Rights</vt:lpstr>
      <vt:lpstr>EXAMPLES:</vt:lpstr>
      <vt:lpstr>SOME QUESTIONS:</vt:lpstr>
      <vt:lpstr>Some good sources to make cases come alive for students (and one for teachers  especially interested)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Title goes Here</dc:title>
  <dc:creator>Carol Nackenoff</dc:creator>
  <cp:lastModifiedBy>Carol Nackenoff</cp:lastModifiedBy>
  <cp:revision>37</cp:revision>
  <cp:lastPrinted>2021-11-08T21:04:01Z</cp:lastPrinted>
  <dcterms:created xsi:type="dcterms:W3CDTF">2021-10-28T20:32:25Z</dcterms:created>
  <dcterms:modified xsi:type="dcterms:W3CDTF">2021-11-08T21:37:44Z</dcterms:modified>
</cp:coreProperties>
</file>