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6"/>
  </p:notesMasterIdLst>
  <p:handoutMasterIdLst>
    <p:handoutMasterId r:id="rId77"/>
  </p:handoutMasterIdLst>
  <p:sldIdLst>
    <p:sldId id="847" r:id="rId2"/>
    <p:sldId id="973" r:id="rId3"/>
    <p:sldId id="359" r:id="rId4"/>
    <p:sldId id="434" r:id="rId5"/>
    <p:sldId id="954" r:id="rId6"/>
    <p:sldId id="849" r:id="rId7"/>
    <p:sldId id="480" r:id="rId8"/>
    <p:sldId id="485" r:id="rId9"/>
    <p:sldId id="496" r:id="rId10"/>
    <p:sldId id="1012" r:id="rId11"/>
    <p:sldId id="1013" r:id="rId12"/>
    <p:sldId id="975" r:id="rId13"/>
    <p:sldId id="994" r:id="rId14"/>
    <p:sldId id="992" r:id="rId15"/>
    <p:sldId id="993" r:id="rId16"/>
    <p:sldId id="995" r:id="rId17"/>
    <p:sldId id="891" r:id="rId18"/>
    <p:sldId id="516" r:id="rId19"/>
    <p:sldId id="520" r:id="rId20"/>
    <p:sldId id="467" r:id="rId21"/>
    <p:sldId id="1014" r:id="rId22"/>
    <p:sldId id="976" r:id="rId23"/>
    <p:sldId id="977" r:id="rId24"/>
    <p:sldId id="1000" r:id="rId25"/>
    <p:sldId id="644" r:id="rId26"/>
    <p:sldId id="1005" r:id="rId27"/>
    <p:sldId id="978" r:id="rId28"/>
    <p:sldId id="1015" r:id="rId29"/>
    <p:sldId id="1001" r:id="rId30"/>
    <p:sldId id="1017" r:id="rId31"/>
    <p:sldId id="1006" r:id="rId32"/>
    <p:sldId id="1007" r:id="rId33"/>
    <p:sldId id="981" r:id="rId34"/>
    <p:sldId id="980" r:id="rId35"/>
    <p:sldId id="1008" r:id="rId36"/>
    <p:sldId id="539" r:id="rId37"/>
    <p:sldId id="945" r:id="rId38"/>
    <p:sldId id="1009" r:id="rId39"/>
    <p:sldId id="642" r:id="rId40"/>
    <p:sldId id="1016" r:id="rId41"/>
    <p:sldId id="717" r:id="rId42"/>
    <p:sldId id="720" r:id="rId43"/>
    <p:sldId id="271" r:id="rId44"/>
    <p:sldId id="722" r:id="rId45"/>
    <p:sldId id="541" r:id="rId46"/>
    <p:sldId id="724" r:id="rId47"/>
    <p:sldId id="543" r:id="rId48"/>
    <p:sldId id="669" r:id="rId49"/>
    <p:sldId id="670" r:id="rId50"/>
    <p:sldId id="544" r:id="rId51"/>
    <p:sldId id="545" r:id="rId52"/>
    <p:sldId id="546" r:id="rId53"/>
    <p:sldId id="547" r:id="rId54"/>
    <p:sldId id="725" r:id="rId55"/>
    <p:sldId id="549" r:id="rId56"/>
    <p:sldId id="710" r:id="rId57"/>
    <p:sldId id="550" r:id="rId58"/>
    <p:sldId id="982" r:id="rId59"/>
    <p:sldId id="1010" r:id="rId60"/>
    <p:sldId id="1019" r:id="rId61"/>
    <p:sldId id="726" r:id="rId62"/>
    <p:sldId id="727" r:id="rId63"/>
    <p:sldId id="728" r:id="rId64"/>
    <p:sldId id="1011" r:id="rId65"/>
    <p:sldId id="729" r:id="rId66"/>
    <p:sldId id="1018" r:id="rId67"/>
    <p:sldId id="985" r:id="rId68"/>
    <p:sldId id="983" r:id="rId69"/>
    <p:sldId id="984" r:id="rId70"/>
    <p:sldId id="731" r:id="rId71"/>
    <p:sldId id="733" r:id="rId72"/>
    <p:sldId id="734" r:id="rId73"/>
    <p:sldId id="735" r:id="rId74"/>
    <p:sldId id="438" r:id="rId75"/>
  </p:sldIdLst>
  <p:sldSz cx="10160000" cy="7620000"/>
  <p:notesSz cx="7053263" cy="93091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9" autoAdjust="0"/>
    <p:restoredTop sz="90945"/>
  </p:normalViewPr>
  <p:slideViewPr>
    <p:cSldViewPr>
      <p:cViewPr varScale="1">
        <p:scale>
          <a:sx n="81" d="100"/>
          <a:sy n="81" d="100"/>
        </p:scale>
        <p:origin x="1206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customXml" Target="../customXml/item3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customXml" Target="../customXml/item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6414" cy="467072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95217" y="0"/>
            <a:ext cx="3056414" cy="467072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r">
              <a:defRPr sz="1200"/>
            </a:lvl1pPr>
          </a:lstStyle>
          <a:p>
            <a:fld id="{892E2517-0AFB-4298-B683-C61DB958AD7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56414" cy="467071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95217" y="8842030"/>
            <a:ext cx="3056414" cy="467071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r">
              <a:defRPr sz="1200"/>
            </a:lvl1pPr>
          </a:lstStyle>
          <a:p>
            <a:fld id="{D4411BEA-AFA4-43D7-8421-13B41CB5E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7658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59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5738" y="0"/>
            <a:ext cx="3055937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BF6A5A-24E8-48A4-858F-B929C08485D0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63638"/>
            <a:ext cx="4189413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4850" y="4479925"/>
            <a:ext cx="5643563" cy="36655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375"/>
            <a:ext cx="30559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5738" y="8842375"/>
            <a:ext cx="3055937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AB942E-83EF-4AE0-B17D-0FCC040212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762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Google Shape;185;p16:notes">
            <a:extLst>
              <a:ext uri="{FF2B5EF4-FFF2-40B4-BE49-F238E27FC236}">
                <a16:creationId xmlns:a16="http://schemas.microsoft.com/office/drawing/2014/main" id="{B798E218-4FA1-403E-812D-6B723B5B608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3315" name="Google Shape;186;p16:notes">
            <a:extLst>
              <a:ext uri="{FF2B5EF4-FFF2-40B4-BE49-F238E27FC236}">
                <a16:creationId xmlns:a16="http://schemas.microsoft.com/office/drawing/2014/main" id="{C72A9894-9BDE-4605-82DB-4E104511537F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F3914C-7AC1-4B0E-A596-18B63B4C74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D63E9D-D74B-428A-A31F-13FF08E2FA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676275"/>
            <a:ext cx="2159000" cy="60975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676275"/>
            <a:ext cx="6324600" cy="60975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C5DCCE-8A67-425F-BB3B-1B05A7B848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C0AA27-60FB-4E94-978C-ECE9EFA54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93FD68-2BA2-4595-BA33-E68268F937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2200275"/>
            <a:ext cx="4241800" cy="45735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6200" y="2200275"/>
            <a:ext cx="4241800" cy="45735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8EB297-1D58-46A4-AC16-838C57CC26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81ADEC-3287-45E5-803F-B8C1998A32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FBFF73-9FFB-4CFC-94DC-CF6EDA6325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0D170D-8F49-4C83-8076-09DA968AFA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4546A8-C77E-4A04-BCB8-E48670CFA9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04B399-398F-456D-A349-9CC9C97D29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676275"/>
            <a:ext cx="8636000" cy="127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2200275"/>
            <a:ext cx="8636000" cy="457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0" y="6942138"/>
            <a:ext cx="2117725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70275" y="6942138"/>
            <a:ext cx="3219450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80275" y="6942138"/>
            <a:ext cx="2119313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EBD9CD5-1F22-42EF-A9E1-2BB9ADD491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FA2518-84F5-44F0-822D-917DC8D8550D}"/>
              </a:ext>
            </a:extLst>
          </p:cNvPr>
          <p:cNvSpPr txBox="1"/>
          <p:nvPr/>
        </p:nvSpPr>
        <p:spPr>
          <a:xfrm>
            <a:off x="889000" y="1824841"/>
            <a:ext cx="8534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Collapse of Indian Power in Texas, 1861-1875</a:t>
            </a:r>
          </a:p>
          <a:p>
            <a:pPr algn="ctr"/>
            <a:endParaRPr lang="en-US" sz="6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Humanities Texas Webinar Series</a:t>
            </a:r>
          </a:p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October 2021</a:t>
            </a:r>
          </a:p>
        </p:txBody>
      </p:sp>
    </p:spTree>
    <p:extLst>
      <p:ext uri="{BB962C8B-B14F-4D97-AF65-F5344CB8AC3E}">
        <p14:creationId xmlns:p14="http://schemas.microsoft.com/office/powerpoint/2010/main" val="1893772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DB59FD7E-E14E-42FF-84C0-FC2950D55A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00" y="0"/>
            <a:ext cx="8554434" cy="766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3625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DB59FD7E-E14E-42FF-84C0-FC2950D55A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00" y="0"/>
            <a:ext cx="8554434" cy="7660687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538712F0-FDA4-4B58-AF07-880AB1A5E5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5528"/>
            <a:ext cx="10160000" cy="283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9225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70" y="0"/>
            <a:ext cx="10157460" cy="762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wall, person, person&#10;&#10;Description automatically generated">
            <a:extLst>
              <a:ext uri="{FF2B5EF4-FFF2-40B4-BE49-F238E27FC236}">
                <a16:creationId xmlns:a16="http://schemas.microsoft.com/office/drawing/2014/main" id="{4E0A2992-E4CB-4EF2-A29C-F0C9F782BB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" r="428"/>
          <a:stretch/>
        </p:blipFill>
        <p:spPr>
          <a:xfrm>
            <a:off x="20" y="10"/>
            <a:ext cx="5079980" cy="7619990"/>
          </a:xfrm>
          <a:prstGeom prst="rect">
            <a:avLst/>
          </a:prstGeom>
        </p:spPr>
      </p:pic>
      <p:pic>
        <p:nvPicPr>
          <p:cNvPr id="5" name="Picture 4" descr="A person in a suit&#10;&#10;Description automatically generated with medium confidence">
            <a:extLst>
              <a:ext uri="{FF2B5EF4-FFF2-40B4-BE49-F238E27FC236}">
                <a16:creationId xmlns:a16="http://schemas.microsoft.com/office/drawing/2014/main" id="{B06A4513-DA54-48A7-AE40-A6753B5307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76" b="-2"/>
          <a:stretch/>
        </p:blipFill>
        <p:spPr>
          <a:xfrm>
            <a:off x="5080000" y="10"/>
            <a:ext cx="5080000" cy="7619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36C6BC-4769-4C67-90A3-8B15A99C36CD}"/>
              </a:ext>
            </a:extLst>
          </p:cNvPr>
          <p:cNvSpPr txBox="1"/>
          <p:nvPr/>
        </p:nvSpPr>
        <p:spPr>
          <a:xfrm>
            <a:off x="660400" y="6361331"/>
            <a:ext cx="3581400" cy="64633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John S. “Rip” Ford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92684C-E454-4FA7-8828-016A7CD5BE6F}"/>
              </a:ext>
            </a:extLst>
          </p:cNvPr>
          <p:cNvSpPr txBox="1"/>
          <p:nvPr/>
        </p:nvSpPr>
        <p:spPr>
          <a:xfrm>
            <a:off x="5739130" y="6361331"/>
            <a:ext cx="3990721" cy="64633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Henry McCullough</a:t>
            </a:r>
          </a:p>
        </p:txBody>
      </p:sp>
    </p:spTree>
    <p:extLst>
      <p:ext uri="{BB962C8B-B14F-4D97-AF65-F5344CB8AC3E}">
        <p14:creationId xmlns:p14="http://schemas.microsoft.com/office/powerpoint/2010/main" val="39982561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70" y="0"/>
            <a:ext cx="10157460" cy="762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DB59FD7E-E14E-42FF-84C0-FC2950D55A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" r="17447" b="-2"/>
          <a:stretch/>
        </p:blipFill>
        <p:spPr>
          <a:xfrm>
            <a:off x="162456" y="192797"/>
            <a:ext cx="6502731" cy="72364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5A1E4A-38DC-4D0A-866D-B7C60D80DC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8" r="22317"/>
          <a:stretch/>
        </p:blipFill>
        <p:spPr>
          <a:xfrm>
            <a:off x="6821345" y="188796"/>
            <a:ext cx="3173036" cy="724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025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DB59FD7E-E14E-42FF-84C0-FC2950D55A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00" y="0"/>
            <a:ext cx="8554434" cy="76606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BC2314-2F98-4586-9BE3-4CAC13E2F3D2}"/>
              </a:ext>
            </a:extLst>
          </p:cNvPr>
          <p:cNvSpPr txBox="1"/>
          <p:nvPr/>
        </p:nvSpPr>
        <p:spPr>
          <a:xfrm>
            <a:off x="3413617" y="533400"/>
            <a:ext cx="3810000" cy="12003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“Border Regiment,” December 1861</a:t>
            </a:r>
          </a:p>
        </p:txBody>
      </p:sp>
    </p:spTree>
    <p:extLst>
      <p:ext uri="{BB962C8B-B14F-4D97-AF65-F5344CB8AC3E}">
        <p14:creationId xmlns:p14="http://schemas.microsoft.com/office/powerpoint/2010/main" val="34578784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DB59FD7E-E14E-42FF-84C0-FC2950D55A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00" y="0"/>
            <a:ext cx="8554434" cy="76606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BC2314-2F98-4586-9BE3-4CAC13E2F3D2}"/>
              </a:ext>
            </a:extLst>
          </p:cNvPr>
          <p:cNvSpPr txBox="1"/>
          <p:nvPr/>
        </p:nvSpPr>
        <p:spPr>
          <a:xfrm>
            <a:off x="2870200" y="990600"/>
            <a:ext cx="5638800" cy="64633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“Frontier Organization,” 1863</a:t>
            </a:r>
          </a:p>
        </p:txBody>
      </p:sp>
    </p:spTree>
    <p:extLst>
      <p:ext uri="{BB962C8B-B14F-4D97-AF65-F5344CB8AC3E}">
        <p14:creationId xmlns:p14="http://schemas.microsoft.com/office/powerpoint/2010/main" val="41492681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DB59FD7E-E14E-42FF-84C0-FC2950D55A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00" y="0"/>
            <a:ext cx="8554434" cy="76606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BC2314-2F98-4586-9BE3-4CAC13E2F3D2}"/>
              </a:ext>
            </a:extLst>
          </p:cNvPr>
          <p:cNvSpPr txBox="1"/>
          <p:nvPr/>
        </p:nvSpPr>
        <p:spPr>
          <a:xfrm>
            <a:off x="2384917" y="381000"/>
            <a:ext cx="5867400" cy="12003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October 1864: Comanche and Kiowa raid Elm Creek Valley</a:t>
            </a:r>
          </a:p>
        </p:txBody>
      </p:sp>
    </p:spTree>
    <p:extLst>
      <p:ext uri="{BB962C8B-B14F-4D97-AF65-F5344CB8AC3E}">
        <p14:creationId xmlns:p14="http://schemas.microsoft.com/office/powerpoint/2010/main" val="5898921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grass, outdoor&#10;&#10;Description automatically generated">
            <a:extLst>
              <a:ext uri="{FF2B5EF4-FFF2-40B4-BE49-F238E27FC236}">
                <a16:creationId xmlns:a16="http://schemas.microsoft.com/office/drawing/2014/main" id="{3E53E2F8-7BBB-477C-B11D-C149A360FE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84" b="1"/>
          <a:stretch/>
        </p:blipFill>
        <p:spPr>
          <a:xfrm>
            <a:off x="20" y="1424"/>
            <a:ext cx="10159980" cy="761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3360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" descr="ac4324b20088982dab57a7a4ec31_grande.jpg">
            <a:extLst>
              <a:ext uri="{FF2B5EF4-FFF2-40B4-BE49-F238E27FC236}">
                <a16:creationId xmlns:a16="http://schemas.microsoft.com/office/drawing/2014/main" id="{E693D009-C27D-4393-83DE-88B055347A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0000" cy="792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>
            <a:extLst>
              <a:ext uri="{FF2B5EF4-FFF2-40B4-BE49-F238E27FC236}">
                <a16:creationId xmlns:a16="http://schemas.microsoft.com/office/drawing/2014/main" id="{BDF1C7BB-A623-44B1-B3A0-626B294B2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01600"/>
            <a:ext cx="9783763" cy="758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70" y="0"/>
            <a:ext cx="10157460" cy="762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DD5A82-F9CE-4780-BA94-8A7F0CA23E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2" r="27363"/>
          <a:stretch/>
        </p:blipFill>
        <p:spPr bwMode="auto">
          <a:xfrm>
            <a:off x="160440" y="190795"/>
            <a:ext cx="3161056" cy="723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Map&#10;&#10;Description automatically generated">
            <a:extLst>
              <a:ext uri="{FF2B5EF4-FFF2-40B4-BE49-F238E27FC236}">
                <a16:creationId xmlns:a16="http://schemas.microsoft.com/office/drawing/2014/main" id="{694CBCEC-CF63-459A-AB1B-8DAC55A411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0" r="29153"/>
          <a:stretch/>
        </p:blipFill>
        <p:spPr bwMode="auto">
          <a:xfrm>
            <a:off x="3487115" y="190795"/>
            <a:ext cx="3185770" cy="723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person in a suit&#10;&#10;Description automatically generated with low confidence">
            <a:extLst>
              <a:ext uri="{FF2B5EF4-FFF2-40B4-BE49-F238E27FC236}">
                <a16:creationId xmlns:a16="http://schemas.microsoft.com/office/drawing/2014/main" id="{387D8A36-67ED-466E-ACB8-B343225BAF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9" r="26599" b="-1"/>
          <a:stretch/>
        </p:blipFill>
        <p:spPr bwMode="auto">
          <a:xfrm>
            <a:off x="6823360" y="190795"/>
            <a:ext cx="3165839" cy="723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75214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>
            <a:extLst>
              <a:ext uri="{FF2B5EF4-FFF2-40B4-BE49-F238E27FC236}">
                <a16:creationId xmlns:a16="http://schemas.microsoft.com/office/drawing/2014/main" id="{A511C2A1-1E3D-40F8-BE4C-F41C1B25C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03188"/>
            <a:ext cx="9974263" cy="731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4" descr="recostruction map1">
            <a:extLst>
              <a:ext uri="{FF2B5EF4-FFF2-40B4-BE49-F238E27FC236}">
                <a16:creationId xmlns:a16="http://schemas.microsoft.com/office/drawing/2014/main" id="{CC04474F-5A91-4931-AE71-C79D09281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0000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grass, outdoor&#10;&#10;Description automatically generated">
            <a:extLst>
              <a:ext uri="{FF2B5EF4-FFF2-40B4-BE49-F238E27FC236}">
                <a16:creationId xmlns:a16="http://schemas.microsoft.com/office/drawing/2014/main" id="{3E53E2F8-7BBB-477C-B11D-C149A360FE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84" b="1"/>
          <a:stretch/>
        </p:blipFill>
        <p:spPr>
          <a:xfrm>
            <a:off x="20" y="1424"/>
            <a:ext cx="10159980" cy="761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5363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person, suit, black&#10;&#10;Description automatically generated">
            <a:extLst>
              <a:ext uri="{FF2B5EF4-FFF2-40B4-BE49-F238E27FC236}">
                <a16:creationId xmlns:a16="http://schemas.microsoft.com/office/drawing/2014/main" id="{FCCD0BDB-34BC-4A4B-A2D4-5D75914401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63828" cy="762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0DFA30-93DF-45A4-AC77-5016650BE3B6}"/>
              </a:ext>
            </a:extLst>
          </p:cNvPr>
          <p:cNvSpPr txBox="1"/>
          <p:nvPr/>
        </p:nvSpPr>
        <p:spPr>
          <a:xfrm>
            <a:off x="6223000" y="993844"/>
            <a:ext cx="3810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Governor James Throckmorton reported that Indian raiders killed 162 Texans, captured 43, and wounded another 24 during the two years between May 1865 and July 1867.</a:t>
            </a:r>
          </a:p>
        </p:txBody>
      </p:sp>
    </p:spTree>
    <p:extLst>
      <p:ext uri="{BB962C8B-B14F-4D97-AF65-F5344CB8AC3E}">
        <p14:creationId xmlns:p14="http://schemas.microsoft.com/office/powerpoint/2010/main" val="30480653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157459" cy="762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sitting in a forest&#10;&#10;Description automatically generated with low confidence">
            <a:extLst>
              <a:ext uri="{FF2B5EF4-FFF2-40B4-BE49-F238E27FC236}">
                <a16:creationId xmlns:a16="http://schemas.microsoft.com/office/drawing/2014/main" id="{D245EA91-C568-4F26-B8C0-7A1F96FDB5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5" r="21158" b="-1"/>
          <a:stretch/>
        </p:blipFill>
        <p:spPr>
          <a:xfrm>
            <a:off x="-2539" y="10"/>
            <a:ext cx="10159999" cy="7619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452891"/>
            <a:ext cx="10159999" cy="3513495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2192-AC0E-406C-BC3C-F455EFA6CDD6}"/>
              </a:ext>
            </a:extLst>
          </p:cNvPr>
          <p:cNvSpPr txBox="1"/>
          <p:nvPr/>
        </p:nvSpPr>
        <p:spPr>
          <a:xfrm>
            <a:off x="914400" y="361722"/>
            <a:ext cx="8382000" cy="39719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50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413772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in a forest&#10;&#10;Description automatically generated with low confidence">
            <a:extLst>
              <a:ext uri="{FF2B5EF4-FFF2-40B4-BE49-F238E27FC236}">
                <a16:creationId xmlns:a16="http://schemas.microsoft.com/office/drawing/2014/main" id="{D245EA91-C568-4F26-B8C0-7A1F96FDB5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5" r="21158" b="-1"/>
          <a:stretch/>
        </p:blipFill>
        <p:spPr>
          <a:xfrm>
            <a:off x="-2539" y="10"/>
            <a:ext cx="10159999" cy="7619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E72192-AC0E-406C-BC3C-F455EFA6CDD6}"/>
              </a:ext>
            </a:extLst>
          </p:cNvPr>
          <p:cNvSpPr txBox="1"/>
          <p:nvPr/>
        </p:nvSpPr>
        <p:spPr>
          <a:xfrm>
            <a:off x="914400" y="361722"/>
            <a:ext cx="8382000" cy="39719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50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Treaty of Medicine Lodge Creek, 1867</a:t>
            </a:r>
          </a:p>
        </p:txBody>
      </p:sp>
    </p:spTree>
    <p:extLst>
      <p:ext uri="{BB962C8B-B14F-4D97-AF65-F5344CB8AC3E}">
        <p14:creationId xmlns:p14="http://schemas.microsoft.com/office/powerpoint/2010/main" val="10489777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>
            <a:extLst>
              <a:ext uri="{FF2B5EF4-FFF2-40B4-BE49-F238E27FC236}">
                <a16:creationId xmlns:a16="http://schemas.microsoft.com/office/drawing/2014/main" id="{078EB119-C5A6-43AC-B49B-A40F26816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89" y="-152400"/>
            <a:ext cx="8181622" cy="792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32944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suit&#10;&#10;Description automatically generated with medium confidence">
            <a:extLst>
              <a:ext uri="{FF2B5EF4-FFF2-40B4-BE49-F238E27FC236}">
                <a16:creationId xmlns:a16="http://schemas.microsoft.com/office/drawing/2014/main" id="{C839D2CD-8075-46EE-BB5F-342136019E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9" r="4222"/>
          <a:stretch/>
        </p:blipFill>
        <p:spPr>
          <a:xfrm>
            <a:off x="20" y="10"/>
            <a:ext cx="5079980" cy="76199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178592-EC8E-4385-923B-12FE236CF860}"/>
              </a:ext>
            </a:extLst>
          </p:cNvPr>
          <p:cNvSpPr txBox="1"/>
          <p:nvPr/>
        </p:nvSpPr>
        <p:spPr>
          <a:xfrm>
            <a:off x="1328561" y="6400800"/>
            <a:ext cx="2390283" cy="64633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U.S. Grant</a:t>
            </a:r>
          </a:p>
        </p:txBody>
      </p:sp>
    </p:spTree>
    <p:extLst>
      <p:ext uri="{BB962C8B-B14F-4D97-AF65-F5344CB8AC3E}">
        <p14:creationId xmlns:p14="http://schemas.microsoft.com/office/powerpoint/2010/main" val="39312020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70" y="0"/>
            <a:ext cx="10157460" cy="762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in a suit&#10;&#10;Description automatically generated with medium confidence">
            <a:extLst>
              <a:ext uri="{FF2B5EF4-FFF2-40B4-BE49-F238E27FC236}">
                <a16:creationId xmlns:a16="http://schemas.microsoft.com/office/drawing/2014/main" id="{C839D2CD-8075-46EE-BB5F-342136019E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9" r="4222"/>
          <a:stretch/>
        </p:blipFill>
        <p:spPr>
          <a:xfrm>
            <a:off x="20" y="10"/>
            <a:ext cx="5079980" cy="7619990"/>
          </a:xfrm>
          <a:prstGeom prst="rect">
            <a:avLst/>
          </a:prstGeom>
        </p:spPr>
      </p:pic>
      <p:pic>
        <p:nvPicPr>
          <p:cNvPr id="5" name="Picture 4" descr="A person sitting in a chair&#10;&#10;Description automatically generated with medium confidence">
            <a:extLst>
              <a:ext uri="{FF2B5EF4-FFF2-40B4-BE49-F238E27FC236}">
                <a16:creationId xmlns:a16="http://schemas.microsoft.com/office/drawing/2014/main" id="{696E0DFE-9AB6-4875-B4F0-D86A4B2A29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8126"/>
          <a:stretch/>
        </p:blipFill>
        <p:spPr>
          <a:xfrm>
            <a:off x="5080000" y="10"/>
            <a:ext cx="5080000" cy="76199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178592-EC8E-4385-923B-12FE236CF860}"/>
              </a:ext>
            </a:extLst>
          </p:cNvPr>
          <p:cNvSpPr txBox="1"/>
          <p:nvPr/>
        </p:nvSpPr>
        <p:spPr>
          <a:xfrm>
            <a:off x="1328561" y="6400800"/>
            <a:ext cx="2390283" cy="64633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U.S. Grant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685A2F-24E0-4F72-878F-CBA8033E4BB4}"/>
              </a:ext>
            </a:extLst>
          </p:cNvPr>
          <p:cNvSpPr txBox="1"/>
          <p:nvPr/>
        </p:nvSpPr>
        <p:spPr>
          <a:xfrm>
            <a:off x="6449623" y="6400800"/>
            <a:ext cx="2697059" cy="64633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Lawrie Tatum</a:t>
            </a:r>
          </a:p>
        </p:txBody>
      </p:sp>
    </p:spTree>
    <p:extLst>
      <p:ext uri="{BB962C8B-B14F-4D97-AF65-F5344CB8AC3E}">
        <p14:creationId xmlns:p14="http://schemas.microsoft.com/office/powerpoint/2010/main" val="39156351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grass, outdoor&#10;&#10;Description automatically generated">
            <a:extLst>
              <a:ext uri="{FF2B5EF4-FFF2-40B4-BE49-F238E27FC236}">
                <a16:creationId xmlns:a16="http://schemas.microsoft.com/office/drawing/2014/main" id="{3E53E2F8-7BBB-477C-B11D-C149A360FE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84" b="1"/>
          <a:stretch/>
        </p:blipFill>
        <p:spPr>
          <a:xfrm>
            <a:off x="20" y="1424"/>
            <a:ext cx="10159980" cy="761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3371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8558839-0873-4376-AE92-C48699D22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70" y="0"/>
            <a:ext cx="10157460" cy="762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in a uniform&#10;&#10;Description automatically generated with low confidence">
            <a:extLst>
              <a:ext uri="{FF2B5EF4-FFF2-40B4-BE49-F238E27FC236}">
                <a16:creationId xmlns:a16="http://schemas.microsoft.com/office/drawing/2014/main" id="{9EC74ED2-A866-4D62-A2B8-AC2DA68182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073"/>
          <a:stretch/>
        </p:blipFill>
        <p:spPr>
          <a:xfrm>
            <a:off x="1939290" y="0"/>
            <a:ext cx="6281420" cy="76199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9A7FFC-AB2A-4CA9-A077-E285179175BE}"/>
              </a:ext>
            </a:extLst>
          </p:cNvPr>
          <p:cNvSpPr txBox="1"/>
          <p:nvPr/>
        </p:nvSpPr>
        <p:spPr>
          <a:xfrm>
            <a:off x="2231390" y="6650499"/>
            <a:ext cx="5697220" cy="64633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William Tecumseh Sherman</a:t>
            </a:r>
          </a:p>
        </p:txBody>
      </p:sp>
    </p:spTree>
    <p:extLst>
      <p:ext uri="{BB962C8B-B14F-4D97-AF65-F5344CB8AC3E}">
        <p14:creationId xmlns:p14="http://schemas.microsoft.com/office/powerpoint/2010/main" val="3060922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31" y="0"/>
            <a:ext cx="9928339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9582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>
            <a:extLst>
              <a:ext uri="{FF2B5EF4-FFF2-40B4-BE49-F238E27FC236}">
                <a16:creationId xmlns:a16="http://schemas.microsoft.com/office/drawing/2014/main" id="{078EB119-C5A6-43AC-B49B-A40F26816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89" y="-152400"/>
            <a:ext cx="8181622" cy="792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81389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person, old, raft&#10;&#10;Description automatically generated">
            <a:extLst>
              <a:ext uri="{FF2B5EF4-FFF2-40B4-BE49-F238E27FC236}">
                <a16:creationId xmlns:a16="http://schemas.microsoft.com/office/drawing/2014/main" id="{58B9DA97-049B-4DC8-93BB-0E1F24963B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5" r="13858"/>
          <a:stretch/>
        </p:blipFill>
        <p:spPr>
          <a:xfrm>
            <a:off x="20" y="10"/>
            <a:ext cx="3878560" cy="7619990"/>
          </a:xfrm>
          <a:prstGeom prst="rect">
            <a:avLst/>
          </a:prstGeom>
        </p:spPr>
      </p:pic>
      <p:pic>
        <p:nvPicPr>
          <p:cNvPr id="3" name="Picture 2" descr="A person in a uniform&#10;&#10;Description automatically generated with low confidence">
            <a:extLst>
              <a:ext uri="{FF2B5EF4-FFF2-40B4-BE49-F238E27FC236}">
                <a16:creationId xmlns:a16="http://schemas.microsoft.com/office/drawing/2014/main" id="{9EC74ED2-A866-4D62-A2B8-AC2DA68182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073"/>
          <a:stretch/>
        </p:blipFill>
        <p:spPr>
          <a:xfrm>
            <a:off x="3878580" y="10"/>
            <a:ext cx="6281420" cy="761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3432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>
            <a:extLst>
              <a:ext uri="{FF2B5EF4-FFF2-40B4-BE49-F238E27FC236}">
                <a16:creationId xmlns:a16="http://schemas.microsoft.com/office/drawing/2014/main" id="{078EB119-C5A6-43AC-B49B-A40F26816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89" y="-152400"/>
            <a:ext cx="8181622" cy="792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62066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8A98F9C9-EF2D-4888-B4D0-BA9A0A1CD5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199" y="-1"/>
            <a:ext cx="10490200" cy="143505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5BCB39-DFEA-47B3-99A1-82463BD9C00E}"/>
              </a:ext>
            </a:extLst>
          </p:cNvPr>
          <p:cNvSpPr txBox="1"/>
          <p:nvPr/>
        </p:nvSpPr>
        <p:spPr>
          <a:xfrm>
            <a:off x="2184400" y="6821353"/>
            <a:ext cx="609600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“White Eagle” or “Santana”</a:t>
            </a:r>
          </a:p>
        </p:txBody>
      </p:sp>
    </p:spTree>
    <p:extLst>
      <p:ext uri="{BB962C8B-B14F-4D97-AF65-F5344CB8AC3E}">
        <p14:creationId xmlns:p14="http://schemas.microsoft.com/office/powerpoint/2010/main" val="31251603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document&#10;&#10;Description automatically generated with medium confidence">
            <a:extLst>
              <a:ext uri="{FF2B5EF4-FFF2-40B4-BE49-F238E27FC236}">
                <a16:creationId xmlns:a16="http://schemas.microsoft.com/office/drawing/2014/main" id="{853A5984-0434-4343-A0FF-7AA88FA41F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800" y="13447"/>
            <a:ext cx="15849600" cy="1903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7476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70" y="0"/>
            <a:ext cx="10157460" cy="762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erson in a military uniform&#10;&#10;Description automatically generated with medium confidence">
            <a:extLst>
              <a:ext uri="{FF2B5EF4-FFF2-40B4-BE49-F238E27FC236}">
                <a16:creationId xmlns:a16="http://schemas.microsoft.com/office/drawing/2014/main" id="{8AF1B263-DBF9-4C8C-835A-056F6699BA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7" r="16617"/>
          <a:stretch/>
        </p:blipFill>
        <p:spPr>
          <a:xfrm>
            <a:off x="5078750" y="10"/>
            <a:ext cx="5079980" cy="7619990"/>
          </a:xfrm>
          <a:prstGeom prst="rect">
            <a:avLst/>
          </a:prstGeom>
        </p:spPr>
      </p:pic>
      <p:pic>
        <p:nvPicPr>
          <p:cNvPr id="3" name="Picture 2" descr="A person in a uniform&#10;&#10;Description automatically generated with low confidence">
            <a:extLst>
              <a:ext uri="{FF2B5EF4-FFF2-40B4-BE49-F238E27FC236}">
                <a16:creationId xmlns:a16="http://schemas.microsoft.com/office/drawing/2014/main" id="{9EC74ED2-A866-4D62-A2B8-AC2DA68182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2" r="7881"/>
          <a:stretch/>
        </p:blipFill>
        <p:spPr>
          <a:xfrm>
            <a:off x="-1250" y="10"/>
            <a:ext cx="5080000" cy="76199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1C7DE2B-1170-4BC3-97BF-31D2E29323C2}"/>
              </a:ext>
            </a:extLst>
          </p:cNvPr>
          <p:cNvSpPr txBox="1"/>
          <p:nvPr/>
        </p:nvSpPr>
        <p:spPr>
          <a:xfrm>
            <a:off x="5003800" y="6629400"/>
            <a:ext cx="5080000" cy="64633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Randall Slidell Mackenzie</a:t>
            </a:r>
          </a:p>
        </p:txBody>
      </p:sp>
    </p:spTree>
    <p:extLst>
      <p:ext uri="{BB962C8B-B14F-4D97-AF65-F5344CB8AC3E}">
        <p14:creationId xmlns:p14="http://schemas.microsoft.com/office/powerpoint/2010/main" val="17839337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>
            <a:extLst>
              <a:ext uri="{FF2B5EF4-FFF2-40B4-BE49-F238E27FC236}">
                <a16:creationId xmlns:a16="http://schemas.microsoft.com/office/drawing/2014/main" id="{0E6651FF-750A-47FD-9E4A-6022F152D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1863" y="0"/>
            <a:ext cx="12700001" cy="807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68093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FA2518-84F5-44F0-822D-917DC8D8550D}"/>
              </a:ext>
            </a:extLst>
          </p:cNvPr>
          <p:cNvSpPr txBox="1"/>
          <p:nvPr/>
        </p:nvSpPr>
        <p:spPr>
          <a:xfrm>
            <a:off x="1346200" y="1917174"/>
            <a:ext cx="7696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Calibri" panose="020F0502020204030204" pitchFamily="34" charset="0"/>
                <a:cs typeface="Calibri" panose="020F0502020204030204" pitchFamily="34" charset="0"/>
              </a:rPr>
              <a:t>Essential Question #2:</a:t>
            </a:r>
          </a:p>
          <a:p>
            <a:pPr algn="ctr"/>
            <a:r>
              <a:rPr lang="en-US" sz="4500" dirty="0">
                <a:latin typeface="Calibri" panose="020F0502020204030204" pitchFamily="34" charset="0"/>
                <a:cs typeface="Calibri" panose="020F0502020204030204" pitchFamily="34" charset="0"/>
              </a:rPr>
              <a:t>What led to the “Indian Wars” of the 1870s and why, exactly, did American Indians lose this final fight?</a:t>
            </a:r>
          </a:p>
        </p:txBody>
      </p:sp>
    </p:spTree>
    <p:extLst>
      <p:ext uri="{BB962C8B-B14F-4D97-AF65-F5344CB8AC3E}">
        <p14:creationId xmlns:p14="http://schemas.microsoft.com/office/powerpoint/2010/main" val="14871324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>
            <a:extLst>
              <a:ext uri="{FF2B5EF4-FFF2-40B4-BE49-F238E27FC236}">
                <a16:creationId xmlns:a16="http://schemas.microsoft.com/office/drawing/2014/main" id="{91D75327-0991-4DC8-BA02-F028ECBF5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421" y="-76200"/>
            <a:ext cx="7881479" cy="769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86536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Box 1">
            <a:extLst>
              <a:ext uri="{FF2B5EF4-FFF2-40B4-BE49-F238E27FC236}">
                <a16:creationId xmlns:a16="http://schemas.microsoft.com/office/drawing/2014/main" id="{AC3AD58F-AD22-449F-9D58-1CDB27D02E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400" y="914400"/>
            <a:ext cx="9601200" cy="193899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6000" b="1" dirty="0"/>
              <a:t>Texas Population Increases</a:t>
            </a:r>
            <a:r>
              <a:rPr lang="en-US" altLang="en-US" sz="6000" dirty="0"/>
              <a:t>:</a:t>
            </a:r>
          </a:p>
          <a:p>
            <a:pPr>
              <a:spcBef>
                <a:spcPct val="0"/>
              </a:spcBef>
              <a:buNone/>
              <a:defRPr/>
            </a:pPr>
            <a:endParaRPr lang="en-US" altLang="en-US" sz="6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>
            <a:extLst>
              <a:ext uri="{FF2B5EF4-FFF2-40B4-BE49-F238E27FC236}">
                <a16:creationId xmlns:a16="http://schemas.microsoft.com/office/drawing/2014/main" id="{1946E656-E703-4B2A-A579-3ACA68903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10160000" cy="692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6587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Box 1">
            <a:extLst>
              <a:ext uri="{FF2B5EF4-FFF2-40B4-BE49-F238E27FC236}">
                <a16:creationId xmlns:a16="http://schemas.microsoft.com/office/drawing/2014/main" id="{AC3AD58F-AD22-449F-9D58-1CDB27D02E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400" y="914400"/>
            <a:ext cx="9601200" cy="28622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6000" b="1" dirty="0"/>
              <a:t>Texas Population Increases</a:t>
            </a:r>
            <a:r>
              <a:rPr lang="en-US" altLang="en-US" sz="6000" dirty="0"/>
              <a:t>:</a:t>
            </a:r>
          </a:p>
          <a:p>
            <a:pPr marL="857250" indent="-857250">
              <a:spcBef>
                <a:spcPct val="0"/>
              </a:spcBef>
              <a:defRPr/>
            </a:pPr>
            <a:r>
              <a:rPr lang="en-US" altLang="en-US" sz="6000" dirty="0"/>
              <a:t>1870: 800,000 people</a:t>
            </a:r>
          </a:p>
          <a:p>
            <a:pPr marL="857250" indent="-857250">
              <a:spcBef>
                <a:spcPct val="0"/>
              </a:spcBef>
              <a:defRPr/>
            </a:pPr>
            <a:endParaRPr lang="en-US" altLang="en-US" sz="6000" dirty="0"/>
          </a:p>
        </p:txBody>
      </p:sp>
    </p:spTree>
    <p:extLst>
      <p:ext uri="{BB962C8B-B14F-4D97-AF65-F5344CB8AC3E}">
        <p14:creationId xmlns:p14="http://schemas.microsoft.com/office/powerpoint/2010/main" val="10694370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Box 1">
            <a:extLst>
              <a:ext uri="{FF2B5EF4-FFF2-40B4-BE49-F238E27FC236}">
                <a16:creationId xmlns:a16="http://schemas.microsoft.com/office/drawing/2014/main" id="{2CB98C1C-8BE3-4490-8793-B95E578E19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400" y="914400"/>
            <a:ext cx="9601200" cy="47085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6000" b="1" dirty="0"/>
              <a:t>Texas Population Increases</a:t>
            </a:r>
            <a:r>
              <a:rPr lang="en-US" altLang="en-US" sz="6000" dirty="0"/>
              <a:t>:</a:t>
            </a:r>
          </a:p>
          <a:p>
            <a:pPr marL="857250" indent="-857250">
              <a:spcBef>
                <a:spcPct val="0"/>
              </a:spcBef>
              <a:defRPr/>
            </a:pPr>
            <a:r>
              <a:rPr lang="en-US" altLang="en-US" sz="6000" dirty="0"/>
              <a:t>1870: 800,000 people</a:t>
            </a:r>
          </a:p>
          <a:p>
            <a:pPr marL="857250" indent="-857250">
              <a:spcBef>
                <a:spcPct val="0"/>
              </a:spcBef>
              <a:defRPr/>
            </a:pPr>
            <a:endParaRPr lang="en-US" altLang="en-US" sz="6000" dirty="0"/>
          </a:p>
          <a:p>
            <a:pPr marL="857250" indent="-857250">
              <a:spcBef>
                <a:spcPct val="0"/>
              </a:spcBef>
              <a:defRPr/>
            </a:pPr>
            <a:r>
              <a:rPr lang="en-US" altLang="en-US" sz="6000" dirty="0"/>
              <a:t>1880: 1.6 million people</a:t>
            </a:r>
          </a:p>
          <a:p>
            <a:pPr marL="857250" indent="-857250">
              <a:spcBef>
                <a:spcPct val="0"/>
              </a:spcBef>
              <a:defRPr/>
            </a:pPr>
            <a:endParaRPr lang="en-US" altLang="en-US" sz="600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Box 1">
            <a:extLst>
              <a:ext uri="{FF2B5EF4-FFF2-40B4-BE49-F238E27FC236}">
                <a16:creationId xmlns:a16="http://schemas.microsoft.com/office/drawing/2014/main" id="{ACCF1FB8-86B1-4166-BC20-6777484D6C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400" y="914400"/>
            <a:ext cx="9601200" cy="56324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6000" b="1" dirty="0"/>
              <a:t>Texas Population Increases</a:t>
            </a:r>
            <a:r>
              <a:rPr lang="en-US" altLang="en-US" sz="6000" dirty="0"/>
              <a:t>:</a:t>
            </a:r>
          </a:p>
          <a:p>
            <a:pPr marL="857250" indent="-857250">
              <a:spcBef>
                <a:spcPct val="0"/>
              </a:spcBef>
              <a:defRPr/>
            </a:pPr>
            <a:r>
              <a:rPr lang="en-US" altLang="en-US" sz="6000" dirty="0"/>
              <a:t>1870: 800,000 people</a:t>
            </a:r>
          </a:p>
          <a:p>
            <a:pPr marL="857250" indent="-857250">
              <a:spcBef>
                <a:spcPct val="0"/>
              </a:spcBef>
              <a:defRPr/>
            </a:pPr>
            <a:endParaRPr lang="en-US" altLang="en-US" sz="6000" dirty="0"/>
          </a:p>
          <a:p>
            <a:pPr marL="857250" indent="-857250">
              <a:spcBef>
                <a:spcPct val="0"/>
              </a:spcBef>
              <a:defRPr/>
            </a:pPr>
            <a:r>
              <a:rPr lang="en-US" altLang="en-US" sz="6000" dirty="0"/>
              <a:t>1880: 1.6 million people</a:t>
            </a:r>
          </a:p>
          <a:p>
            <a:pPr marL="857250" indent="-857250">
              <a:spcBef>
                <a:spcPct val="0"/>
              </a:spcBef>
              <a:defRPr/>
            </a:pPr>
            <a:endParaRPr lang="en-US" altLang="en-US" sz="6000" dirty="0"/>
          </a:p>
          <a:p>
            <a:pPr marL="857250" indent="-857250">
              <a:spcBef>
                <a:spcPct val="0"/>
              </a:spcBef>
              <a:defRPr/>
            </a:pPr>
            <a:r>
              <a:rPr lang="en-US" altLang="en-US" sz="6000" dirty="0"/>
              <a:t>1890: 2.2 million people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9">
            <a:extLst>
              <a:ext uri="{FF2B5EF4-FFF2-40B4-BE49-F238E27FC236}">
                <a16:creationId xmlns:a16="http://schemas.microsoft.com/office/drawing/2014/main" id="{0036C20D-24CE-41AD-9429-72721CF0F205}"/>
              </a:ext>
            </a:extLst>
          </p:cNvPr>
          <p:cNvSpPr txBox="1"/>
          <p:nvPr/>
        </p:nvSpPr>
        <p:spPr>
          <a:xfrm>
            <a:off x="3217863" y="1016000"/>
            <a:ext cx="1692275" cy="1196975"/>
          </a:xfrm>
          <a:prstGeom prst="rect">
            <a:avLst/>
          </a:prstGeom>
          <a:noFill/>
          <a:ln>
            <a:noFill/>
          </a:ln>
        </p:spPr>
        <p:txBody>
          <a:bodyPr spcFirstLastPara="1" lIns="101583" tIns="50778" rIns="101583" bIns="50778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Population, 1870:</a:t>
            </a:r>
            <a:endParaRPr sz="2667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111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815,579</a:t>
            </a:r>
            <a:endParaRPr sz="2667"/>
          </a:p>
        </p:txBody>
      </p:sp>
      <p:sp>
        <p:nvSpPr>
          <p:cNvPr id="189" name="Google Shape;189;p29">
            <a:extLst>
              <a:ext uri="{FF2B5EF4-FFF2-40B4-BE49-F238E27FC236}">
                <a16:creationId xmlns:a16="http://schemas.microsoft.com/office/drawing/2014/main" id="{E98CE906-F0EE-4AB1-9A3A-ED21B57B66BE}"/>
              </a:ext>
            </a:extLst>
          </p:cNvPr>
          <p:cNvSpPr txBox="1"/>
          <p:nvPr/>
        </p:nvSpPr>
        <p:spPr>
          <a:xfrm>
            <a:off x="8297863" y="1016000"/>
            <a:ext cx="1946275" cy="1196975"/>
          </a:xfrm>
          <a:prstGeom prst="rect">
            <a:avLst/>
          </a:prstGeom>
          <a:noFill/>
          <a:ln>
            <a:noFill/>
          </a:ln>
        </p:spPr>
        <p:txBody>
          <a:bodyPr spcFirstLastPara="1" lIns="101583" tIns="50778" rIns="101583" bIns="50778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Population, 1880:</a:t>
            </a:r>
            <a:endParaRPr sz="2667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111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1,591,749</a:t>
            </a:r>
            <a:endParaRPr sz="2667"/>
          </a:p>
        </p:txBody>
      </p:sp>
      <p:sp>
        <p:nvSpPr>
          <p:cNvPr id="190" name="Google Shape;190;p29">
            <a:extLst>
              <a:ext uri="{FF2B5EF4-FFF2-40B4-BE49-F238E27FC236}">
                <a16:creationId xmlns:a16="http://schemas.microsoft.com/office/drawing/2014/main" id="{2FB2CBDB-0B1A-4AB5-9A4A-D22F4E8D1896}"/>
              </a:ext>
            </a:extLst>
          </p:cNvPr>
          <p:cNvSpPr txBox="1"/>
          <p:nvPr/>
        </p:nvSpPr>
        <p:spPr>
          <a:xfrm>
            <a:off x="0" y="127000"/>
            <a:ext cx="10160000" cy="512763"/>
          </a:xfrm>
          <a:prstGeom prst="rect">
            <a:avLst/>
          </a:prstGeom>
          <a:noFill/>
          <a:ln>
            <a:noFill/>
          </a:ln>
        </p:spPr>
        <p:txBody>
          <a:bodyPr spcFirstLastPara="1" lIns="101583" tIns="50778" rIns="101583" bIns="50778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67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Population Change, 1870-1900</a:t>
            </a:r>
            <a:endParaRPr sz="2667" dirty="0"/>
          </a:p>
        </p:txBody>
      </p:sp>
      <p:pic>
        <p:nvPicPr>
          <p:cNvPr id="12293" name="Google Shape;191;p29" descr="http://mapserver.lib.virginia.edu/tmp/husco.map144233412030489.gif">
            <a:extLst>
              <a:ext uri="{FF2B5EF4-FFF2-40B4-BE49-F238E27FC236}">
                <a16:creationId xmlns:a16="http://schemas.microsoft.com/office/drawing/2014/main" id="{6A08F12D-BE33-4AC6-A617-186787EE2FA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8" y="931863"/>
            <a:ext cx="3217862" cy="321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Google Shape;192;p29">
            <a:extLst>
              <a:ext uri="{FF2B5EF4-FFF2-40B4-BE49-F238E27FC236}">
                <a16:creationId xmlns:a16="http://schemas.microsoft.com/office/drawing/2014/main" id="{BC63CCE9-5970-46A9-86F3-2479BD828C9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0" y="2286000"/>
            <a:ext cx="1312863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Google Shape;193;p29" descr="http://mapserver.lib.virginia.edu/tmp/husco.map144233430530521.gif">
            <a:extLst>
              <a:ext uri="{FF2B5EF4-FFF2-40B4-BE49-F238E27FC236}">
                <a16:creationId xmlns:a16="http://schemas.microsoft.com/office/drawing/2014/main" id="{A0E4B299-DBED-4A0A-856E-4F3EBA15EC2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138" y="846138"/>
            <a:ext cx="3217862" cy="321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Google Shape;194;p29">
            <a:extLst>
              <a:ext uri="{FF2B5EF4-FFF2-40B4-BE49-F238E27FC236}">
                <a16:creationId xmlns:a16="http://schemas.microsoft.com/office/drawing/2014/main" id="{4502AB39-9AF8-49C8-80A7-90040993556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2370138"/>
            <a:ext cx="1312863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Google Shape;195;p29" descr="http://mapserver.lib.virginia.edu/tmp/husco.map144233450030549.gif">
            <a:extLst>
              <a:ext uri="{FF2B5EF4-FFF2-40B4-BE49-F238E27FC236}">
                <a16:creationId xmlns:a16="http://schemas.microsoft.com/office/drawing/2014/main" id="{77DD420D-E9B4-4211-9AB5-B986877CD75E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8" y="4424363"/>
            <a:ext cx="3175000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" name="Google Shape;196;p29">
            <a:extLst>
              <a:ext uri="{FF2B5EF4-FFF2-40B4-BE49-F238E27FC236}">
                <a16:creationId xmlns:a16="http://schemas.microsoft.com/office/drawing/2014/main" id="{305A48BC-BC6E-455C-AD52-31C7B0EA4875}"/>
              </a:ext>
            </a:extLst>
          </p:cNvPr>
          <p:cNvSpPr txBox="1"/>
          <p:nvPr/>
        </p:nvSpPr>
        <p:spPr>
          <a:xfrm>
            <a:off x="3217863" y="4487863"/>
            <a:ext cx="1946275" cy="1128712"/>
          </a:xfrm>
          <a:prstGeom prst="rect">
            <a:avLst/>
          </a:prstGeom>
          <a:noFill/>
          <a:ln>
            <a:noFill/>
          </a:ln>
        </p:spPr>
        <p:txBody>
          <a:bodyPr spcFirstLastPara="1" lIns="101583" tIns="50778" rIns="101583" bIns="50778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Population, 1890:</a:t>
            </a:r>
            <a:endParaRPr sz="2667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67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2,235,597</a:t>
            </a:r>
            <a:endParaRPr sz="2667"/>
          </a:p>
        </p:txBody>
      </p:sp>
      <p:pic>
        <p:nvPicPr>
          <p:cNvPr id="12299" name="Google Shape;197;p29">
            <a:extLst>
              <a:ext uri="{FF2B5EF4-FFF2-40B4-BE49-F238E27FC236}">
                <a16:creationId xmlns:a16="http://schemas.microsoft.com/office/drawing/2014/main" id="{20054D55-E06B-44C8-BA4C-1E3B964BA8D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138" y="5842000"/>
            <a:ext cx="1312862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Google Shape;198;p29" descr="http://mapserver.lib.virginia.edu/tmp/husco.map144233461130567.gif">
            <a:extLst>
              <a:ext uri="{FF2B5EF4-FFF2-40B4-BE49-F238E27FC236}">
                <a16:creationId xmlns:a16="http://schemas.microsoft.com/office/drawing/2014/main" id="{E9D6A6C6-DEB7-470F-B653-A25BE1BAF2C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138" y="4402138"/>
            <a:ext cx="3217862" cy="321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" name="Google Shape;199;p29">
            <a:extLst>
              <a:ext uri="{FF2B5EF4-FFF2-40B4-BE49-F238E27FC236}">
                <a16:creationId xmlns:a16="http://schemas.microsoft.com/office/drawing/2014/main" id="{46851D76-8E0D-4C82-BBB7-276438CF3E36}"/>
              </a:ext>
            </a:extLst>
          </p:cNvPr>
          <p:cNvSpPr txBox="1"/>
          <p:nvPr/>
        </p:nvSpPr>
        <p:spPr>
          <a:xfrm>
            <a:off x="8382000" y="4572000"/>
            <a:ext cx="1947863" cy="1128713"/>
          </a:xfrm>
          <a:prstGeom prst="rect">
            <a:avLst/>
          </a:prstGeom>
          <a:noFill/>
          <a:ln>
            <a:noFill/>
          </a:ln>
        </p:spPr>
        <p:txBody>
          <a:bodyPr spcFirstLastPara="1" lIns="101583" tIns="50778" rIns="101583" bIns="50778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Population, 1900:</a:t>
            </a:r>
            <a:endParaRPr sz="2667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67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3,048,710</a:t>
            </a:r>
            <a:endParaRPr sz="2667"/>
          </a:p>
        </p:txBody>
      </p:sp>
      <p:pic>
        <p:nvPicPr>
          <p:cNvPr id="12302" name="Google Shape;200;p29">
            <a:extLst>
              <a:ext uri="{FF2B5EF4-FFF2-40B4-BE49-F238E27FC236}">
                <a16:creationId xmlns:a16="http://schemas.microsoft.com/office/drawing/2014/main" id="{73CC4759-5253-4679-9CF7-09FF4BFE8A4D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138" y="5842000"/>
            <a:ext cx="1312862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3" name="Google Shape;201;p29">
            <a:extLst>
              <a:ext uri="{FF2B5EF4-FFF2-40B4-BE49-F238E27FC236}">
                <a16:creationId xmlns:a16="http://schemas.microsoft.com/office/drawing/2014/main" id="{0C4D620C-C077-4A84-B66D-0B747862BF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46138"/>
            <a:ext cx="4741863" cy="3387725"/>
          </a:xfrm>
          <a:prstGeom prst="rect">
            <a:avLst/>
          </a:prstGeom>
          <a:noFill/>
          <a:ln w="25400">
            <a:solidFill>
              <a:srgbClr val="395E89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01583" tIns="50778" rIns="101583" bIns="5077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en-US" sz="2000">
              <a:solidFill>
                <a:srgbClr val="FFFFFF"/>
              </a:solidFill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2304" name="Google Shape;202;p29">
            <a:extLst>
              <a:ext uri="{FF2B5EF4-FFF2-40B4-BE49-F238E27FC236}">
                <a16:creationId xmlns:a16="http://schemas.microsoft.com/office/drawing/2014/main" id="{4EA7C61A-B08B-45F0-B535-812888A799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5863" y="846138"/>
            <a:ext cx="5080000" cy="3387725"/>
          </a:xfrm>
          <a:prstGeom prst="rect">
            <a:avLst/>
          </a:prstGeom>
          <a:noFill/>
          <a:ln w="25400">
            <a:solidFill>
              <a:srgbClr val="395E89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01583" tIns="50778" rIns="101583" bIns="5077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en-US" sz="2000">
              <a:solidFill>
                <a:srgbClr val="FFFFFF"/>
              </a:solidFill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2305" name="Google Shape;203;p29">
            <a:extLst>
              <a:ext uri="{FF2B5EF4-FFF2-40B4-BE49-F238E27FC236}">
                <a16:creationId xmlns:a16="http://schemas.microsoft.com/office/drawing/2014/main" id="{732B7733-D87C-4EAF-86A4-2426FF3FA7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18000"/>
            <a:ext cx="4741863" cy="3302000"/>
          </a:xfrm>
          <a:prstGeom prst="rect">
            <a:avLst/>
          </a:prstGeom>
          <a:noFill/>
          <a:ln w="25400">
            <a:solidFill>
              <a:srgbClr val="395E89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01583" tIns="50778" rIns="101583" bIns="5077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en-US" sz="2000">
              <a:solidFill>
                <a:srgbClr val="FFFFFF"/>
              </a:solidFill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2306" name="Google Shape;204;p29">
            <a:extLst>
              <a:ext uri="{FF2B5EF4-FFF2-40B4-BE49-F238E27FC236}">
                <a16:creationId xmlns:a16="http://schemas.microsoft.com/office/drawing/2014/main" id="{A25A31B9-B1C1-41FB-A497-CD664BB896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5863" y="4318000"/>
            <a:ext cx="5080000" cy="3302000"/>
          </a:xfrm>
          <a:prstGeom prst="rect">
            <a:avLst/>
          </a:prstGeom>
          <a:noFill/>
          <a:ln w="25400">
            <a:solidFill>
              <a:srgbClr val="395E89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01583" tIns="50778" rIns="101583" bIns="5077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en-US" sz="2000">
              <a:solidFill>
                <a:srgbClr val="FFFFFF"/>
              </a:solidFill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 descr="plains-indians.jpg">
            <a:extLst>
              <a:ext uri="{FF2B5EF4-FFF2-40B4-BE49-F238E27FC236}">
                <a16:creationId xmlns:a16="http://schemas.microsoft.com/office/drawing/2014/main" id="{7C66AC8C-9E6E-4273-AE39-03D5998CD0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0" y="-254000"/>
            <a:ext cx="10761663" cy="787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>
            <a:extLst>
              <a:ext uri="{FF2B5EF4-FFF2-40B4-BE49-F238E27FC236}">
                <a16:creationId xmlns:a16="http://schemas.microsoft.com/office/drawing/2014/main" id="{276851A7-9DBA-40A2-B1AC-3DC79823D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508000"/>
            <a:ext cx="10074275" cy="666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 descr="20_b.jpg">
            <a:extLst>
              <a:ext uri="{FF2B5EF4-FFF2-40B4-BE49-F238E27FC236}">
                <a16:creationId xmlns:a16="http://schemas.microsoft.com/office/drawing/2014/main" id="{530AF5E0-5A84-4EC8-A830-6623E44594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687175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 descr="Passengers_Shooting_Buffalo.jpg">
            <a:extLst>
              <a:ext uri="{FF2B5EF4-FFF2-40B4-BE49-F238E27FC236}">
                <a16:creationId xmlns:a16="http://schemas.microsoft.com/office/drawing/2014/main" id="{760881C6-31D9-4D9D-AD6C-410FCD4AC9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0200" y="0"/>
            <a:ext cx="11760200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1">
            <a:extLst>
              <a:ext uri="{FF2B5EF4-FFF2-40B4-BE49-F238E27FC236}">
                <a16:creationId xmlns:a16="http://schemas.microsoft.com/office/drawing/2014/main" id="{8A7DFA0D-8511-4A64-BB96-BE946E59F4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533400"/>
            <a:ext cx="9296400" cy="517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500"/>
              <a:t>In 1872, a Philadelphia tanner bought 57 buffalo hides for $200.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5500"/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5500"/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550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1">
            <a:extLst>
              <a:ext uri="{FF2B5EF4-FFF2-40B4-BE49-F238E27FC236}">
                <a16:creationId xmlns:a16="http://schemas.microsoft.com/office/drawing/2014/main" id="{0C88D8B1-204F-4E2F-ACC4-D795B5DA03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533400"/>
            <a:ext cx="9296400" cy="771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500"/>
              <a:t>In 1872, a Philadelphia tanner bought 57 buffalo hides for $200.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5500"/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500"/>
              <a:t>Realizing they made great leather, he put in an order for 2,000 more.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5500"/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55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DB59FD7E-E14E-42FF-84C0-FC2950D55A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00" y="0"/>
            <a:ext cx="8554434" cy="766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0063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>
            <a:extLst>
              <a:ext uri="{FF2B5EF4-FFF2-40B4-BE49-F238E27FC236}">
                <a16:creationId xmlns:a16="http://schemas.microsoft.com/office/drawing/2014/main" id="{2090F6C5-4754-4916-A30F-2D3AA984D2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1113" y="69850"/>
            <a:ext cx="11441113" cy="758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>
            <a:extLst>
              <a:ext uri="{FF2B5EF4-FFF2-40B4-BE49-F238E27FC236}">
                <a16:creationId xmlns:a16="http://schemas.microsoft.com/office/drawing/2014/main" id="{29C3D8A9-E093-483C-99D5-EC38AB0B6E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11353800" cy="760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>
            <a:extLst>
              <a:ext uri="{FF2B5EF4-FFF2-40B4-BE49-F238E27FC236}">
                <a16:creationId xmlns:a16="http://schemas.microsoft.com/office/drawing/2014/main" id="{362B0C5E-4BFB-4012-81ED-A3F10B11C0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0" y="19050"/>
            <a:ext cx="5067300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Box 1">
            <a:extLst>
              <a:ext uri="{FF2B5EF4-FFF2-40B4-BE49-F238E27FC236}">
                <a16:creationId xmlns:a16="http://schemas.microsoft.com/office/drawing/2014/main" id="{5585F74C-AC11-4D73-B859-031B967474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000" y="182563"/>
            <a:ext cx="4648200" cy="729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/>
              <a:t>“No mercy was shown the buffalo.  I killed as many as my three men [skinners] could handle, working them as hard as they were willing to work.  This was deadly business, without sentiment; it was dollars against tender-heartedness, and dollars won.”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3600"/>
              <a:t>-Billy Dixon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>
            <a:extLst>
              <a:ext uri="{FF2B5EF4-FFF2-40B4-BE49-F238E27FC236}">
                <a16:creationId xmlns:a16="http://schemas.microsoft.com/office/drawing/2014/main" id="{79C9C79F-C2DE-445E-B647-BA8404E0D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598150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 descr="unnamed.jpg">
            <a:extLst>
              <a:ext uri="{FF2B5EF4-FFF2-40B4-BE49-F238E27FC236}">
                <a16:creationId xmlns:a16="http://schemas.microsoft.com/office/drawing/2014/main" id="{6E5BCFF4-7888-4D39-9F64-5BCA3C21FE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0000" cy="794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:a16="http://schemas.microsoft.com/office/drawing/2014/main" id="{70561492-8727-4622-9DC3-9BE53AC080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9400" y="-312738"/>
            <a:ext cx="6265863" cy="8245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>
            <a:extLst>
              <a:ext uri="{FF2B5EF4-FFF2-40B4-BE49-F238E27FC236}">
                <a16:creationId xmlns:a16="http://schemas.microsoft.com/office/drawing/2014/main" id="{462752C9-A496-4F32-8A96-F63E0CC33E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9400" y="-312738"/>
            <a:ext cx="6265863" cy="8245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Box 1">
            <a:extLst>
              <a:ext uri="{FF2B5EF4-FFF2-40B4-BE49-F238E27FC236}">
                <a16:creationId xmlns:a16="http://schemas.microsoft.com/office/drawing/2014/main" id="{034D5F6E-ED89-482B-AA2D-B620290936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7600" y="685800"/>
            <a:ext cx="502920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/>
              <a:t>Buffalo hunters have “done more in the last two years . . . To solve the vexed Indian question than the entire regular army has done in the last 30 years.”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4000"/>
              <a:t>-General Philip Sheridan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>
            <a:extLst>
              <a:ext uri="{FF2B5EF4-FFF2-40B4-BE49-F238E27FC236}">
                <a16:creationId xmlns:a16="http://schemas.microsoft.com/office/drawing/2014/main" id="{40519E8F-FB10-4D44-882D-DB3D40CE0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0"/>
            <a:ext cx="7803444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old&#10;&#10;Description automatically generated">
            <a:extLst>
              <a:ext uri="{FF2B5EF4-FFF2-40B4-BE49-F238E27FC236}">
                <a16:creationId xmlns:a16="http://schemas.microsoft.com/office/drawing/2014/main" id="{F54A28C6-E78B-43EF-A7D7-9F76A95098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0" b="46782"/>
          <a:stretch/>
        </p:blipFill>
        <p:spPr>
          <a:xfrm>
            <a:off x="20" y="1424"/>
            <a:ext cx="10159980" cy="76185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43F222-7972-4267-A204-4AB6A4470823}"/>
              </a:ext>
            </a:extLst>
          </p:cNvPr>
          <p:cNvSpPr txBox="1"/>
          <p:nvPr/>
        </p:nvSpPr>
        <p:spPr>
          <a:xfrm>
            <a:off x="3505200" y="6477000"/>
            <a:ext cx="3149600" cy="64633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White Eagle</a:t>
            </a:r>
          </a:p>
        </p:txBody>
      </p:sp>
    </p:spTree>
    <p:extLst>
      <p:ext uri="{BB962C8B-B14F-4D97-AF65-F5344CB8AC3E}">
        <p14:creationId xmlns:p14="http://schemas.microsoft.com/office/powerpoint/2010/main" val="126969265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70" y="0"/>
            <a:ext cx="10157460" cy="76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dancing&#10;&#10;Description automatically generated with medium confidence">
            <a:extLst>
              <a:ext uri="{FF2B5EF4-FFF2-40B4-BE49-F238E27FC236}">
                <a16:creationId xmlns:a16="http://schemas.microsoft.com/office/drawing/2014/main" id="{690C6FDF-71E9-4D51-A796-D9B54593A1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6"/>
          <a:stretch/>
        </p:blipFill>
        <p:spPr>
          <a:xfrm>
            <a:off x="20" y="1424"/>
            <a:ext cx="10159980" cy="761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2449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FA2518-84F5-44F0-822D-917DC8D8550D}"/>
              </a:ext>
            </a:extLst>
          </p:cNvPr>
          <p:cNvSpPr txBox="1"/>
          <p:nvPr/>
        </p:nvSpPr>
        <p:spPr>
          <a:xfrm>
            <a:off x="965200" y="1917174"/>
            <a:ext cx="80391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Calibri" panose="020F0502020204030204" pitchFamily="34" charset="0"/>
                <a:cs typeface="Calibri" panose="020F0502020204030204" pitchFamily="34" charset="0"/>
              </a:rPr>
              <a:t>Essential Question #1:</a:t>
            </a:r>
          </a:p>
          <a:p>
            <a:pPr algn="ctr"/>
            <a:r>
              <a:rPr lang="en-US" sz="4500" dirty="0">
                <a:latin typeface="Calibri" panose="020F0502020204030204" pitchFamily="34" charset="0"/>
                <a:cs typeface="Calibri" panose="020F0502020204030204" pitchFamily="34" charset="0"/>
              </a:rPr>
              <a:t>How did the Civil War affect the relationship between American Indians and Anglo-American settlers in Texas?</a:t>
            </a:r>
          </a:p>
        </p:txBody>
      </p:sp>
    </p:spTree>
    <p:extLst>
      <p:ext uri="{BB962C8B-B14F-4D97-AF65-F5344CB8AC3E}">
        <p14:creationId xmlns:p14="http://schemas.microsoft.com/office/powerpoint/2010/main" val="251883612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dancing&#10;&#10;Description automatically generated with medium confidence">
            <a:extLst>
              <a:ext uri="{FF2B5EF4-FFF2-40B4-BE49-F238E27FC236}">
                <a16:creationId xmlns:a16="http://schemas.microsoft.com/office/drawing/2014/main" id="{690C6FDF-71E9-4D51-A796-D9B54593A1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6"/>
          <a:stretch/>
        </p:blipFill>
        <p:spPr>
          <a:xfrm>
            <a:off x="20" y="1424"/>
            <a:ext cx="10159980" cy="7618576"/>
          </a:xfrm>
          <a:prstGeom prst="rect">
            <a:avLst/>
          </a:prstGeom>
        </p:spPr>
      </p:pic>
      <p:pic>
        <p:nvPicPr>
          <p:cNvPr id="5" name="Picture 4" descr="A picture containing person, outdoor, mammal, old&#10;&#10;Description automatically generated">
            <a:extLst>
              <a:ext uri="{FF2B5EF4-FFF2-40B4-BE49-F238E27FC236}">
                <a16:creationId xmlns:a16="http://schemas.microsoft.com/office/drawing/2014/main" id="{9EC25BFD-533D-42AD-86A8-2B3EFE3BCE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8600"/>
            <a:ext cx="3075088" cy="394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0502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70" y="0"/>
            <a:ext cx="10157460" cy="762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5842" name="Picture 4">
            <a:extLst>
              <a:ext uri="{FF2B5EF4-FFF2-40B4-BE49-F238E27FC236}">
                <a16:creationId xmlns:a16="http://schemas.microsoft.com/office/drawing/2014/main" id="{ABED6BCC-2DE3-4B72-832F-C6A4CD2725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38"/>
          <a:stretch/>
        </p:blipFill>
        <p:spPr bwMode="auto">
          <a:xfrm>
            <a:off x="20" y="10"/>
            <a:ext cx="5079980" cy="7619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picture containing person, outdoor, mammal, old&#10;&#10;Description automatically generated">
            <a:extLst>
              <a:ext uri="{FF2B5EF4-FFF2-40B4-BE49-F238E27FC236}">
                <a16:creationId xmlns:a16="http://schemas.microsoft.com/office/drawing/2014/main" id="{6757A4D7-C991-421F-9F91-7DB271EF43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30"/>
          <a:stretch/>
        </p:blipFill>
        <p:spPr>
          <a:xfrm>
            <a:off x="5080000" y="10"/>
            <a:ext cx="5080000" cy="7619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BE0913-A1D2-4C80-A8ED-F802FEE33A74}"/>
              </a:ext>
            </a:extLst>
          </p:cNvPr>
          <p:cNvSpPr txBox="1"/>
          <p:nvPr/>
        </p:nvSpPr>
        <p:spPr>
          <a:xfrm>
            <a:off x="6299200" y="6553200"/>
            <a:ext cx="3149600" cy="64633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White Eagle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AADF0B-907A-4242-91BC-344FA1A3F306}"/>
              </a:ext>
            </a:extLst>
          </p:cNvPr>
          <p:cNvSpPr txBox="1"/>
          <p:nvPr/>
        </p:nvSpPr>
        <p:spPr>
          <a:xfrm>
            <a:off x="947642" y="6553199"/>
            <a:ext cx="3149600" cy="64633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Quanah Parker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>
            <a:extLst>
              <a:ext uri="{FF2B5EF4-FFF2-40B4-BE49-F238E27FC236}">
                <a16:creationId xmlns:a16="http://schemas.microsoft.com/office/drawing/2014/main" id="{F2F6DD46-057C-46CD-941E-C365B3935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9800" y="-990600"/>
            <a:ext cx="12072938" cy="967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01DE97-2DFF-4974-823B-63F8BD314BDD}"/>
              </a:ext>
            </a:extLst>
          </p:cNvPr>
          <p:cNvSpPr txBox="1"/>
          <p:nvPr/>
        </p:nvSpPr>
        <p:spPr>
          <a:xfrm>
            <a:off x="889000" y="838200"/>
            <a:ext cx="8127999" cy="101566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Adobe Walls, June 1874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70" y="0"/>
            <a:ext cx="10157460" cy="76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7890" name="Picture 1">
            <a:extLst>
              <a:ext uri="{FF2B5EF4-FFF2-40B4-BE49-F238E27FC236}">
                <a16:creationId xmlns:a16="http://schemas.microsoft.com/office/drawing/2014/main" id="{FEB97BAB-685F-49E7-A97A-E7CB46A922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5" r="-1" b="44379"/>
          <a:stretch/>
        </p:blipFill>
        <p:spPr bwMode="auto">
          <a:xfrm>
            <a:off x="20" y="1424"/>
            <a:ext cx="10159980" cy="761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60F757-FA79-4450-BD77-4C1AF55FDC44}"/>
              </a:ext>
            </a:extLst>
          </p:cNvPr>
          <p:cNvSpPr txBox="1"/>
          <p:nvPr/>
        </p:nvSpPr>
        <p:spPr>
          <a:xfrm>
            <a:off x="4622800" y="6477000"/>
            <a:ext cx="3149600" cy="64633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Billy Dixon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old&#10;&#10;Description automatically generated">
            <a:extLst>
              <a:ext uri="{FF2B5EF4-FFF2-40B4-BE49-F238E27FC236}">
                <a16:creationId xmlns:a16="http://schemas.microsoft.com/office/drawing/2014/main" id="{F54A28C6-E78B-43EF-A7D7-9F76A95098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0" b="46782"/>
          <a:stretch/>
        </p:blipFill>
        <p:spPr>
          <a:xfrm>
            <a:off x="20" y="1424"/>
            <a:ext cx="10159980" cy="76185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43F222-7972-4267-A204-4AB6A4470823}"/>
              </a:ext>
            </a:extLst>
          </p:cNvPr>
          <p:cNvSpPr txBox="1"/>
          <p:nvPr/>
        </p:nvSpPr>
        <p:spPr>
          <a:xfrm>
            <a:off x="3505200" y="6477000"/>
            <a:ext cx="3860800" cy="64633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Renamed “Isa-Tai”</a:t>
            </a:r>
          </a:p>
        </p:txBody>
      </p:sp>
    </p:spTree>
    <p:extLst>
      <p:ext uri="{BB962C8B-B14F-4D97-AF65-F5344CB8AC3E}">
        <p14:creationId xmlns:p14="http://schemas.microsoft.com/office/powerpoint/2010/main" val="7208753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>
            <a:extLst>
              <a:ext uri="{FF2B5EF4-FFF2-40B4-BE49-F238E27FC236}">
                <a16:creationId xmlns:a16="http://schemas.microsoft.com/office/drawing/2014/main" id="{77BB91E2-6080-422C-9E6E-8D04A8814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800" y="-533400"/>
            <a:ext cx="6934200" cy="880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>
            <a:extLst>
              <a:ext uri="{FF2B5EF4-FFF2-40B4-BE49-F238E27FC236}">
                <a16:creationId xmlns:a16="http://schemas.microsoft.com/office/drawing/2014/main" id="{77BB91E2-6080-422C-9E6E-8D04A8814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800" y="-533400"/>
            <a:ext cx="6934200" cy="880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528B52-231F-4154-9C79-45624718108A}"/>
              </a:ext>
            </a:extLst>
          </p:cNvPr>
          <p:cNvSpPr txBox="1"/>
          <p:nvPr/>
        </p:nvSpPr>
        <p:spPr>
          <a:xfrm>
            <a:off x="3403600" y="533400"/>
            <a:ext cx="3860800" cy="64633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Red River War</a:t>
            </a:r>
          </a:p>
        </p:txBody>
      </p:sp>
    </p:spTree>
    <p:extLst>
      <p:ext uri="{BB962C8B-B14F-4D97-AF65-F5344CB8AC3E}">
        <p14:creationId xmlns:p14="http://schemas.microsoft.com/office/powerpoint/2010/main" val="408782204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C9D91425-DBA7-4E63-ACA5-4A70089BCB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00" y="0"/>
            <a:ext cx="7720012" cy="11587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24164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7D25CB0D-CE36-4159-AE46-B6F7880A2B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2" r="7323" b="-1"/>
          <a:stretch/>
        </p:blipFill>
        <p:spPr>
          <a:xfrm>
            <a:off x="164041" y="192797"/>
            <a:ext cx="9831917" cy="723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93090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valley, canyon, mountain, nature&#10;&#10;Description automatically generated">
            <a:extLst>
              <a:ext uri="{FF2B5EF4-FFF2-40B4-BE49-F238E27FC236}">
                <a16:creationId xmlns:a16="http://schemas.microsoft.com/office/drawing/2014/main" id="{816D81E5-4A99-42F7-AE50-0536245069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" r="8344"/>
          <a:stretch/>
        </p:blipFill>
        <p:spPr>
          <a:xfrm>
            <a:off x="20" y="1424"/>
            <a:ext cx="10159980" cy="761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7720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1">
            <a:extLst>
              <a:ext uri="{FF2B5EF4-FFF2-40B4-BE49-F238E27FC236}">
                <a16:creationId xmlns:a16="http://schemas.microsoft.com/office/drawing/2014/main" id="{4CD9E05E-5364-4DF1-844E-7ED8B4FDE7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1600"/>
            <a:ext cx="1016000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/>
              <a:t>TEXAS VOTES ON SECESSION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/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/>
              <a:t>Texas Legislature, February 1, 1861: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/>
              <a:t>166 in favor, 8 against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b="1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/>
              <a:t>State-wide Referendum, February 23, 1861: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/>
              <a:t>46,000 in favor, 14,700 against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70" y="0"/>
            <a:ext cx="10157460" cy="762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0962" name="Picture 1">
            <a:extLst>
              <a:ext uri="{FF2B5EF4-FFF2-40B4-BE49-F238E27FC236}">
                <a16:creationId xmlns:a16="http://schemas.microsoft.com/office/drawing/2014/main" id="{64CE5832-11C3-4415-A224-55DD114869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7" r="28541" b="1"/>
          <a:stretch/>
        </p:blipFill>
        <p:spPr bwMode="auto">
          <a:xfrm>
            <a:off x="162456" y="192797"/>
            <a:ext cx="6502731" cy="723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person in a military uniform&#10;&#10;Description automatically generated with medium confidence">
            <a:extLst>
              <a:ext uri="{FF2B5EF4-FFF2-40B4-BE49-F238E27FC236}">
                <a16:creationId xmlns:a16="http://schemas.microsoft.com/office/drawing/2014/main" id="{1BC6DB11-C120-4C00-ABBF-B527762C7E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4" r="30134"/>
          <a:stretch/>
        </p:blipFill>
        <p:spPr>
          <a:xfrm>
            <a:off x="6821345" y="188796"/>
            <a:ext cx="3173036" cy="7240402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70" y="0"/>
            <a:ext cx="10157460" cy="76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1986" name="Picture 4">
            <a:extLst>
              <a:ext uri="{FF2B5EF4-FFF2-40B4-BE49-F238E27FC236}">
                <a16:creationId xmlns:a16="http://schemas.microsoft.com/office/drawing/2014/main" id="{40DBF3F8-E710-44E3-920F-A419738AF2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6" r="21996"/>
          <a:stretch/>
        </p:blipFill>
        <p:spPr bwMode="auto">
          <a:xfrm>
            <a:off x="20" y="1424"/>
            <a:ext cx="10159980" cy="761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Box 1">
            <a:extLst>
              <a:ext uri="{FF2B5EF4-FFF2-40B4-BE49-F238E27FC236}">
                <a16:creationId xmlns:a16="http://schemas.microsoft.com/office/drawing/2014/main" id="{A11CFBAF-0E12-4DF5-8D83-1BD1A48B0E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5200" y="1752600"/>
            <a:ext cx="8305800" cy="517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500"/>
              <a:t>With the surrender of the Comanche under Quanah Parker in June 1875, it was the end of an age in Texas.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5500"/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550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>
            <a:extLst>
              <a:ext uri="{FF2B5EF4-FFF2-40B4-BE49-F238E27FC236}">
                <a16:creationId xmlns:a16="http://schemas.microsoft.com/office/drawing/2014/main" id="{ED17B718-A067-43AE-95B4-A3585B7B7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450" y="381000"/>
            <a:ext cx="7023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76400"/>
            <a:ext cx="10344150" cy="929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4082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>
            <a:extLst>
              <a:ext uri="{FF2B5EF4-FFF2-40B4-BE49-F238E27FC236}">
                <a16:creationId xmlns:a16="http://schemas.microsoft.com/office/drawing/2014/main" id="{BECEAB4B-2336-46A5-9C8A-7C61B56F8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23611"/>
            <a:ext cx="9206124" cy="845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 descr="Terrys.jpg">
            <a:extLst>
              <a:ext uri="{FF2B5EF4-FFF2-40B4-BE49-F238E27FC236}">
                <a16:creationId xmlns:a16="http://schemas.microsoft.com/office/drawing/2014/main" id="{DAA695AE-FACB-4393-9160-AB4E56BCAF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6200" y="-152400"/>
            <a:ext cx="13220700" cy="815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114B8381992D49BFEC195D1E62885C" ma:contentTypeVersion="14" ma:contentTypeDescription="Create a new document." ma:contentTypeScope="" ma:versionID="7c309346ed1cb335b31c5d78b03dcb5f">
  <xsd:schema xmlns:xsd="http://www.w3.org/2001/XMLSchema" xmlns:xs="http://www.w3.org/2001/XMLSchema" xmlns:p="http://schemas.microsoft.com/office/2006/metadata/properties" xmlns:ns2="edc1dda4-e497-4293-92fa-89c2d7121ae6" xmlns:ns3="8d85cce8-ce02-4b6f-9ec5-19814b89220d" targetNamespace="http://schemas.microsoft.com/office/2006/metadata/properties" ma:root="true" ma:fieldsID="e84fa59e764aa3b42f7369aa97a2bd0e" ns2:_="" ns3:_="">
    <xsd:import namespace="edc1dda4-e497-4293-92fa-89c2d7121ae6"/>
    <xsd:import namespace="8d85cce8-ce02-4b6f-9ec5-19814b89220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c1dda4-e497-4293-92fa-89c2d7121a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85cce8-ce02-4b6f-9ec5-19814b89220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1063609-76B8-4B02-AC7B-D7052EFDDC1B}"/>
</file>

<file path=customXml/itemProps2.xml><?xml version="1.0" encoding="utf-8"?>
<ds:datastoreItem xmlns:ds="http://schemas.openxmlformats.org/officeDocument/2006/customXml" ds:itemID="{6916E7AF-E4F9-4349-B5BB-7C2971DA701D}"/>
</file>

<file path=customXml/itemProps3.xml><?xml version="1.0" encoding="utf-8"?>
<ds:datastoreItem xmlns:ds="http://schemas.openxmlformats.org/officeDocument/2006/customXml" ds:itemID="{7A82A344-ABB2-4030-BDBD-469E3C82455D}"/>
</file>

<file path=docProps/app.xml><?xml version="1.0" encoding="utf-8"?>
<Properties xmlns="http://schemas.openxmlformats.org/officeDocument/2006/extended-properties" xmlns:vt="http://schemas.openxmlformats.org/officeDocument/2006/docPropsVTypes">
  <TotalTime>5535</TotalTime>
  <Words>434</Words>
  <Application>Microsoft Office PowerPoint</Application>
  <PresentationFormat>Custom</PresentationFormat>
  <Paragraphs>67</Paragraphs>
  <Slides>74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77" baseType="lpstr">
      <vt:lpstr>Calibri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Google</dc:creator>
  <cp:lastModifiedBy>Andrew Torget</cp:lastModifiedBy>
  <cp:revision>249</cp:revision>
  <cp:lastPrinted>2017-01-17T17:03:30Z</cp:lastPrinted>
  <dcterms:created xsi:type="dcterms:W3CDTF">2004-05-06T09:28:21Z</dcterms:created>
  <dcterms:modified xsi:type="dcterms:W3CDTF">2021-10-04T21:24:21Z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0x01010068114B8381992D49BFEC195D1E62885C</vt:lpwstr>
  </property>
</Properties>
</file>