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9" r:id="rId2"/>
    <p:sldId id="299" r:id="rId3"/>
    <p:sldId id="301" r:id="rId4"/>
    <p:sldId id="300" r:id="rId5"/>
    <p:sldId id="319" r:id="rId6"/>
    <p:sldId id="328" r:id="rId7"/>
    <p:sldId id="311" r:id="rId8"/>
    <p:sldId id="308" r:id="rId9"/>
    <p:sldId id="331" r:id="rId10"/>
    <p:sldId id="321" r:id="rId11"/>
    <p:sldId id="320" r:id="rId12"/>
    <p:sldId id="278" r:id="rId13"/>
    <p:sldId id="322" r:id="rId14"/>
    <p:sldId id="323" r:id="rId15"/>
    <p:sldId id="257" r:id="rId16"/>
    <p:sldId id="282" r:id="rId17"/>
    <p:sldId id="267" r:id="rId18"/>
    <p:sldId id="280" r:id="rId19"/>
    <p:sldId id="313" r:id="rId20"/>
    <p:sldId id="332" r:id="rId21"/>
    <p:sldId id="307" r:id="rId22"/>
    <p:sldId id="324" r:id="rId23"/>
    <p:sldId id="264" r:id="rId24"/>
    <p:sldId id="325" r:id="rId25"/>
    <p:sldId id="260" r:id="rId26"/>
    <p:sldId id="294" r:id="rId27"/>
    <p:sldId id="326" r:id="rId28"/>
    <p:sldId id="271" r:id="rId29"/>
    <p:sldId id="327" r:id="rId30"/>
    <p:sldId id="305" r:id="rId31"/>
    <p:sldId id="269" r:id="rId32"/>
    <p:sldId id="279" r:id="rId33"/>
    <p:sldId id="329" r:id="rId34"/>
    <p:sldId id="306" r:id="rId35"/>
    <p:sldId id="330" r:id="rId36"/>
    <p:sldId id="333" r:id="rId37"/>
    <p:sldId id="276" r:id="rId38"/>
    <p:sldId id="31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2" autoAdjust="0"/>
    <p:restoredTop sz="51001" autoAdjust="0"/>
  </p:normalViewPr>
  <p:slideViewPr>
    <p:cSldViewPr>
      <p:cViewPr varScale="1">
        <p:scale>
          <a:sx n="110" d="100"/>
          <a:sy n="110" d="100"/>
        </p:scale>
        <p:origin x="726"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B6BA8-EBB0-44CF-8647-6EE8F8592C7E}" type="datetimeFigureOut">
              <a:rPr lang="en-US" smtClean="0"/>
              <a:t>3/16/2021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03ACE-5A5A-4DF3-918F-233EEA02081D}" type="slidenum">
              <a:rPr lang="en-US" smtClean="0"/>
              <a:t>‹#›</a:t>
            </a:fld>
            <a:endParaRPr lang="en-US"/>
          </a:p>
        </p:txBody>
      </p:sp>
    </p:spTree>
    <p:extLst>
      <p:ext uri="{BB962C8B-B14F-4D97-AF65-F5344CB8AC3E}">
        <p14:creationId xmlns:p14="http://schemas.microsoft.com/office/powerpoint/2010/main" val="10766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547661-D004-48E1-B8C6-69A14487EBB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3117519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547661-D004-48E1-B8C6-69A14487EBB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4218279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547661-D004-48E1-B8C6-69A14487EBB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2515364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1189038"/>
            <a:ext cx="77724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65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547661-D004-48E1-B8C6-69A14487EBB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3398452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547661-D004-48E1-B8C6-69A14487EBB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2735000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547661-D004-48E1-B8C6-69A14487EBB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2581420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547661-D004-48E1-B8C6-69A14487EBBC}"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1455118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547661-D004-48E1-B8C6-69A14487EBBC}"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389715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47661-D004-48E1-B8C6-69A14487EBBC}"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1511957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547661-D004-48E1-B8C6-69A14487EBB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681958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547661-D004-48E1-B8C6-69A14487EBB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DF397-E9CC-44CE-BD16-EB36E8222C3B}" type="slidenum">
              <a:rPr lang="en-US" smtClean="0"/>
              <a:t>‹#›</a:t>
            </a:fld>
            <a:endParaRPr lang="en-US"/>
          </a:p>
        </p:txBody>
      </p:sp>
    </p:spTree>
    <p:extLst>
      <p:ext uri="{BB962C8B-B14F-4D97-AF65-F5344CB8AC3E}">
        <p14:creationId xmlns:p14="http://schemas.microsoft.com/office/powerpoint/2010/main" val="332499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47661-D004-48E1-B8C6-69A14487EBBC}" type="datetimeFigureOut">
              <a:rPr lang="en-US" smtClean="0"/>
              <a:t>3/16/2021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DF397-E9CC-44CE-BD16-EB36E8222C3B}" type="slidenum">
              <a:rPr lang="en-US" smtClean="0"/>
              <a:t>‹#›</a:t>
            </a:fld>
            <a:endParaRPr lang="en-US"/>
          </a:p>
        </p:txBody>
      </p:sp>
    </p:spTree>
    <p:extLst>
      <p:ext uri="{BB962C8B-B14F-4D97-AF65-F5344CB8AC3E}">
        <p14:creationId xmlns:p14="http://schemas.microsoft.com/office/powerpoint/2010/main" val="173461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gif"/><Relationship Id="rId7" Type="http://schemas.openxmlformats.org/officeDocument/2006/relationships/image" Target="../media/image20.gif"/><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 Id="rId9" Type="http://schemas.openxmlformats.org/officeDocument/2006/relationships/image" Target="../media/image2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CCA89DC-1945-4AF5-AFD6-BDBC15D15D3B}"/>
              </a:ext>
            </a:extLst>
          </p:cNvPr>
          <p:cNvSpPr>
            <a:spLocks noGrp="1" noChangeArrowheads="1"/>
          </p:cNvSpPr>
          <p:nvPr>
            <p:ph type="title"/>
          </p:nvPr>
        </p:nvSpPr>
        <p:spPr>
          <a:xfrm>
            <a:off x="609600" y="1828800"/>
            <a:ext cx="8001000" cy="2209800"/>
          </a:xfrm>
        </p:spPr>
        <p:txBody>
          <a:bodyPr>
            <a:normAutofit fontScale="90000"/>
          </a:bodyPr>
          <a:lstStyle/>
          <a:p>
            <a:pPr eaLnBrk="1" hangingPunct="1"/>
            <a:br>
              <a:rPr lang="en-US" altLang="en-US" dirty="0">
                <a:solidFill>
                  <a:schemeClr val="tx1"/>
                </a:solidFill>
                <a:latin typeface="Book Antiqua" panose="02040602050305030304" pitchFamily="18" charset="0"/>
              </a:rPr>
            </a:br>
            <a:br>
              <a:rPr lang="en-US" altLang="en-US" dirty="0">
                <a:solidFill>
                  <a:schemeClr val="tx1"/>
                </a:solidFill>
                <a:latin typeface="Book Antiqua" panose="02040602050305030304" pitchFamily="18" charset="0"/>
              </a:rPr>
            </a:br>
            <a:r>
              <a:rPr lang="en-US" altLang="en-US" sz="2400" dirty="0">
                <a:solidFill>
                  <a:schemeClr val="tx1"/>
                </a:solidFill>
                <a:latin typeface="Book Antiqua" panose="02040602050305030304" pitchFamily="18" charset="0"/>
              </a:rPr>
              <a:t>1865-1900</a:t>
            </a:r>
            <a:br>
              <a:rPr lang="en-US" altLang="en-US" sz="2400" dirty="0">
                <a:solidFill>
                  <a:schemeClr val="tx1"/>
                </a:solidFill>
                <a:latin typeface="Book Antiqua" panose="02040602050305030304" pitchFamily="18" charset="0"/>
              </a:rPr>
            </a:br>
            <a:br>
              <a:rPr lang="en-US" altLang="en-US" sz="2400" dirty="0">
                <a:solidFill>
                  <a:schemeClr val="tx1"/>
                </a:solidFill>
                <a:latin typeface="Book Antiqua" panose="02040602050305030304" pitchFamily="18" charset="0"/>
              </a:rPr>
            </a:br>
            <a:r>
              <a:rPr lang="en-US" altLang="en-US" sz="1600" dirty="0">
                <a:solidFill>
                  <a:schemeClr val="tx1"/>
                </a:solidFill>
                <a:latin typeface="Book Antiqua" panose="02040602050305030304" pitchFamily="18" charset="0"/>
              </a:rPr>
              <a:t>Gregg Cantrell</a:t>
            </a:r>
            <a:br>
              <a:rPr lang="en-US" altLang="en-US" sz="2400" dirty="0">
                <a:solidFill>
                  <a:schemeClr val="tx1"/>
                </a:solidFill>
                <a:latin typeface="Book Antiqua" panose="02040602050305030304" pitchFamily="18" charset="0"/>
              </a:rPr>
            </a:br>
            <a:r>
              <a:rPr lang="en-US" altLang="en-US" sz="1300" dirty="0">
                <a:solidFill>
                  <a:schemeClr val="tx1"/>
                </a:solidFill>
                <a:latin typeface="Book Antiqua" panose="02040602050305030304" pitchFamily="18" charset="0"/>
              </a:rPr>
              <a:t>Humanities Texas Webinar</a:t>
            </a:r>
            <a:br>
              <a:rPr lang="en-US" altLang="en-US" sz="1300" dirty="0">
                <a:solidFill>
                  <a:schemeClr val="tx1"/>
                </a:solidFill>
                <a:latin typeface="Book Antiqua" panose="02040602050305030304" pitchFamily="18" charset="0"/>
              </a:rPr>
            </a:br>
            <a:r>
              <a:rPr lang="en-US" altLang="en-US" sz="1300" dirty="0">
                <a:solidFill>
                  <a:schemeClr val="tx1"/>
                </a:solidFill>
                <a:latin typeface="Book Antiqua" panose="02040602050305030304" pitchFamily="18" charset="0"/>
              </a:rPr>
              <a:t>March 2021</a:t>
            </a:r>
          </a:p>
        </p:txBody>
      </p:sp>
      <p:pic>
        <p:nvPicPr>
          <p:cNvPr id="7170" name="Picture 2" descr="FiberMax® Cotton">
            <a:extLst>
              <a:ext uri="{FF2B5EF4-FFF2-40B4-BE49-F238E27FC236}">
                <a16:creationId xmlns:a16="http://schemas.microsoft.com/office/drawing/2014/main" id="{920F7E14-4E0C-4D20-9375-32CCB824A1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52554"/>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075205-1D39-4261-BE51-8552239CF634}"/>
              </a:ext>
            </a:extLst>
          </p:cNvPr>
          <p:cNvSpPr txBox="1"/>
          <p:nvPr/>
        </p:nvSpPr>
        <p:spPr>
          <a:xfrm>
            <a:off x="990600" y="609600"/>
            <a:ext cx="6781800" cy="369332"/>
          </a:xfrm>
          <a:prstGeom prst="rect">
            <a:avLst/>
          </a:prstGeom>
          <a:noFill/>
        </p:spPr>
        <p:txBody>
          <a:bodyPr wrap="square" rtlCol="0">
            <a:spAutoFit/>
          </a:bodyPr>
          <a:lstStyle/>
          <a:p>
            <a:endParaRPr lang="en-US" dirty="0">
              <a:latin typeface="Book Antiqua" panose="02040602050305030304" pitchFamily="18" charset="0"/>
            </a:endParaRPr>
          </a:p>
        </p:txBody>
      </p:sp>
      <p:pic>
        <p:nvPicPr>
          <p:cNvPr id="7" name="Picture 6">
            <a:extLst>
              <a:ext uri="{FF2B5EF4-FFF2-40B4-BE49-F238E27FC236}">
                <a16:creationId xmlns:a16="http://schemas.microsoft.com/office/drawing/2014/main" id="{40D17D6A-98AE-477F-B386-EFBE75CF0BF8}"/>
              </a:ext>
            </a:extLst>
          </p:cNvPr>
          <p:cNvPicPr>
            <a:picLocks noChangeAspect="1"/>
          </p:cNvPicPr>
          <p:nvPr/>
        </p:nvPicPr>
        <p:blipFill>
          <a:blip r:embed="rId3"/>
          <a:stretch>
            <a:fillRect/>
          </a:stretch>
        </p:blipFill>
        <p:spPr>
          <a:xfrm>
            <a:off x="3219004" y="587730"/>
            <a:ext cx="2749534" cy="22861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58B8-16F2-466E-A4C8-359860721A3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39F9789-8B62-4EF8-B086-503F8192D855}"/>
              </a:ext>
            </a:extLst>
          </p:cNvPr>
          <p:cNvPicPr>
            <a:picLocks noGrp="1" noChangeAspect="1"/>
          </p:cNvPicPr>
          <p:nvPr>
            <p:ph idx="1"/>
          </p:nvPr>
        </p:nvPicPr>
        <p:blipFill>
          <a:blip r:embed="rId2"/>
          <a:stretch>
            <a:fillRect/>
          </a:stretch>
        </p:blipFill>
        <p:spPr>
          <a:xfrm>
            <a:off x="634809" y="609600"/>
            <a:ext cx="7874382" cy="5364163"/>
          </a:xfrm>
          <a:prstGeom prst="rect">
            <a:avLst/>
          </a:prstGeom>
        </p:spPr>
      </p:pic>
    </p:spTree>
    <p:extLst>
      <p:ext uri="{BB962C8B-B14F-4D97-AF65-F5344CB8AC3E}">
        <p14:creationId xmlns:p14="http://schemas.microsoft.com/office/powerpoint/2010/main" val="2190691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11A5-5321-4A64-A992-42AEA8EDF568}"/>
              </a:ext>
            </a:extLst>
          </p:cNvPr>
          <p:cNvSpPr>
            <a:spLocks noGrp="1"/>
          </p:cNvSpPr>
          <p:nvPr>
            <p:ph type="title"/>
          </p:nvPr>
        </p:nvSpPr>
        <p:spPr/>
        <p:txBody>
          <a:bodyPr/>
          <a:lstStyle/>
          <a:p>
            <a:r>
              <a:rPr lang="en-US" dirty="0">
                <a:latin typeface="Book Antiqua" panose="02040602050305030304" pitchFamily="18" charset="0"/>
              </a:rPr>
              <a:t>Cotton Merchants in India, 1878</a:t>
            </a:r>
          </a:p>
        </p:txBody>
      </p:sp>
      <p:pic>
        <p:nvPicPr>
          <p:cNvPr id="4" name="Content Placeholder 3">
            <a:extLst>
              <a:ext uri="{FF2B5EF4-FFF2-40B4-BE49-F238E27FC236}">
                <a16:creationId xmlns:a16="http://schemas.microsoft.com/office/drawing/2014/main" id="{4109C74C-EDD8-4956-BD12-AADCD2ECE95B}"/>
              </a:ext>
            </a:extLst>
          </p:cNvPr>
          <p:cNvPicPr>
            <a:picLocks noGrp="1" noChangeAspect="1"/>
          </p:cNvPicPr>
          <p:nvPr>
            <p:ph idx="1"/>
          </p:nvPr>
        </p:nvPicPr>
        <p:blipFill>
          <a:blip r:embed="rId2"/>
          <a:stretch>
            <a:fillRect/>
          </a:stretch>
        </p:blipFill>
        <p:spPr>
          <a:xfrm>
            <a:off x="1842633" y="1600200"/>
            <a:ext cx="5458733" cy="4525963"/>
          </a:xfrm>
          <a:prstGeom prst="rect">
            <a:avLst/>
          </a:prstGeom>
        </p:spPr>
      </p:pic>
    </p:spTree>
    <p:extLst>
      <p:ext uri="{BB962C8B-B14F-4D97-AF65-F5344CB8AC3E}">
        <p14:creationId xmlns:p14="http://schemas.microsoft.com/office/powerpoint/2010/main" val="143035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04B268F0-D10A-4FCE-9046-653E90E62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52400"/>
            <a:ext cx="8458200" cy="8483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he 'hustler' city built on hardscrabble ambition">
            <a:extLst>
              <a:ext uri="{FF2B5EF4-FFF2-40B4-BE49-F238E27FC236}">
                <a16:creationId xmlns:a16="http://schemas.microsoft.com/office/drawing/2014/main" id="{0A393B1D-EA18-4B30-A363-14AF07825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40" y="1"/>
            <a:ext cx="9764340" cy="644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172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5D9B4D30-67D4-4B9C-A2C2-6FE7DAD07404}"/>
              </a:ext>
            </a:extLst>
          </p:cNvPr>
          <p:cNvPicPr>
            <a:picLocks noChangeAspect="1"/>
          </p:cNvPicPr>
          <p:nvPr/>
        </p:nvPicPr>
        <p:blipFill rotWithShape="1">
          <a:blip r:embed="rId2"/>
          <a:srcRect t="37544" r="-1" b="1717"/>
          <a:stretch/>
        </p:blipFill>
        <p:spPr>
          <a:xfrm>
            <a:off x="76200" y="914400"/>
            <a:ext cx="9143980" cy="6856718"/>
          </a:xfrm>
          <a:prstGeom prst="rect">
            <a:avLst/>
          </a:prstGeom>
        </p:spPr>
      </p:pic>
      <p:sp>
        <p:nvSpPr>
          <p:cNvPr id="3" name="TextBox 2">
            <a:extLst>
              <a:ext uri="{FF2B5EF4-FFF2-40B4-BE49-F238E27FC236}">
                <a16:creationId xmlns:a16="http://schemas.microsoft.com/office/drawing/2014/main" id="{6D20C5D5-64C1-4B2C-BCD0-E8CAC85C09D1}"/>
              </a:ext>
            </a:extLst>
          </p:cNvPr>
          <p:cNvSpPr txBox="1"/>
          <p:nvPr/>
        </p:nvSpPr>
        <p:spPr>
          <a:xfrm>
            <a:off x="381000" y="228600"/>
            <a:ext cx="7620000" cy="369332"/>
          </a:xfrm>
          <a:prstGeom prst="rect">
            <a:avLst/>
          </a:prstGeom>
          <a:noFill/>
        </p:spPr>
        <p:txBody>
          <a:bodyPr wrap="square" rtlCol="0">
            <a:spAutoFit/>
          </a:bodyPr>
          <a:lstStyle/>
          <a:p>
            <a:r>
              <a:rPr lang="en-US" dirty="0">
                <a:latin typeface="Book Antiqua" panose="02040602050305030304" pitchFamily="18" charset="0"/>
              </a:rPr>
              <a:t>Drexel, Morgan, &amp; Co., 23 Wall Street</a:t>
            </a:r>
          </a:p>
        </p:txBody>
      </p:sp>
    </p:spTree>
    <p:extLst>
      <p:ext uri="{BB962C8B-B14F-4D97-AF65-F5344CB8AC3E}">
        <p14:creationId xmlns:p14="http://schemas.microsoft.com/office/powerpoint/2010/main" val="525427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us5">
            <a:extLst>
              <a:ext uri="{FF2B5EF4-FFF2-40B4-BE49-F238E27FC236}">
                <a16:creationId xmlns:a16="http://schemas.microsoft.com/office/drawing/2014/main" id="{51C8AC51-4DEE-4AAF-87F5-BB3D3D9B2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4251759" cy="35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9E21646-DD3C-4573-A886-A89AC99EB43A}"/>
              </a:ext>
            </a:extLst>
          </p:cNvPr>
          <p:cNvSpPr txBox="1"/>
          <p:nvPr/>
        </p:nvSpPr>
        <p:spPr>
          <a:xfrm>
            <a:off x="2286000" y="406607"/>
            <a:ext cx="6565719" cy="954107"/>
          </a:xfrm>
          <a:prstGeom prst="rect">
            <a:avLst/>
          </a:prstGeom>
          <a:noFill/>
        </p:spPr>
        <p:txBody>
          <a:bodyPr wrap="square" rtlCol="0">
            <a:spAutoFit/>
          </a:bodyPr>
          <a:lstStyle/>
          <a:p>
            <a:r>
              <a:rPr lang="en-US" sz="2800" dirty="0">
                <a:latin typeface="Book Antiqua" panose="02040602050305030304" pitchFamily="18" charset="0"/>
              </a:rPr>
              <a:t>Federal Monetary Policy: </a:t>
            </a:r>
          </a:p>
          <a:p>
            <a:r>
              <a:rPr lang="en-US" sz="2800" dirty="0">
                <a:latin typeface="Book Antiqua" panose="02040602050305030304" pitchFamily="18" charset="0"/>
              </a:rPr>
              <a:t>   Greenbacks vs. Gold</a:t>
            </a:r>
          </a:p>
        </p:txBody>
      </p:sp>
      <p:pic>
        <p:nvPicPr>
          <p:cNvPr id="26628" name="Picture 4" descr="Value of 1890-S $20 Liberty Double Eagle | Sell Rare Coins">
            <a:extLst>
              <a:ext uri="{FF2B5EF4-FFF2-40B4-BE49-F238E27FC236}">
                <a16:creationId xmlns:a16="http://schemas.microsoft.com/office/drawing/2014/main" id="{491F3E91-4096-40E3-82BD-726B1C81E6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3516086" cy="3516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5600" y="914400"/>
            <a:ext cx="1524000" cy="107721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Population, 1870:</a:t>
            </a:r>
          </a:p>
          <a:p>
            <a:r>
              <a:rPr lang="en-US" sz="2800" b="1" dirty="0">
                <a:latin typeface="Times New Roman" panose="02020603050405020304" pitchFamily="18" charset="0"/>
                <a:cs typeface="Times New Roman" panose="02020603050405020304" pitchFamily="18" charset="0"/>
              </a:rPr>
              <a:t>815,579</a:t>
            </a:r>
          </a:p>
        </p:txBody>
      </p:sp>
      <p:sp>
        <p:nvSpPr>
          <p:cNvPr id="14" name="TextBox 13"/>
          <p:cNvSpPr txBox="1"/>
          <p:nvPr/>
        </p:nvSpPr>
        <p:spPr>
          <a:xfrm>
            <a:off x="7467600" y="914400"/>
            <a:ext cx="1752600" cy="107721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Population, 1880:</a:t>
            </a:r>
          </a:p>
          <a:p>
            <a:r>
              <a:rPr lang="en-US" sz="2800" b="1" dirty="0">
                <a:latin typeface="Times New Roman" panose="02020603050405020304" pitchFamily="18" charset="0"/>
                <a:cs typeface="Times New Roman" panose="02020603050405020304" pitchFamily="18" charset="0"/>
              </a:rPr>
              <a:t>1,591,749</a:t>
            </a:r>
          </a:p>
        </p:txBody>
      </p:sp>
      <p:sp>
        <p:nvSpPr>
          <p:cNvPr id="17" name="TextBox 16"/>
          <p:cNvSpPr txBox="1"/>
          <p:nvPr/>
        </p:nvSpPr>
        <p:spPr>
          <a:xfrm>
            <a:off x="381000" y="228600"/>
            <a:ext cx="6096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Population Change, 1870-1900</a:t>
            </a:r>
          </a:p>
        </p:txBody>
      </p:sp>
      <p:pic>
        <p:nvPicPr>
          <p:cNvPr id="4098" name="Picture 2" descr="http://mapserver.lib.virginia.edu/tmp/husco.map14423341203048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057400"/>
            <a:ext cx="1181100" cy="904875"/>
          </a:xfrm>
          <a:prstGeom prst="rect">
            <a:avLst/>
          </a:prstGeom>
        </p:spPr>
      </p:pic>
      <p:pic>
        <p:nvPicPr>
          <p:cNvPr id="4100" name="Picture 4" descr="http://mapserver.lib.virginia.edu/tmp/husco.map1442334305305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6200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800" y="2133600"/>
            <a:ext cx="1181100" cy="904875"/>
          </a:xfrm>
          <a:prstGeom prst="rect">
            <a:avLst/>
          </a:prstGeom>
        </p:spPr>
      </p:pic>
      <p:pic>
        <p:nvPicPr>
          <p:cNvPr id="4102" name="Picture 6" descr="http://mapserver.lib.virginia.edu/tmp/husco.map144233450030549.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98248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895600" y="4038600"/>
            <a:ext cx="1752600" cy="101566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Population, 1890:</a:t>
            </a:r>
          </a:p>
          <a:p>
            <a:r>
              <a:rPr lang="en-US" sz="2400" b="1" dirty="0">
                <a:latin typeface="Times New Roman" panose="02020603050405020304" pitchFamily="18" charset="0"/>
                <a:cs typeface="Times New Roman" panose="02020603050405020304" pitchFamily="18" charset="0"/>
              </a:rPr>
              <a:t>2,235,597</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5257800"/>
            <a:ext cx="1181100" cy="904875"/>
          </a:xfrm>
          <a:prstGeom prst="rect">
            <a:avLst/>
          </a:prstGeom>
        </p:spPr>
      </p:pic>
      <p:pic>
        <p:nvPicPr>
          <p:cNvPr id="4104" name="Picture 8" descr="http://mapserver.lib.virginia.edu/tmp/husco.map144233461130567.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962400"/>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543800" y="4114800"/>
            <a:ext cx="1752600" cy="101566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Population, 1900:</a:t>
            </a:r>
          </a:p>
          <a:p>
            <a:r>
              <a:rPr lang="en-US" sz="2400" b="1" dirty="0">
                <a:latin typeface="Times New Roman" panose="02020603050405020304" pitchFamily="18" charset="0"/>
                <a:cs typeface="Times New Roman" panose="02020603050405020304" pitchFamily="18" charset="0"/>
              </a:rPr>
              <a:t>3,048,710</a:t>
            </a: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0" y="5257800"/>
            <a:ext cx="1181100" cy="904875"/>
          </a:xfrm>
          <a:prstGeom prst="rect">
            <a:avLst/>
          </a:prstGeom>
        </p:spPr>
      </p:pic>
      <p:sp>
        <p:nvSpPr>
          <p:cNvPr id="9" name="Rectangle 8"/>
          <p:cNvSpPr/>
          <p:nvPr/>
        </p:nvSpPr>
        <p:spPr>
          <a:xfrm>
            <a:off x="0" y="762000"/>
            <a:ext cx="42672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10"/>
          <p:cNvSpPr/>
          <p:nvPr/>
        </p:nvSpPr>
        <p:spPr>
          <a:xfrm>
            <a:off x="4495800" y="762000"/>
            <a:ext cx="45720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p:cNvSpPr/>
          <p:nvPr/>
        </p:nvSpPr>
        <p:spPr>
          <a:xfrm>
            <a:off x="0" y="3886200"/>
            <a:ext cx="4267200"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17"/>
          <p:cNvSpPr/>
          <p:nvPr/>
        </p:nvSpPr>
        <p:spPr>
          <a:xfrm>
            <a:off x="4495800" y="3886200"/>
            <a:ext cx="4572000"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161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Texas Population, 1870-1900</a:t>
            </a:r>
          </a:p>
        </p:txBody>
      </p:sp>
      <p:sp>
        <p:nvSpPr>
          <p:cNvPr id="3" name="Content Placeholder 2"/>
          <p:cNvSpPr>
            <a:spLocks noGrp="1"/>
          </p:cNvSpPr>
          <p:nvPr>
            <p:ph idx="1"/>
          </p:nvPr>
        </p:nvSpPr>
        <p:spPr>
          <a:xfrm>
            <a:off x="1066800" y="1752600"/>
            <a:ext cx="8229600" cy="4525963"/>
          </a:xfrm>
        </p:spPr>
        <p:txBody>
          <a:bodyPr>
            <a:normAutofit/>
          </a:bodyPr>
          <a:lstStyle/>
          <a:p>
            <a:pPr marL="0" indent="0">
              <a:buNone/>
            </a:pPr>
            <a:r>
              <a:rPr lang="en-US" u="sng" dirty="0">
                <a:latin typeface="Times New Roman" panose="02020603050405020304" pitchFamily="18" charset="0"/>
                <a:cs typeface="Times New Roman" panose="02020603050405020304" pitchFamily="18" charset="0"/>
              </a:rPr>
              <a:t>Decade		% Change</a:t>
            </a:r>
          </a:p>
          <a:p>
            <a:pPr marL="0" indent="0">
              <a:buNone/>
            </a:pPr>
            <a:r>
              <a:rPr lang="en-US" dirty="0">
                <a:latin typeface="Times New Roman" panose="02020603050405020304" pitchFamily="18" charset="0"/>
                <a:cs typeface="Times New Roman" panose="02020603050405020304" pitchFamily="18" charset="0"/>
              </a:rPr>
              <a:t>1870-1880			95	     </a:t>
            </a:r>
          </a:p>
          <a:p>
            <a:pPr marL="0" indent="0">
              <a:buNone/>
            </a:pPr>
            <a:r>
              <a:rPr lang="en-US" dirty="0">
                <a:latin typeface="Times New Roman" panose="02020603050405020304" pitchFamily="18" charset="0"/>
                <a:cs typeface="Times New Roman" panose="02020603050405020304" pitchFamily="18" charset="0"/>
              </a:rPr>
              <a:t>1880-1890			40</a:t>
            </a:r>
          </a:p>
          <a:p>
            <a:pPr marL="0" indent="0">
              <a:buNone/>
            </a:pPr>
            <a:r>
              <a:rPr lang="en-US" dirty="0">
                <a:latin typeface="Times New Roman" panose="02020603050405020304" pitchFamily="18" charset="0"/>
                <a:cs typeface="Times New Roman" panose="02020603050405020304" pitchFamily="18" charset="0"/>
              </a:rPr>
              <a:t>1890-1900			36</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Total percentage change, 1870-1900:  </a:t>
            </a:r>
            <a:r>
              <a:rPr lang="en-US" b="1" dirty="0">
                <a:latin typeface="Times New Roman" panose="02020603050405020304" pitchFamily="18" charset="0"/>
                <a:cs typeface="Times New Roman" panose="02020603050405020304" pitchFamily="18" charset="0"/>
              </a:rPr>
              <a:t>372%</a:t>
            </a:r>
          </a:p>
        </p:txBody>
      </p:sp>
    </p:spTree>
    <p:extLst>
      <p:ext uri="{BB962C8B-B14F-4D97-AF65-F5344CB8AC3E}">
        <p14:creationId xmlns:p14="http://schemas.microsoft.com/office/powerpoint/2010/main" val="3976958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74800"/>
            <a:ext cx="43148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587500"/>
            <a:ext cx="4268788"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2667000" y="381000"/>
            <a:ext cx="4190999" cy="523220"/>
          </a:xfrm>
          <a:prstGeom prst="rect">
            <a:avLst/>
          </a:prstGeom>
          <a:noFill/>
          <a:ln w="9525">
            <a:noFill/>
            <a:miter lim="800000"/>
            <a:headEnd/>
            <a:tailEnd/>
          </a:ln>
          <a:effectLst/>
        </p:spPr>
        <p:txBody>
          <a:bodyPr wrap="square">
            <a:spAutoFit/>
          </a:bodyPr>
          <a:lstStyle/>
          <a:p>
            <a:pPr>
              <a:defRPr/>
            </a:pP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Railroads, 1870 - 1890</a:t>
            </a:r>
          </a:p>
        </p:txBody>
      </p:sp>
    </p:spTree>
    <p:extLst>
      <p:ext uri="{BB962C8B-B14F-4D97-AF65-F5344CB8AC3E}">
        <p14:creationId xmlns:p14="http://schemas.microsoft.com/office/powerpoint/2010/main" val="129424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249E-77E6-4C41-820C-FCEB77B4EC81}"/>
              </a:ext>
            </a:extLst>
          </p:cNvPr>
          <p:cNvSpPr>
            <a:spLocks noGrp="1"/>
          </p:cNvSpPr>
          <p:nvPr>
            <p:ph type="title"/>
          </p:nvPr>
        </p:nvSpPr>
        <p:spPr/>
        <p:txBody>
          <a:bodyPr/>
          <a:lstStyle/>
          <a:p>
            <a:r>
              <a:rPr lang="en-US" dirty="0">
                <a:latin typeface="Book Antiqua" panose="02040602050305030304" pitchFamily="18" charset="0"/>
              </a:rPr>
              <a:t>Texas Cotton Acreage</a:t>
            </a:r>
          </a:p>
        </p:txBody>
      </p:sp>
      <p:sp>
        <p:nvSpPr>
          <p:cNvPr id="5" name="Text Box 9">
            <a:extLst>
              <a:ext uri="{FF2B5EF4-FFF2-40B4-BE49-F238E27FC236}">
                <a16:creationId xmlns:a16="http://schemas.microsoft.com/office/drawing/2014/main" id="{8A886482-B122-4F6D-91B0-A9AD26E561FB}"/>
              </a:ext>
            </a:extLst>
          </p:cNvPr>
          <p:cNvSpPr txBox="1">
            <a:spLocks noChangeArrowheads="1"/>
          </p:cNvSpPr>
          <p:nvPr/>
        </p:nvSpPr>
        <p:spPr bwMode="auto">
          <a:xfrm>
            <a:off x="2971800" y="1828800"/>
            <a:ext cx="371001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200" dirty="0">
                <a:effectLst>
                  <a:outerShdw blurRad="38100" dist="38100" dir="2700000" algn="tl">
                    <a:srgbClr val="C0C0C0"/>
                  </a:outerShdw>
                </a:effectLst>
                <a:latin typeface="Book Antiqua" panose="02040602050305030304" pitchFamily="18" charset="0"/>
              </a:rPr>
              <a:t>1870:    922,000</a:t>
            </a:r>
          </a:p>
          <a:p>
            <a:pPr>
              <a:defRPr/>
            </a:pPr>
            <a:r>
              <a:rPr lang="en-US" sz="3200" dirty="0">
                <a:effectLst>
                  <a:outerShdw blurRad="38100" dist="38100" dir="2700000" algn="tl">
                    <a:srgbClr val="C0C0C0"/>
                  </a:outerShdw>
                </a:effectLst>
                <a:latin typeface="Book Antiqua" panose="02040602050305030304" pitchFamily="18" charset="0"/>
              </a:rPr>
              <a:t>1880:  2,178,000</a:t>
            </a:r>
          </a:p>
          <a:p>
            <a:pPr>
              <a:defRPr/>
            </a:pPr>
            <a:r>
              <a:rPr lang="en-US" sz="3200" dirty="0">
                <a:effectLst>
                  <a:outerShdw blurRad="38100" dist="38100" dir="2700000" algn="tl">
                    <a:srgbClr val="C0C0C0"/>
                  </a:outerShdw>
                </a:effectLst>
                <a:latin typeface="Book Antiqua" panose="02040602050305030304" pitchFamily="18" charset="0"/>
              </a:rPr>
              <a:t>1890:  3,934,000</a:t>
            </a:r>
          </a:p>
          <a:p>
            <a:pPr>
              <a:defRPr/>
            </a:pPr>
            <a:r>
              <a:rPr lang="en-US" sz="3200" dirty="0">
                <a:effectLst>
                  <a:outerShdw blurRad="38100" dist="38100" dir="2700000" algn="tl">
                    <a:srgbClr val="C0C0C0"/>
                  </a:outerShdw>
                </a:effectLst>
                <a:latin typeface="Book Antiqua" panose="02040602050305030304" pitchFamily="18" charset="0"/>
              </a:rPr>
              <a:t>1900:  6,960,000</a:t>
            </a:r>
          </a:p>
          <a:p>
            <a:pPr>
              <a:defRPr/>
            </a:pPr>
            <a:endParaRPr lang="en-US"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598091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8A27-8DA7-4C65-9C36-1BAC0E00FD4E}"/>
              </a:ext>
            </a:extLst>
          </p:cNvPr>
          <p:cNvSpPr>
            <a:spLocks noGrp="1"/>
          </p:cNvSpPr>
          <p:nvPr>
            <p:ph type="title"/>
          </p:nvPr>
        </p:nvSpPr>
        <p:spPr>
          <a:xfrm>
            <a:off x="367938" y="744583"/>
            <a:ext cx="8229600" cy="1143000"/>
          </a:xfrm>
        </p:spPr>
        <p:txBody>
          <a:bodyPr>
            <a:noAutofit/>
          </a:bodyPr>
          <a:lstStyle/>
          <a:p>
            <a:r>
              <a:rPr lang="en-US" sz="3200" dirty="0">
                <a:latin typeface="Book Antiqua" panose="02040602050305030304" pitchFamily="18" charset="0"/>
              </a:rPr>
              <a:t>From Grade 7 Social Studies TEKS</a:t>
            </a:r>
          </a:p>
        </p:txBody>
      </p:sp>
      <p:sp>
        <p:nvSpPr>
          <p:cNvPr id="4" name="TextBox 3">
            <a:extLst>
              <a:ext uri="{FF2B5EF4-FFF2-40B4-BE49-F238E27FC236}">
                <a16:creationId xmlns:a16="http://schemas.microsoft.com/office/drawing/2014/main" id="{8B92606C-93F3-40AF-BC7C-6245C89E224A}"/>
              </a:ext>
            </a:extLst>
          </p:cNvPr>
          <p:cNvSpPr txBox="1"/>
          <p:nvPr/>
        </p:nvSpPr>
        <p:spPr>
          <a:xfrm>
            <a:off x="367938" y="2406134"/>
            <a:ext cx="8305800" cy="369332"/>
          </a:xfrm>
          <a:prstGeom prst="rect">
            <a:avLst/>
          </a:prstGeom>
          <a:noFill/>
        </p:spPr>
        <p:txBody>
          <a:bodyPr wrap="square" rtlCol="0">
            <a:spAutoFit/>
          </a:bodyPr>
          <a:lstStyle/>
          <a:p>
            <a:r>
              <a:rPr lang="en-US" dirty="0">
                <a:latin typeface="Book Antiqua" panose="02040602050305030304" pitchFamily="18" charset="0"/>
              </a:rPr>
              <a:t>Introduction #4:</a:t>
            </a:r>
          </a:p>
        </p:txBody>
      </p:sp>
      <p:sp>
        <p:nvSpPr>
          <p:cNvPr id="8" name="Content Placeholder 2">
            <a:extLst>
              <a:ext uri="{FF2B5EF4-FFF2-40B4-BE49-F238E27FC236}">
                <a16:creationId xmlns:a16="http://schemas.microsoft.com/office/drawing/2014/main" id="{842F7714-A763-414B-8210-7F2064AFF02E}"/>
              </a:ext>
            </a:extLst>
          </p:cNvPr>
          <p:cNvSpPr txBox="1">
            <a:spLocks/>
          </p:cNvSpPr>
          <p:nvPr/>
        </p:nvSpPr>
        <p:spPr>
          <a:xfrm>
            <a:off x="533400" y="2590800"/>
            <a:ext cx="7696200" cy="135993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marL="0" indent="0">
              <a:lnSpc>
                <a:spcPct val="170000"/>
              </a:lnSpc>
              <a:spcBef>
                <a:spcPts val="1800"/>
              </a:spcBef>
              <a:spcAft>
                <a:spcPts val="1200"/>
              </a:spcAft>
              <a:buNone/>
            </a:pPr>
            <a:r>
              <a:rPr lang="en-US" sz="11200" dirty="0">
                <a:latin typeface="Book Antiqua" panose="02040602050305030304" pitchFamily="18" charset="0"/>
              </a:rPr>
              <a:t> Students identify the role of the U.S. free enterprise system within the parameters of this course and understand that this system may also be referenced as capitalism or the free market system. </a:t>
            </a:r>
          </a:p>
        </p:txBody>
      </p:sp>
    </p:spTree>
    <p:extLst>
      <p:ext uri="{BB962C8B-B14F-4D97-AF65-F5344CB8AC3E}">
        <p14:creationId xmlns:p14="http://schemas.microsoft.com/office/powerpoint/2010/main" val="3945959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BEB4A242-CBA0-48FD-B182-67F3E57EBA2C}"/>
              </a:ext>
            </a:extLst>
          </p:cNvPr>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algn="ctr">
              <a:defRPr/>
            </a:pPr>
            <a:endParaRPr lang="en-US">
              <a:effectLst>
                <a:outerShdw blurRad="38100" dist="38100" dir="2700000" algn="tl">
                  <a:srgbClr val="FFFFFF"/>
                </a:outerShdw>
              </a:effectLst>
              <a:latin typeface="Arial" charset="0"/>
            </a:endParaRPr>
          </a:p>
        </p:txBody>
      </p:sp>
      <p:sp>
        <p:nvSpPr>
          <p:cNvPr id="223239" name="Text Box 7">
            <a:extLst>
              <a:ext uri="{FF2B5EF4-FFF2-40B4-BE49-F238E27FC236}">
                <a16:creationId xmlns:a16="http://schemas.microsoft.com/office/drawing/2014/main" id="{3B4AA133-63E7-4EE7-9CEC-CB93CF45F722}"/>
              </a:ext>
            </a:extLst>
          </p:cNvPr>
          <p:cNvSpPr txBox="1">
            <a:spLocks noChangeArrowheads="1"/>
          </p:cNvSpPr>
          <p:nvPr/>
        </p:nvSpPr>
        <p:spPr bwMode="auto">
          <a:xfrm>
            <a:off x="1676400" y="1145883"/>
            <a:ext cx="61356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dirty="0">
              <a:effectLst>
                <a:outerShdw blurRad="38100" dist="38100" dir="2700000" algn="tl">
                  <a:srgbClr val="C0C0C0"/>
                </a:outerShdw>
              </a:effectLst>
              <a:latin typeface="Arial" charset="0"/>
            </a:endParaRPr>
          </a:p>
          <a:p>
            <a:pPr>
              <a:defRPr/>
            </a:pPr>
            <a:r>
              <a:rPr lang="en-US" dirty="0">
                <a:effectLst>
                  <a:outerShdw blurRad="38100" dist="38100" dir="2700000" algn="tl">
                    <a:srgbClr val="C0C0C0"/>
                  </a:outerShdw>
                </a:effectLst>
                <a:latin typeface="Arial" charset="0"/>
              </a:rPr>
              <a:t>		</a:t>
            </a:r>
            <a:r>
              <a:rPr lang="en-US" dirty="0">
                <a:effectLst>
                  <a:outerShdw blurRad="38100" dist="38100" dir="2700000" algn="tl">
                    <a:srgbClr val="C0C0C0"/>
                  </a:outerShdw>
                </a:effectLst>
                <a:latin typeface="Book Antiqua" panose="02040602050305030304" pitchFamily="18" charset="0"/>
              </a:rPr>
              <a:t>1869</a:t>
            </a:r>
            <a:r>
              <a:rPr lang="en-US" dirty="0">
                <a:effectLst>
                  <a:outerShdw blurRad="38100" dist="38100" dir="2700000" algn="tl">
                    <a:srgbClr val="C0C0C0"/>
                  </a:outerShdw>
                </a:effectLst>
                <a:latin typeface="Arial" charset="0"/>
              </a:rPr>
              <a:t>:  </a:t>
            </a:r>
            <a:r>
              <a:rPr lang="en-US" dirty="0">
                <a:effectLst>
                  <a:outerShdw blurRad="38100" dist="38100" dir="2700000" algn="tl">
                    <a:srgbClr val="C0C0C0"/>
                  </a:outerShdw>
                </a:effectLst>
                <a:latin typeface="Book Antiqua" panose="02040602050305030304" pitchFamily="18" charset="0"/>
              </a:rPr>
              <a:t>16 cents</a:t>
            </a:r>
          </a:p>
          <a:p>
            <a:pPr>
              <a:defRPr/>
            </a:pPr>
            <a:endParaRPr lang="en-US" dirty="0">
              <a:effectLst>
                <a:outerShdw blurRad="38100" dist="38100" dir="2700000" algn="tl">
                  <a:srgbClr val="C0C0C0"/>
                </a:outerShdw>
              </a:effectLst>
              <a:latin typeface="Book Antiqua" panose="02040602050305030304" pitchFamily="18" charset="0"/>
            </a:endParaRPr>
          </a:p>
          <a:p>
            <a:pPr>
              <a:defRPr/>
            </a:pPr>
            <a:r>
              <a:rPr lang="en-US" dirty="0">
                <a:effectLst>
                  <a:outerShdw blurRad="38100" dist="38100" dir="2700000" algn="tl">
                    <a:srgbClr val="C0C0C0"/>
                  </a:outerShdw>
                </a:effectLst>
                <a:latin typeface="Book Antiqua" panose="02040602050305030304" pitchFamily="18" charset="0"/>
              </a:rPr>
              <a:t>		1870:  12</a:t>
            </a:r>
          </a:p>
          <a:p>
            <a:pPr>
              <a:defRPr/>
            </a:pPr>
            <a:endParaRPr lang="en-US" dirty="0">
              <a:effectLst>
                <a:outerShdw blurRad="38100" dist="38100" dir="2700000" algn="tl">
                  <a:srgbClr val="C0C0C0"/>
                </a:outerShdw>
              </a:effectLst>
              <a:latin typeface="Book Antiqua" panose="02040602050305030304" pitchFamily="18" charset="0"/>
            </a:endParaRPr>
          </a:p>
          <a:p>
            <a:pPr>
              <a:defRPr/>
            </a:pPr>
            <a:r>
              <a:rPr lang="en-US" dirty="0">
                <a:effectLst>
                  <a:outerShdw blurRad="38100" dist="38100" dir="2700000" algn="tl">
                    <a:srgbClr val="C0C0C0"/>
                  </a:outerShdw>
                </a:effectLst>
                <a:latin typeface="Book Antiqua" panose="02040602050305030304" pitchFamily="18" charset="0"/>
              </a:rPr>
              <a:t>		1875:  11</a:t>
            </a:r>
          </a:p>
          <a:p>
            <a:pPr>
              <a:defRPr/>
            </a:pPr>
            <a:endParaRPr lang="en-US" dirty="0">
              <a:effectLst>
                <a:outerShdw blurRad="38100" dist="38100" dir="2700000" algn="tl">
                  <a:srgbClr val="C0C0C0"/>
                </a:outerShdw>
              </a:effectLst>
              <a:latin typeface="Book Antiqua" panose="02040602050305030304" pitchFamily="18" charset="0"/>
            </a:endParaRPr>
          </a:p>
          <a:p>
            <a:pPr>
              <a:defRPr/>
            </a:pPr>
            <a:r>
              <a:rPr lang="en-US" dirty="0">
                <a:effectLst>
                  <a:outerShdw blurRad="38100" dist="38100" dir="2700000" algn="tl">
                    <a:srgbClr val="C0C0C0"/>
                  </a:outerShdw>
                </a:effectLst>
                <a:latin typeface="Book Antiqua" panose="02040602050305030304" pitchFamily="18" charset="0"/>
              </a:rPr>
              <a:t>		1880:  10</a:t>
            </a:r>
          </a:p>
          <a:p>
            <a:pPr>
              <a:defRPr/>
            </a:pPr>
            <a:endParaRPr lang="en-US" dirty="0">
              <a:effectLst>
                <a:outerShdw blurRad="38100" dist="38100" dir="2700000" algn="tl">
                  <a:srgbClr val="C0C0C0"/>
                </a:outerShdw>
              </a:effectLst>
              <a:latin typeface="Book Antiqua" panose="02040602050305030304" pitchFamily="18" charset="0"/>
            </a:endParaRPr>
          </a:p>
          <a:p>
            <a:pPr>
              <a:defRPr/>
            </a:pPr>
            <a:r>
              <a:rPr lang="en-US" dirty="0">
                <a:effectLst>
                  <a:outerShdw blurRad="38100" dist="38100" dir="2700000" algn="tl">
                    <a:srgbClr val="C0C0C0"/>
                  </a:outerShdw>
                </a:effectLst>
                <a:latin typeface="Book Antiqua" panose="02040602050305030304" pitchFamily="18" charset="0"/>
              </a:rPr>
              <a:t>		1885:   9</a:t>
            </a:r>
          </a:p>
          <a:p>
            <a:pPr>
              <a:defRPr/>
            </a:pPr>
            <a:endParaRPr lang="en-US" dirty="0">
              <a:effectLst>
                <a:outerShdw blurRad="38100" dist="38100" dir="2700000" algn="tl">
                  <a:srgbClr val="C0C0C0"/>
                </a:outerShdw>
              </a:effectLst>
              <a:latin typeface="Book Antiqua" panose="02040602050305030304" pitchFamily="18" charset="0"/>
            </a:endParaRPr>
          </a:p>
          <a:p>
            <a:pPr>
              <a:defRPr/>
            </a:pPr>
            <a:r>
              <a:rPr lang="en-US" dirty="0">
                <a:effectLst>
                  <a:outerShdw blurRad="38100" dist="38100" dir="2700000" algn="tl">
                    <a:srgbClr val="C0C0C0"/>
                  </a:outerShdw>
                </a:effectLst>
                <a:latin typeface="Book Antiqua" panose="02040602050305030304" pitchFamily="18" charset="0"/>
              </a:rPr>
              <a:t>		1890:   9</a:t>
            </a:r>
          </a:p>
          <a:p>
            <a:pPr>
              <a:defRPr/>
            </a:pPr>
            <a:endParaRPr lang="en-US" dirty="0">
              <a:effectLst>
                <a:outerShdw blurRad="38100" dist="38100" dir="2700000" algn="tl">
                  <a:srgbClr val="C0C0C0"/>
                </a:outerShdw>
              </a:effectLst>
              <a:latin typeface="Book Antiqua" panose="02040602050305030304" pitchFamily="18" charset="0"/>
            </a:endParaRPr>
          </a:p>
          <a:p>
            <a:pPr>
              <a:defRPr/>
            </a:pPr>
            <a:r>
              <a:rPr lang="en-US" dirty="0">
                <a:effectLst>
                  <a:outerShdw blurRad="38100" dist="38100" dir="2700000" algn="tl">
                    <a:srgbClr val="C0C0C0"/>
                  </a:outerShdw>
                </a:effectLst>
                <a:latin typeface="Book Antiqua" panose="02040602050305030304" pitchFamily="18" charset="0"/>
              </a:rPr>
              <a:t>		1893:   7</a:t>
            </a:r>
          </a:p>
          <a:p>
            <a:pPr>
              <a:defRPr/>
            </a:pPr>
            <a:endParaRPr lang="en-US" dirty="0">
              <a:effectLst>
                <a:outerShdw blurRad="38100" dist="38100" dir="2700000" algn="tl">
                  <a:srgbClr val="C0C0C0"/>
                </a:outerShdw>
              </a:effectLst>
              <a:latin typeface="Book Antiqua" panose="02040602050305030304" pitchFamily="18" charset="0"/>
            </a:endParaRPr>
          </a:p>
          <a:p>
            <a:pPr>
              <a:defRPr/>
            </a:pPr>
            <a:r>
              <a:rPr lang="en-US" dirty="0">
                <a:effectLst>
                  <a:outerShdw blurRad="38100" dist="38100" dir="2700000" algn="tl">
                    <a:srgbClr val="C0C0C0"/>
                  </a:outerShdw>
                </a:effectLst>
                <a:latin typeface="Book Antiqua" panose="02040602050305030304" pitchFamily="18" charset="0"/>
              </a:rPr>
              <a:t>		1894:   5</a:t>
            </a:r>
          </a:p>
          <a:p>
            <a:pPr>
              <a:defRPr/>
            </a:pPr>
            <a:endParaRPr lang="en-US" dirty="0">
              <a:effectLst>
                <a:outerShdw blurRad="38100" dist="38100" dir="2700000" algn="tl">
                  <a:srgbClr val="C0C0C0"/>
                </a:outerShdw>
              </a:effectLst>
              <a:latin typeface="Book Antiqua" panose="02040602050305030304" pitchFamily="18" charset="0"/>
            </a:endParaRPr>
          </a:p>
          <a:p>
            <a:pPr>
              <a:defRPr/>
            </a:pPr>
            <a:r>
              <a:rPr lang="en-US" dirty="0">
                <a:effectLst>
                  <a:outerShdw blurRad="38100" dist="38100" dir="2700000" algn="tl">
                    <a:srgbClr val="C0C0C0"/>
                  </a:outerShdw>
                </a:effectLst>
                <a:latin typeface="Book Antiqua" panose="02040602050305030304" pitchFamily="18" charset="0"/>
              </a:rPr>
              <a:t>	(with little recovery until after 1900)</a:t>
            </a:r>
          </a:p>
          <a:p>
            <a:pPr>
              <a:defRPr/>
            </a:pPr>
            <a:endParaRPr lang="en-US" dirty="0">
              <a:effectLst>
                <a:outerShdw blurRad="38100" dist="38100" dir="2700000" algn="tl">
                  <a:srgbClr val="C0C0C0"/>
                </a:outerShdw>
              </a:effectLst>
              <a:latin typeface="Book Antiqua" panose="02040602050305030304" pitchFamily="18" charset="0"/>
            </a:endParaRPr>
          </a:p>
          <a:p>
            <a:pPr>
              <a:defRPr/>
            </a:pPr>
            <a:endParaRPr lang="en-US" dirty="0">
              <a:effectLst>
                <a:outerShdw blurRad="38100" dist="38100" dir="2700000" algn="tl">
                  <a:srgbClr val="C0C0C0"/>
                </a:outerShdw>
              </a:effectLst>
              <a:latin typeface="Book Antiqua" panose="02040602050305030304" pitchFamily="18" charset="0"/>
            </a:endParaRPr>
          </a:p>
          <a:p>
            <a:pPr>
              <a:defRPr/>
            </a:pPr>
            <a:endParaRPr lang="en-US" dirty="0">
              <a:effectLst>
                <a:outerShdw blurRad="38100" dist="38100" dir="2700000" algn="tl">
                  <a:srgbClr val="C0C0C0"/>
                </a:outerShdw>
              </a:effectLst>
              <a:latin typeface="Arial" charset="0"/>
            </a:endParaRPr>
          </a:p>
        </p:txBody>
      </p:sp>
      <p:sp>
        <p:nvSpPr>
          <p:cNvPr id="223240" name="Text Box 8">
            <a:extLst>
              <a:ext uri="{FF2B5EF4-FFF2-40B4-BE49-F238E27FC236}">
                <a16:creationId xmlns:a16="http://schemas.microsoft.com/office/drawing/2014/main" id="{B06E19ED-61DD-4201-AA1D-9429DE63091E}"/>
              </a:ext>
            </a:extLst>
          </p:cNvPr>
          <p:cNvSpPr txBox="1">
            <a:spLocks noChangeArrowheads="1"/>
          </p:cNvSpPr>
          <p:nvPr/>
        </p:nvSpPr>
        <p:spPr bwMode="auto">
          <a:xfrm>
            <a:off x="3048000" y="609600"/>
            <a:ext cx="24907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2800" b="1" dirty="0">
                <a:effectLst>
                  <a:outerShdw blurRad="38100" dist="38100" dir="2700000" algn="tl">
                    <a:srgbClr val="C0C0C0"/>
                  </a:outerShdw>
                </a:effectLst>
                <a:latin typeface="Book Antiqua" panose="02040602050305030304" pitchFamily="18" charset="0"/>
              </a:rPr>
              <a:t>Cotton Prices</a:t>
            </a:r>
          </a:p>
        </p:txBody>
      </p:sp>
    </p:spTree>
    <p:extLst>
      <p:ext uri="{BB962C8B-B14F-4D97-AF65-F5344CB8AC3E}">
        <p14:creationId xmlns:p14="http://schemas.microsoft.com/office/powerpoint/2010/main" val="2320853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D9673-A618-45B9-9B10-C5EE5D4D0A10}"/>
              </a:ext>
            </a:extLst>
          </p:cNvPr>
          <p:cNvPicPr>
            <a:picLocks noChangeAspect="1"/>
          </p:cNvPicPr>
          <p:nvPr/>
        </p:nvPicPr>
        <p:blipFill>
          <a:blip r:embed="rId2"/>
          <a:stretch>
            <a:fillRect/>
          </a:stretch>
        </p:blipFill>
        <p:spPr>
          <a:xfrm>
            <a:off x="457200" y="1059751"/>
            <a:ext cx="7908636" cy="5774004"/>
          </a:xfrm>
          <a:prstGeom prst="rect">
            <a:avLst/>
          </a:prstGeom>
        </p:spPr>
      </p:pic>
      <p:sp>
        <p:nvSpPr>
          <p:cNvPr id="5" name="TextBox 4">
            <a:extLst>
              <a:ext uri="{FF2B5EF4-FFF2-40B4-BE49-F238E27FC236}">
                <a16:creationId xmlns:a16="http://schemas.microsoft.com/office/drawing/2014/main" id="{FC58FEC7-D3FE-4DF6-B116-7F583345998A}"/>
              </a:ext>
            </a:extLst>
          </p:cNvPr>
          <p:cNvSpPr txBox="1"/>
          <p:nvPr/>
        </p:nvSpPr>
        <p:spPr>
          <a:xfrm>
            <a:off x="762000" y="76200"/>
            <a:ext cx="6934200" cy="646331"/>
          </a:xfrm>
          <a:prstGeom prst="rect">
            <a:avLst/>
          </a:prstGeom>
          <a:noFill/>
        </p:spPr>
        <p:txBody>
          <a:bodyPr wrap="square" rtlCol="0">
            <a:spAutoFit/>
          </a:bodyPr>
          <a:lstStyle/>
          <a:p>
            <a:r>
              <a:rPr lang="en-US" sz="3600" dirty="0">
                <a:latin typeface="Book Antiqua" panose="02040602050305030304" pitchFamily="18" charset="0"/>
              </a:rPr>
              <a:t>Furnishing Merchant</a:t>
            </a:r>
          </a:p>
        </p:txBody>
      </p:sp>
    </p:spTree>
    <p:extLst>
      <p:ext uri="{BB962C8B-B14F-4D97-AF65-F5344CB8AC3E}">
        <p14:creationId xmlns:p14="http://schemas.microsoft.com/office/powerpoint/2010/main" val="2018802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86F9A64-EEA2-4725-B92B-4E566CE11648}"/>
              </a:ext>
            </a:extLst>
          </p:cNvPr>
          <p:cNvPicPr>
            <a:picLocks noChangeAspect="1"/>
          </p:cNvPicPr>
          <p:nvPr/>
        </p:nvPicPr>
        <p:blipFill rotWithShape="1">
          <a:blip r:embed="rId2"/>
          <a:srcRect l="7869" r="1113" b="-1"/>
          <a:stretch/>
        </p:blipFill>
        <p:spPr>
          <a:xfrm>
            <a:off x="20" y="1282"/>
            <a:ext cx="9143980" cy="6856718"/>
          </a:xfrm>
          <a:prstGeom prst="rect">
            <a:avLst/>
          </a:prstGeom>
        </p:spPr>
      </p:pic>
    </p:spTree>
    <p:extLst>
      <p:ext uri="{BB962C8B-B14F-4D97-AF65-F5344CB8AC3E}">
        <p14:creationId xmlns:p14="http://schemas.microsoft.com/office/powerpoint/2010/main" val="3412168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a:extLst>
              <a:ext uri="{FF2B5EF4-FFF2-40B4-BE49-F238E27FC236}">
                <a16:creationId xmlns:a16="http://schemas.microsoft.com/office/drawing/2014/main" id="{A0F455D2-74E5-469B-B2FC-038B2E9DCDC0}"/>
              </a:ext>
            </a:extLst>
          </p:cNvPr>
          <p:cNvSpPr txBox="1">
            <a:spLocks noChangeArrowheads="1"/>
          </p:cNvSpPr>
          <p:nvPr/>
        </p:nvSpPr>
        <p:spPr bwMode="auto">
          <a:xfrm>
            <a:off x="914400" y="4199269"/>
            <a:ext cx="61356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dirty="0">
                <a:effectLst>
                  <a:outerShdw blurRad="38100" dist="38100" dir="2700000" algn="tl">
                    <a:srgbClr val="C0C0C0"/>
                  </a:outerShdw>
                </a:effectLst>
                <a:latin typeface="Book Antiqua" panose="02040602050305030304" pitchFamily="18" charset="0"/>
              </a:rPr>
              <a:t>		1880:  38%</a:t>
            </a:r>
          </a:p>
          <a:p>
            <a:pPr>
              <a:defRPr/>
            </a:pPr>
            <a:r>
              <a:rPr lang="en-US" dirty="0">
                <a:effectLst>
                  <a:outerShdw blurRad="38100" dist="38100" dir="2700000" algn="tl">
                    <a:srgbClr val="C0C0C0"/>
                  </a:outerShdw>
                </a:effectLst>
                <a:latin typeface="Book Antiqua" panose="02040602050305030304" pitchFamily="18" charset="0"/>
              </a:rPr>
              <a:t>		1890:  42%</a:t>
            </a:r>
          </a:p>
          <a:p>
            <a:pPr>
              <a:defRPr/>
            </a:pPr>
            <a:r>
              <a:rPr lang="en-US" dirty="0">
                <a:effectLst>
                  <a:outerShdw blurRad="38100" dist="38100" dir="2700000" algn="tl">
                    <a:srgbClr val="C0C0C0"/>
                  </a:outerShdw>
                </a:effectLst>
                <a:latin typeface="Book Antiqua" panose="02040602050305030304" pitchFamily="18" charset="0"/>
              </a:rPr>
              <a:t>		1900:  50%</a:t>
            </a:r>
          </a:p>
        </p:txBody>
      </p:sp>
      <p:sp>
        <p:nvSpPr>
          <p:cNvPr id="224260" name="Text Box 4">
            <a:extLst>
              <a:ext uri="{FF2B5EF4-FFF2-40B4-BE49-F238E27FC236}">
                <a16:creationId xmlns:a16="http://schemas.microsoft.com/office/drawing/2014/main" id="{773A69C0-F8DE-48FF-AE55-E4095A4625BD}"/>
              </a:ext>
            </a:extLst>
          </p:cNvPr>
          <p:cNvSpPr txBox="1">
            <a:spLocks noChangeArrowheads="1"/>
          </p:cNvSpPr>
          <p:nvPr/>
        </p:nvSpPr>
        <p:spPr bwMode="auto">
          <a:xfrm>
            <a:off x="2035957" y="3645657"/>
            <a:ext cx="3484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dirty="0">
                <a:effectLst>
                  <a:outerShdw blurRad="38100" dist="38100" dir="2700000" algn="tl">
                    <a:srgbClr val="C0C0C0"/>
                  </a:outerShdw>
                </a:effectLst>
                <a:latin typeface="Book Antiqua" panose="02040602050305030304" pitchFamily="18" charset="0"/>
              </a:rPr>
              <a:t>Farms Operated by Tenants</a:t>
            </a:r>
          </a:p>
        </p:txBody>
      </p:sp>
      <p:sp>
        <p:nvSpPr>
          <p:cNvPr id="224262" name="Text Box 6">
            <a:extLst>
              <a:ext uri="{FF2B5EF4-FFF2-40B4-BE49-F238E27FC236}">
                <a16:creationId xmlns:a16="http://schemas.microsoft.com/office/drawing/2014/main" id="{CDA8A492-607C-4529-84F0-C8BA700F770E}"/>
              </a:ext>
            </a:extLst>
          </p:cNvPr>
          <p:cNvSpPr txBox="1">
            <a:spLocks noChangeArrowheads="1"/>
          </p:cNvSpPr>
          <p:nvPr/>
        </p:nvSpPr>
        <p:spPr bwMode="auto">
          <a:xfrm>
            <a:off x="2590800" y="1908921"/>
            <a:ext cx="3419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b="1" dirty="0">
                <a:effectLst>
                  <a:outerShdw blurRad="38100" dist="38100" dir="2700000" algn="tl">
                    <a:srgbClr val="C0C0C0"/>
                  </a:outerShdw>
                </a:effectLst>
                <a:latin typeface="Book Antiqua" panose="02040602050305030304" pitchFamily="18" charset="0"/>
              </a:rPr>
              <a:t>Farms Mortgaged</a:t>
            </a:r>
          </a:p>
        </p:txBody>
      </p:sp>
      <p:sp>
        <p:nvSpPr>
          <p:cNvPr id="224263" name="Text Box 7">
            <a:extLst>
              <a:ext uri="{FF2B5EF4-FFF2-40B4-BE49-F238E27FC236}">
                <a16:creationId xmlns:a16="http://schemas.microsoft.com/office/drawing/2014/main" id="{C400AE09-B6F7-46CB-9EED-5FD029E0063D}"/>
              </a:ext>
            </a:extLst>
          </p:cNvPr>
          <p:cNvSpPr txBox="1">
            <a:spLocks noChangeArrowheads="1"/>
          </p:cNvSpPr>
          <p:nvPr/>
        </p:nvSpPr>
        <p:spPr bwMode="auto">
          <a:xfrm>
            <a:off x="1828800" y="2389264"/>
            <a:ext cx="36576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dirty="0">
                <a:effectLst>
                  <a:outerShdw blurRad="38100" dist="38100" dir="2700000" algn="tl">
                    <a:srgbClr val="C0C0C0"/>
                  </a:outerShdw>
                </a:effectLst>
                <a:latin typeface="Book Antiqua" panose="02040602050305030304" pitchFamily="18" charset="0"/>
              </a:rPr>
              <a:t>	1890:   8,000</a:t>
            </a:r>
          </a:p>
          <a:p>
            <a:pPr>
              <a:defRPr/>
            </a:pPr>
            <a:r>
              <a:rPr lang="en-US" dirty="0">
                <a:effectLst>
                  <a:outerShdw blurRad="38100" dist="38100" dir="2700000" algn="tl">
                    <a:srgbClr val="C0C0C0"/>
                  </a:outerShdw>
                </a:effectLst>
                <a:latin typeface="Book Antiqua" panose="02040602050305030304" pitchFamily="18" charset="0"/>
              </a:rPr>
              <a:t>	1900:  38,000</a:t>
            </a:r>
          </a:p>
          <a:p>
            <a:pPr>
              <a:defRPr/>
            </a:pPr>
            <a:r>
              <a:rPr lang="en-US" dirty="0">
                <a:effectLst>
                  <a:outerShdw blurRad="38100" dist="38100" dir="2700000" algn="tl">
                    <a:srgbClr val="C0C0C0"/>
                  </a:outerShdw>
                </a:effectLst>
                <a:latin typeface="Book Antiqua" panose="02040602050305030304" pitchFamily="18" charset="0"/>
              </a:rPr>
              <a:t>	1910:  64,000</a:t>
            </a:r>
          </a:p>
          <a:p>
            <a:pPr>
              <a:spcBef>
                <a:spcPct val="50000"/>
              </a:spcBef>
              <a:defRPr/>
            </a:pPr>
            <a:endParaRPr lang="en-US" dirty="0">
              <a:effectLst>
                <a:outerShdw blurRad="38100" dist="38100" dir="2700000" algn="tl">
                  <a:srgbClr val="C0C0C0"/>
                </a:outerShdw>
              </a:effectLst>
              <a:latin typeface="Book Antiqua" panose="02040602050305030304" pitchFamily="18" charset="0"/>
            </a:endParaRPr>
          </a:p>
        </p:txBody>
      </p:sp>
      <p:sp>
        <p:nvSpPr>
          <p:cNvPr id="224266" name="Text Box 10">
            <a:extLst>
              <a:ext uri="{FF2B5EF4-FFF2-40B4-BE49-F238E27FC236}">
                <a16:creationId xmlns:a16="http://schemas.microsoft.com/office/drawing/2014/main" id="{D35D5A9D-BC4F-46BF-8CCC-2F6E02119321}"/>
              </a:ext>
            </a:extLst>
          </p:cNvPr>
          <p:cNvSpPr txBox="1">
            <a:spLocks noChangeArrowheads="1"/>
          </p:cNvSpPr>
          <p:nvPr/>
        </p:nvSpPr>
        <p:spPr bwMode="auto">
          <a:xfrm>
            <a:off x="1617663" y="1136650"/>
            <a:ext cx="5930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b="1" dirty="0">
                <a:effectLst>
                  <a:outerShdw blurRad="38100" dist="38100" dir="2700000" algn="tl">
                    <a:srgbClr val="C0C0C0"/>
                  </a:outerShdw>
                </a:effectLst>
                <a:latin typeface="Book Antiqua" panose="02040602050305030304" pitchFamily="18" charset="0"/>
              </a:rPr>
              <a:t>Selected Statistics from Texas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93EF-DAA4-4115-9BC1-5F0E60E534EA}"/>
              </a:ext>
            </a:extLst>
          </p:cNvPr>
          <p:cNvSpPr>
            <a:spLocks noGrp="1"/>
          </p:cNvSpPr>
          <p:nvPr>
            <p:ph type="title"/>
          </p:nvPr>
        </p:nvSpPr>
        <p:spPr>
          <a:xfrm>
            <a:off x="4019550" y="1066800"/>
            <a:ext cx="5124450" cy="739775"/>
          </a:xfrm>
        </p:spPr>
        <p:txBody>
          <a:bodyPr>
            <a:normAutofit fontScale="90000"/>
          </a:bodyPr>
          <a:lstStyle/>
          <a:p>
            <a:pPr eaLnBrk="1" fontAlgn="auto" hangingPunct="1">
              <a:spcAft>
                <a:spcPts val="0"/>
              </a:spcAft>
              <a:defRPr/>
            </a:pPr>
            <a:r>
              <a:rPr lang="en-US" sz="2400" dirty="0">
                <a:solidFill>
                  <a:schemeClr val="tx1"/>
                </a:solidFill>
                <a:latin typeface="Book Antiqua" pitchFamily="18" charset="0"/>
                <a:cs typeface="Times New Roman" pitchFamily="18" charset="0"/>
              </a:rPr>
              <a:t>Lampasas, Texas, 1877</a:t>
            </a:r>
            <a:br>
              <a:rPr lang="en-US" sz="2400" dirty="0">
                <a:solidFill>
                  <a:schemeClr val="tx1"/>
                </a:solidFill>
                <a:latin typeface="Book Antiqua" pitchFamily="18" charset="0"/>
                <a:cs typeface="Times New Roman" pitchFamily="18" charset="0"/>
              </a:rPr>
            </a:br>
            <a:r>
              <a:rPr lang="en-US" sz="2400" dirty="0">
                <a:solidFill>
                  <a:schemeClr val="tx1"/>
                </a:solidFill>
                <a:latin typeface="Book Antiqua" pitchFamily="18" charset="0"/>
                <a:cs typeface="Times New Roman" pitchFamily="18" charset="0"/>
              </a:rPr>
              <a:t>Birth of the Farmers’ Alliance</a:t>
            </a:r>
          </a:p>
        </p:txBody>
      </p:sp>
      <p:pic>
        <p:nvPicPr>
          <p:cNvPr id="6146" name="Picture 2" descr="http://telepresence.wisc.edu/ushistory/photos/assets/photos/1136.jpg">
            <a:extLst>
              <a:ext uri="{FF2B5EF4-FFF2-40B4-BE49-F238E27FC236}">
                <a16:creationId xmlns:a16="http://schemas.microsoft.com/office/drawing/2014/main" id="{394862C8-81FF-4E63-92A0-3E5169533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430" y="2184974"/>
            <a:ext cx="5428623" cy="42553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8916" name="Picture 5">
            <a:extLst>
              <a:ext uri="{FF2B5EF4-FFF2-40B4-BE49-F238E27FC236}">
                <a16:creationId xmlns:a16="http://schemas.microsoft.com/office/drawing/2014/main" id="{6A19309E-C780-47C5-A08D-8EC9068CB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89038"/>
            <a:ext cx="3736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6BAFB095-C285-41E3-AF37-BDB10406F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2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a:extLst>
              <a:ext uri="{FF2B5EF4-FFF2-40B4-BE49-F238E27FC236}">
                <a16:creationId xmlns:a16="http://schemas.microsoft.com/office/drawing/2014/main" id="{DD1882AA-B899-42F3-A07C-13FD1D7DD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5181600" cy="329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56" y="215670"/>
            <a:ext cx="7023716" cy="728053"/>
          </a:xfrm>
        </p:spPr>
        <p:txBody>
          <a:bodyPr>
            <a:normAutofit/>
          </a:bodyPr>
          <a:lstStyle/>
          <a:p>
            <a:r>
              <a:rPr lang="en-US" sz="4000" dirty="0">
                <a:latin typeface="Book Antiqua" pitchFamily="18" charset="0"/>
                <a:cs typeface="Times New Roman" pitchFamily="18" charset="0"/>
              </a:rPr>
              <a:t>Alliance Cooperatives</a:t>
            </a:r>
          </a:p>
        </p:txBody>
      </p:sp>
      <p:pic>
        <p:nvPicPr>
          <p:cNvPr id="3" name="Picture 2">
            <a:extLst>
              <a:ext uri="{FF2B5EF4-FFF2-40B4-BE49-F238E27FC236}">
                <a16:creationId xmlns:a16="http://schemas.microsoft.com/office/drawing/2014/main" id="{788CC9D1-B69F-4E1A-8D15-368A4A2F4A76}"/>
              </a:ext>
            </a:extLst>
          </p:cNvPr>
          <p:cNvPicPr>
            <a:picLocks noChangeAspect="1"/>
          </p:cNvPicPr>
          <p:nvPr/>
        </p:nvPicPr>
        <p:blipFill>
          <a:blip r:embed="rId2"/>
          <a:stretch>
            <a:fillRect/>
          </a:stretch>
        </p:blipFill>
        <p:spPr>
          <a:xfrm>
            <a:off x="1486894" y="1014744"/>
            <a:ext cx="6170211" cy="5786105"/>
          </a:xfrm>
          <a:prstGeom prst="rect">
            <a:avLst/>
          </a:prstGeom>
        </p:spPr>
      </p:pic>
    </p:spTree>
    <p:extLst>
      <p:ext uri="{BB962C8B-B14F-4D97-AF65-F5344CB8AC3E}">
        <p14:creationId xmlns:p14="http://schemas.microsoft.com/office/powerpoint/2010/main" val="3309508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8E88-3464-47FB-9DA6-CD3418BA8EC5}"/>
              </a:ext>
            </a:extLst>
          </p:cNvPr>
          <p:cNvSpPr>
            <a:spLocks noGrp="1"/>
          </p:cNvSpPr>
          <p:nvPr>
            <p:ph type="title"/>
          </p:nvPr>
        </p:nvSpPr>
        <p:spPr/>
        <p:txBody>
          <a:bodyPr/>
          <a:lstStyle/>
          <a:p>
            <a:r>
              <a:rPr lang="en-US" dirty="0">
                <a:latin typeface="Book Antiqua" panose="02040602050305030304" pitchFamily="18" charset="0"/>
              </a:rPr>
              <a:t>James Stephen Hogg</a:t>
            </a:r>
          </a:p>
        </p:txBody>
      </p:sp>
      <p:pic>
        <p:nvPicPr>
          <p:cNvPr id="4" name="Picture 3">
            <a:extLst>
              <a:ext uri="{FF2B5EF4-FFF2-40B4-BE49-F238E27FC236}">
                <a16:creationId xmlns:a16="http://schemas.microsoft.com/office/drawing/2014/main" id="{5B46AC90-7D3B-4A54-A7EA-DDB58985B2CB}"/>
              </a:ext>
            </a:extLst>
          </p:cNvPr>
          <p:cNvPicPr>
            <a:picLocks noChangeAspect="1"/>
          </p:cNvPicPr>
          <p:nvPr/>
        </p:nvPicPr>
        <p:blipFill>
          <a:blip r:embed="rId2"/>
          <a:stretch>
            <a:fillRect/>
          </a:stretch>
        </p:blipFill>
        <p:spPr>
          <a:xfrm>
            <a:off x="2095500" y="1417638"/>
            <a:ext cx="4953000" cy="5250721"/>
          </a:xfrm>
          <a:prstGeom prst="rect">
            <a:avLst/>
          </a:prstGeom>
        </p:spPr>
      </p:pic>
    </p:spTree>
    <p:extLst>
      <p:ext uri="{BB962C8B-B14F-4D97-AF65-F5344CB8AC3E}">
        <p14:creationId xmlns:p14="http://schemas.microsoft.com/office/powerpoint/2010/main" val="1429726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
            <a:ext cx="8229600" cy="1143000"/>
          </a:xfrm>
        </p:spPr>
        <p:txBody>
          <a:bodyPr>
            <a:normAutofit/>
          </a:bodyPr>
          <a:lstStyle/>
          <a:p>
            <a:r>
              <a:rPr lang="en-US" dirty="0">
                <a:latin typeface="Book Antiqua" pitchFamily="18" charset="0"/>
              </a:rPr>
              <a:t>Major Alliance Demands</a:t>
            </a:r>
          </a:p>
        </p:txBody>
      </p:sp>
      <p:sp>
        <p:nvSpPr>
          <p:cNvPr id="3" name="Content Placeholder 2"/>
          <p:cNvSpPr>
            <a:spLocks noGrp="1"/>
          </p:cNvSpPr>
          <p:nvPr>
            <p:ph idx="1"/>
          </p:nvPr>
        </p:nvSpPr>
        <p:spPr>
          <a:xfrm>
            <a:off x="786653" y="2590800"/>
            <a:ext cx="8061512" cy="815785"/>
          </a:xfrm>
        </p:spPr>
        <p:txBody>
          <a:bodyPr>
            <a:normAutofit fontScale="55000" lnSpcReduction="20000"/>
          </a:bodyPr>
          <a:lstStyle/>
          <a:p>
            <a:pPr marL="0" lvl="0" indent="0">
              <a:buNone/>
            </a:pPr>
            <a:endParaRPr lang="en-US" dirty="0"/>
          </a:p>
          <a:p>
            <a:pPr lvl="0"/>
            <a:r>
              <a:rPr lang="en-US" sz="5100" dirty="0">
                <a:latin typeface="Book Antiqua" panose="02040602050305030304" pitchFamily="18" charset="0"/>
              </a:rPr>
              <a:t>graduated</a:t>
            </a:r>
            <a:r>
              <a:rPr lang="en-US" sz="5100" dirty="0"/>
              <a:t> </a:t>
            </a:r>
            <a:r>
              <a:rPr lang="en-US" sz="5100" dirty="0">
                <a:latin typeface="Book Antiqua" panose="02040602050305030304" pitchFamily="18" charset="0"/>
              </a:rPr>
              <a:t>income tax</a:t>
            </a:r>
          </a:p>
          <a:p>
            <a:pPr marL="0" lvl="0" indent="0">
              <a:buNone/>
            </a:pPr>
            <a:endParaRPr lang="en-US" dirty="0">
              <a:effectLst/>
            </a:endParaRPr>
          </a:p>
        </p:txBody>
      </p:sp>
      <p:sp>
        <p:nvSpPr>
          <p:cNvPr id="9" name="Content Placeholder 2"/>
          <p:cNvSpPr txBox="1">
            <a:spLocks/>
          </p:cNvSpPr>
          <p:nvPr/>
        </p:nvSpPr>
        <p:spPr>
          <a:xfrm>
            <a:off x="809065" y="2156012"/>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Book Antiqua" panose="02040602050305030304" pitchFamily="18" charset="0"/>
              </a:rPr>
              <a:t>Subtreasury Plan—low-cost govt. loans</a:t>
            </a:r>
          </a:p>
        </p:txBody>
      </p:sp>
      <p:sp>
        <p:nvSpPr>
          <p:cNvPr id="10" name="Content Placeholder 2"/>
          <p:cNvSpPr txBox="1">
            <a:spLocks/>
          </p:cNvSpPr>
          <p:nvPr/>
        </p:nvSpPr>
        <p:spPr>
          <a:xfrm>
            <a:off x="840889" y="3276600"/>
            <a:ext cx="8121575" cy="75303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r>
              <a:rPr lang="en-US" sz="5100" dirty="0">
                <a:latin typeface="Book Antiqua" panose="02040602050305030304" pitchFamily="18" charset="0"/>
              </a:rPr>
              <a:t>government</a:t>
            </a:r>
            <a:r>
              <a:rPr lang="en-US" sz="5100" dirty="0"/>
              <a:t> </a:t>
            </a:r>
            <a:r>
              <a:rPr lang="en-US" sz="5100" dirty="0">
                <a:latin typeface="Book Antiqua" panose="02040602050305030304" pitchFamily="18" charset="0"/>
              </a:rPr>
              <a:t>ownership of railroads</a:t>
            </a:r>
          </a:p>
          <a:p>
            <a:pPr marL="0" indent="0">
              <a:buFont typeface="Arial" pitchFamily="34" charset="0"/>
              <a:buNone/>
            </a:pPr>
            <a:endParaRPr lang="en-US" dirty="0"/>
          </a:p>
        </p:txBody>
      </p:sp>
      <p:sp>
        <p:nvSpPr>
          <p:cNvPr id="12" name="Content Placeholder 2"/>
          <p:cNvSpPr txBox="1">
            <a:spLocks/>
          </p:cNvSpPr>
          <p:nvPr/>
        </p:nvSpPr>
        <p:spPr>
          <a:xfrm>
            <a:off x="809065" y="3916826"/>
            <a:ext cx="7861919" cy="678314"/>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r>
              <a:rPr lang="en-US" sz="7000" dirty="0">
                <a:latin typeface="Book Antiqua" panose="02040602050305030304" pitchFamily="18" charset="0"/>
              </a:rPr>
              <a:t>direct election of U.S. senators</a:t>
            </a:r>
          </a:p>
          <a:p>
            <a:pPr marL="0" indent="0">
              <a:buFont typeface="Arial" pitchFamily="34" charset="0"/>
              <a:buNone/>
            </a:pPr>
            <a:endParaRPr lang="en-US" dirty="0"/>
          </a:p>
        </p:txBody>
      </p:sp>
      <p:sp>
        <p:nvSpPr>
          <p:cNvPr id="13" name="Content Placeholder 2"/>
          <p:cNvSpPr txBox="1">
            <a:spLocks/>
          </p:cNvSpPr>
          <p:nvPr/>
        </p:nvSpPr>
        <p:spPr>
          <a:xfrm>
            <a:off x="840889" y="4501780"/>
            <a:ext cx="8121575" cy="78963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r>
              <a:rPr lang="en-US" sz="5900" dirty="0">
                <a:latin typeface="Book Antiqua" panose="02040602050305030304" pitchFamily="18" charset="0"/>
              </a:rPr>
              <a:t>collective bargaining rights</a:t>
            </a:r>
          </a:p>
          <a:p>
            <a:pPr marL="0" indent="0">
              <a:buFont typeface="Arial" pitchFamily="34" charset="0"/>
              <a:buNone/>
            </a:pPr>
            <a:endParaRPr lang="en-US" dirty="0"/>
          </a:p>
        </p:txBody>
      </p:sp>
      <p:sp>
        <p:nvSpPr>
          <p:cNvPr id="15" name="Content Placeholder 2"/>
          <p:cNvSpPr txBox="1">
            <a:spLocks/>
          </p:cNvSpPr>
          <p:nvPr/>
        </p:nvSpPr>
        <p:spPr>
          <a:xfrm>
            <a:off x="809065" y="158227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Book Antiqua" panose="02040602050305030304" pitchFamily="18" charset="0"/>
              </a:rPr>
              <a:t>national paper currency (“Greenbacks”)</a:t>
            </a:r>
          </a:p>
        </p:txBody>
      </p:sp>
    </p:spTree>
    <p:extLst>
      <p:ext uri="{BB962C8B-B14F-4D97-AF65-F5344CB8AC3E}">
        <p14:creationId xmlns:p14="http://schemas.microsoft.com/office/powerpoint/2010/main" val="2218176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2" grpId="0"/>
      <p:bldP spid="13"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435" y="1676400"/>
            <a:ext cx="707912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87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8A27-8DA7-4C65-9C36-1BAC0E00FD4E}"/>
              </a:ext>
            </a:extLst>
          </p:cNvPr>
          <p:cNvSpPr>
            <a:spLocks noGrp="1"/>
          </p:cNvSpPr>
          <p:nvPr>
            <p:ph type="title"/>
          </p:nvPr>
        </p:nvSpPr>
        <p:spPr>
          <a:xfrm>
            <a:off x="372292" y="23607"/>
            <a:ext cx="8229600" cy="1143000"/>
          </a:xfrm>
        </p:spPr>
        <p:txBody>
          <a:bodyPr>
            <a:noAutofit/>
          </a:bodyPr>
          <a:lstStyle/>
          <a:p>
            <a:r>
              <a:rPr lang="en-US" sz="3200" dirty="0">
                <a:latin typeface="Book Antiqua" panose="02040602050305030304" pitchFamily="18" charset="0"/>
              </a:rPr>
              <a:t>From Grade 7 Social Studies TEKS</a:t>
            </a:r>
          </a:p>
        </p:txBody>
      </p:sp>
      <p:sp>
        <p:nvSpPr>
          <p:cNvPr id="3" name="Content Placeholder 2">
            <a:extLst>
              <a:ext uri="{FF2B5EF4-FFF2-40B4-BE49-F238E27FC236}">
                <a16:creationId xmlns:a16="http://schemas.microsoft.com/office/drawing/2014/main" id="{E2898133-2A0B-4DF7-B10D-CF257F8C9F56}"/>
              </a:ext>
            </a:extLst>
          </p:cNvPr>
          <p:cNvSpPr>
            <a:spLocks noGrp="1"/>
          </p:cNvSpPr>
          <p:nvPr>
            <p:ph idx="1"/>
          </p:nvPr>
        </p:nvSpPr>
        <p:spPr>
          <a:xfrm>
            <a:off x="1027611" y="3917110"/>
            <a:ext cx="7696200" cy="1359931"/>
          </a:xfrm>
        </p:spPr>
        <p:txBody>
          <a:bodyPr>
            <a:normAutofit/>
          </a:bodyPr>
          <a:lstStyle/>
          <a:p>
            <a:r>
              <a:rPr lang="en-US" sz="2000" dirty="0">
                <a:latin typeface="Book Antiqua" panose="02040602050305030304" pitchFamily="18" charset="0"/>
              </a:rPr>
              <a:t>(C) describe and compare the impact of reform movements in Texas in the 19th and 20th centuries . . .</a:t>
            </a:r>
          </a:p>
        </p:txBody>
      </p:sp>
      <p:sp>
        <p:nvSpPr>
          <p:cNvPr id="4" name="TextBox 3">
            <a:extLst>
              <a:ext uri="{FF2B5EF4-FFF2-40B4-BE49-F238E27FC236}">
                <a16:creationId xmlns:a16="http://schemas.microsoft.com/office/drawing/2014/main" id="{8B92606C-93F3-40AF-BC7C-6245C89E224A}"/>
              </a:ext>
            </a:extLst>
          </p:cNvPr>
          <p:cNvSpPr txBox="1"/>
          <p:nvPr/>
        </p:nvSpPr>
        <p:spPr>
          <a:xfrm>
            <a:off x="152400" y="900690"/>
            <a:ext cx="8305800" cy="369332"/>
          </a:xfrm>
          <a:prstGeom prst="rect">
            <a:avLst/>
          </a:prstGeom>
          <a:noFill/>
        </p:spPr>
        <p:txBody>
          <a:bodyPr wrap="square" rtlCol="0">
            <a:spAutoFit/>
          </a:bodyPr>
          <a:lstStyle/>
          <a:p>
            <a:r>
              <a:rPr lang="en-US" dirty="0">
                <a:latin typeface="Book Antiqua" panose="02040602050305030304" pitchFamily="18" charset="0"/>
              </a:rPr>
              <a:t>History TEK #6:</a:t>
            </a:r>
          </a:p>
        </p:txBody>
      </p:sp>
      <p:sp>
        <p:nvSpPr>
          <p:cNvPr id="5" name="TextBox 4">
            <a:extLst>
              <a:ext uri="{FF2B5EF4-FFF2-40B4-BE49-F238E27FC236}">
                <a16:creationId xmlns:a16="http://schemas.microsoft.com/office/drawing/2014/main" id="{7950BF59-6A72-4A5E-A1F6-AA3DCE20CC76}"/>
              </a:ext>
            </a:extLst>
          </p:cNvPr>
          <p:cNvSpPr txBox="1"/>
          <p:nvPr/>
        </p:nvSpPr>
        <p:spPr>
          <a:xfrm>
            <a:off x="152400" y="3429000"/>
            <a:ext cx="8305800" cy="369332"/>
          </a:xfrm>
          <a:prstGeom prst="rect">
            <a:avLst/>
          </a:prstGeom>
          <a:noFill/>
        </p:spPr>
        <p:txBody>
          <a:bodyPr wrap="square" rtlCol="0">
            <a:spAutoFit/>
          </a:bodyPr>
          <a:lstStyle/>
          <a:p>
            <a:r>
              <a:rPr lang="en-US" dirty="0">
                <a:latin typeface="Book Antiqua" panose="02040602050305030304" pitchFamily="18" charset="0"/>
              </a:rPr>
              <a:t>History TEK #7:</a:t>
            </a:r>
          </a:p>
        </p:txBody>
      </p:sp>
      <p:sp>
        <p:nvSpPr>
          <p:cNvPr id="6" name="Content Placeholder 2">
            <a:extLst>
              <a:ext uri="{FF2B5EF4-FFF2-40B4-BE49-F238E27FC236}">
                <a16:creationId xmlns:a16="http://schemas.microsoft.com/office/drawing/2014/main" id="{2A68534C-44C7-46F8-8B24-4BC1A3052268}"/>
              </a:ext>
            </a:extLst>
          </p:cNvPr>
          <p:cNvSpPr txBox="1">
            <a:spLocks/>
          </p:cNvSpPr>
          <p:nvPr/>
        </p:nvSpPr>
        <p:spPr>
          <a:xfrm>
            <a:off x="905692" y="1343298"/>
            <a:ext cx="7696200" cy="2057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latin typeface="Book Antiqua" panose="02040602050305030304" pitchFamily="18" charset="0"/>
              </a:rPr>
              <a:t>(C) identify significant individuals, events, and issues, including the effects of the growth of railroads and the contributions of James Hogg; </a:t>
            </a:r>
          </a:p>
          <a:p>
            <a:r>
              <a:rPr lang="en-US" sz="2000" dirty="0">
                <a:latin typeface="Book Antiqua" panose="02040602050305030304" pitchFamily="18" charset="0"/>
              </a:rPr>
              <a:t>(D) explain the political, economic, and social impact of the agricultural industry and the development of West Texas resulting from the close of the frontier.</a:t>
            </a:r>
          </a:p>
        </p:txBody>
      </p:sp>
      <p:sp>
        <p:nvSpPr>
          <p:cNvPr id="7" name="TextBox 6">
            <a:extLst>
              <a:ext uri="{FF2B5EF4-FFF2-40B4-BE49-F238E27FC236}">
                <a16:creationId xmlns:a16="http://schemas.microsoft.com/office/drawing/2014/main" id="{7D2D4AEE-7A70-42A3-9A0B-09712F3A839E}"/>
              </a:ext>
            </a:extLst>
          </p:cNvPr>
          <p:cNvSpPr txBox="1"/>
          <p:nvPr/>
        </p:nvSpPr>
        <p:spPr>
          <a:xfrm>
            <a:off x="228600" y="5290805"/>
            <a:ext cx="8305800" cy="369332"/>
          </a:xfrm>
          <a:prstGeom prst="rect">
            <a:avLst/>
          </a:prstGeom>
          <a:noFill/>
        </p:spPr>
        <p:txBody>
          <a:bodyPr wrap="square" rtlCol="0">
            <a:spAutoFit/>
          </a:bodyPr>
          <a:lstStyle/>
          <a:p>
            <a:r>
              <a:rPr lang="en-US" dirty="0">
                <a:latin typeface="Book Antiqua" panose="02040602050305030304" pitchFamily="18" charset="0"/>
              </a:rPr>
              <a:t>Economics TEK #7:</a:t>
            </a:r>
          </a:p>
        </p:txBody>
      </p:sp>
      <p:sp>
        <p:nvSpPr>
          <p:cNvPr id="8" name="Content Placeholder 2">
            <a:extLst>
              <a:ext uri="{FF2B5EF4-FFF2-40B4-BE49-F238E27FC236}">
                <a16:creationId xmlns:a16="http://schemas.microsoft.com/office/drawing/2014/main" id="{842F7714-A763-414B-8210-7F2064AFF02E}"/>
              </a:ext>
            </a:extLst>
          </p:cNvPr>
          <p:cNvSpPr txBox="1">
            <a:spLocks/>
          </p:cNvSpPr>
          <p:nvPr/>
        </p:nvSpPr>
        <p:spPr>
          <a:xfrm>
            <a:off x="1066800" y="5793454"/>
            <a:ext cx="7696200" cy="13599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latin typeface="Book Antiqua" panose="02040602050305030304" pitchFamily="18" charset="0"/>
              </a:rPr>
              <a:t>(B) explain the impact of economic concepts within the free enterprise system such as supply and demand, profit, and world competition on the economy of Texas; </a:t>
            </a:r>
          </a:p>
        </p:txBody>
      </p:sp>
    </p:spTree>
    <p:extLst>
      <p:ext uri="{BB962C8B-B14F-4D97-AF65-F5344CB8AC3E}">
        <p14:creationId xmlns:p14="http://schemas.microsoft.com/office/powerpoint/2010/main" val="4100160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p32">
            <a:extLst>
              <a:ext uri="{FF2B5EF4-FFF2-40B4-BE49-F238E27FC236}">
                <a16:creationId xmlns:a16="http://schemas.microsoft.com/office/drawing/2014/main" id="{206CE61B-981A-4BAF-B984-7BD7BEE74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236538"/>
            <a:ext cx="4591050" cy="642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bryan">
            <a:extLst>
              <a:ext uri="{FF2B5EF4-FFF2-40B4-BE49-F238E27FC236}">
                <a16:creationId xmlns:a16="http://schemas.microsoft.com/office/drawing/2014/main" id="{83F40AC7-6F01-43E4-A662-057A736E3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133600"/>
            <a:ext cx="4635531" cy="4562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http://4.bp.blogspot.com/-F0LGcoOc4P8/UOmodGlbotI/AAAAAAAAAG4/mfNWVWgzbDQ/s1600/220px-WilliamJBryan1902.png">
            <a:extLst>
              <a:ext uri="{FF2B5EF4-FFF2-40B4-BE49-F238E27FC236}">
                <a16:creationId xmlns:a16="http://schemas.microsoft.com/office/drawing/2014/main" id="{99AD64F5-1C1D-4BC2-AF0A-5B84E6210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3886200" cy="462811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Pres">
            <a:extLst>
              <a:ext uri="{FF2B5EF4-FFF2-40B4-BE49-F238E27FC236}">
                <a16:creationId xmlns:a16="http://schemas.microsoft.com/office/drawing/2014/main" id="{2D84C6B2-24E5-4E18-8F0A-96F321A66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12038013" cy="862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62" name="Picture 2" descr="Woodrow Wilson Got the Flu in a Pandemic During the World War I Peace Talks  - HISTORY">
            <a:extLst>
              <a:ext uri="{FF2B5EF4-FFF2-40B4-BE49-F238E27FC236}">
                <a16:creationId xmlns:a16="http://schemas.microsoft.com/office/drawing/2014/main" id="{67EF0F14-A261-4505-B86E-457C2D9B0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43" r="13243"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10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0216wa">
            <a:extLst>
              <a:ext uri="{FF2B5EF4-FFF2-40B4-BE49-F238E27FC236}">
                <a16:creationId xmlns:a16="http://schemas.microsoft.com/office/drawing/2014/main" id="{096198B4-A409-4643-BA1A-522552CF1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762000"/>
            <a:ext cx="746918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 Pres. Lyndon B. Johnson's life and career examined | Britannica">
            <a:extLst>
              <a:ext uri="{FF2B5EF4-FFF2-40B4-BE49-F238E27FC236}">
                <a16:creationId xmlns:a16="http://schemas.microsoft.com/office/drawing/2014/main" id="{0071C420-8879-4963-9ACE-8233F01649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447800"/>
            <a:ext cx="585107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706738-F288-4BCA-9267-2F8061FDE139}"/>
              </a:ext>
            </a:extLst>
          </p:cNvPr>
          <p:cNvPicPr>
            <a:picLocks noChangeAspect="1"/>
          </p:cNvPicPr>
          <p:nvPr/>
        </p:nvPicPr>
        <p:blipFill>
          <a:blip r:embed="rId3"/>
          <a:stretch>
            <a:fillRect/>
          </a:stretch>
        </p:blipFill>
        <p:spPr>
          <a:xfrm>
            <a:off x="-152400" y="0"/>
            <a:ext cx="2879906" cy="3913552"/>
          </a:xfrm>
          <a:prstGeom prst="rect">
            <a:avLst/>
          </a:prstGeom>
        </p:spPr>
      </p:pic>
      <p:pic>
        <p:nvPicPr>
          <p:cNvPr id="5" name="Picture 4">
            <a:extLst>
              <a:ext uri="{FF2B5EF4-FFF2-40B4-BE49-F238E27FC236}">
                <a16:creationId xmlns:a16="http://schemas.microsoft.com/office/drawing/2014/main" id="{BC5CD434-76F4-44F3-96A6-DC7F84C88BCA}"/>
              </a:ext>
            </a:extLst>
          </p:cNvPr>
          <p:cNvPicPr>
            <a:picLocks noChangeAspect="1"/>
          </p:cNvPicPr>
          <p:nvPr/>
        </p:nvPicPr>
        <p:blipFill>
          <a:blip r:embed="rId4"/>
          <a:stretch>
            <a:fillRect/>
          </a:stretch>
        </p:blipFill>
        <p:spPr>
          <a:xfrm>
            <a:off x="762000" y="2743200"/>
            <a:ext cx="3492712" cy="4260999"/>
          </a:xfrm>
          <a:prstGeom prst="rect">
            <a:avLst/>
          </a:prstGeom>
        </p:spPr>
      </p:pic>
    </p:spTree>
    <p:extLst>
      <p:ext uri="{BB962C8B-B14F-4D97-AF65-F5344CB8AC3E}">
        <p14:creationId xmlns:p14="http://schemas.microsoft.com/office/powerpoint/2010/main" val="154849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F699-5236-48AC-9439-8D3F68360A79}"/>
              </a:ext>
            </a:extLst>
          </p:cNvPr>
          <p:cNvSpPr>
            <a:spLocks noGrp="1"/>
          </p:cNvSpPr>
          <p:nvPr>
            <p:ph type="title"/>
          </p:nvPr>
        </p:nvSpPr>
        <p:spPr/>
        <p:txBody>
          <a:bodyPr/>
          <a:lstStyle/>
          <a:p>
            <a:endParaRPr lang="en-US"/>
          </a:p>
        </p:txBody>
      </p:sp>
      <p:pic>
        <p:nvPicPr>
          <p:cNvPr id="43010" name="Picture 2">
            <a:extLst>
              <a:ext uri="{FF2B5EF4-FFF2-40B4-BE49-F238E27FC236}">
                <a16:creationId xmlns:a16="http://schemas.microsoft.com/office/drawing/2014/main" id="{EA68988C-B995-4177-8412-CB42200FDF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297" y="-609600"/>
            <a:ext cx="8229600" cy="996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819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0601_030201">
            <a:extLst>
              <a:ext uri="{FF2B5EF4-FFF2-40B4-BE49-F238E27FC236}">
                <a16:creationId xmlns:a16="http://schemas.microsoft.com/office/drawing/2014/main" id="{88251B25-C043-4964-9A71-EC4D8BBE5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381000"/>
            <a:ext cx="7939088"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CCA89DC-1945-4AF5-AFD6-BDBC15D15D3B}"/>
              </a:ext>
            </a:extLst>
          </p:cNvPr>
          <p:cNvSpPr>
            <a:spLocks noGrp="1" noChangeArrowheads="1"/>
          </p:cNvSpPr>
          <p:nvPr>
            <p:ph type="title"/>
          </p:nvPr>
        </p:nvSpPr>
        <p:spPr>
          <a:xfrm>
            <a:off x="609600" y="1828800"/>
            <a:ext cx="8001000" cy="2209800"/>
          </a:xfrm>
        </p:spPr>
        <p:txBody>
          <a:bodyPr>
            <a:normAutofit fontScale="90000"/>
          </a:bodyPr>
          <a:lstStyle/>
          <a:p>
            <a:pPr eaLnBrk="1" hangingPunct="1"/>
            <a:br>
              <a:rPr lang="en-US" altLang="en-US" dirty="0">
                <a:solidFill>
                  <a:schemeClr val="tx1"/>
                </a:solidFill>
                <a:latin typeface="Book Antiqua" panose="02040602050305030304" pitchFamily="18" charset="0"/>
              </a:rPr>
            </a:br>
            <a:br>
              <a:rPr lang="en-US" altLang="en-US" dirty="0">
                <a:solidFill>
                  <a:schemeClr val="tx1"/>
                </a:solidFill>
                <a:latin typeface="Book Antiqua" panose="02040602050305030304" pitchFamily="18" charset="0"/>
              </a:rPr>
            </a:br>
            <a:r>
              <a:rPr lang="en-US" altLang="en-US" sz="2400" dirty="0">
                <a:solidFill>
                  <a:schemeClr val="tx1"/>
                </a:solidFill>
                <a:latin typeface="Book Antiqua" panose="02040602050305030304" pitchFamily="18" charset="0"/>
              </a:rPr>
              <a:t>1865-1900</a:t>
            </a:r>
            <a:br>
              <a:rPr lang="en-US" altLang="en-US" sz="2400" dirty="0">
                <a:solidFill>
                  <a:schemeClr val="tx1"/>
                </a:solidFill>
                <a:latin typeface="Book Antiqua" panose="02040602050305030304" pitchFamily="18" charset="0"/>
              </a:rPr>
            </a:br>
            <a:br>
              <a:rPr lang="en-US" altLang="en-US" sz="2400" dirty="0">
                <a:solidFill>
                  <a:schemeClr val="tx1"/>
                </a:solidFill>
                <a:latin typeface="Book Antiqua" panose="02040602050305030304" pitchFamily="18" charset="0"/>
              </a:rPr>
            </a:br>
            <a:r>
              <a:rPr lang="en-US" altLang="en-US" sz="1600" dirty="0">
                <a:solidFill>
                  <a:schemeClr val="tx1"/>
                </a:solidFill>
                <a:latin typeface="Book Antiqua" panose="02040602050305030304" pitchFamily="18" charset="0"/>
              </a:rPr>
              <a:t>Gregg Cantrell</a:t>
            </a:r>
            <a:br>
              <a:rPr lang="en-US" altLang="en-US" sz="2400" dirty="0">
                <a:solidFill>
                  <a:schemeClr val="tx1"/>
                </a:solidFill>
                <a:latin typeface="Book Antiqua" panose="02040602050305030304" pitchFamily="18" charset="0"/>
              </a:rPr>
            </a:br>
            <a:r>
              <a:rPr lang="en-US" altLang="en-US" sz="1300" dirty="0">
                <a:solidFill>
                  <a:schemeClr val="tx1"/>
                </a:solidFill>
                <a:latin typeface="Book Antiqua" panose="02040602050305030304" pitchFamily="18" charset="0"/>
              </a:rPr>
              <a:t>Humanities Texas Webinar</a:t>
            </a:r>
            <a:br>
              <a:rPr lang="en-US" altLang="en-US" sz="1300" dirty="0">
                <a:solidFill>
                  <a:schemeClr val="tx1"/>
                </a:solidFill>
                <a:latin typeface="Book Antiqua" panose="02040602050305030304" pitchFamily="18" charset="0"/>
              </a:rPr>
            </a:br>
            <a:r>
              <a:rPr lang="en-US" altLang="en-US" sz="1300" dirty="0">
                <a:solidFill>
                  <a:schemeClr val="tx1"/>
                </a:solidFill>
                <a:latin typeface="Book Antiqua" panose="02040602050305030304" pitchFamily="18" charset="0"/>
              </a:rPr>
              <a:t>March 2021</a:t>
            </a:r>
          </a:p>
        </p:txBody>
      </p:sp>
      <p:pic>
        <p:nvPicPr>
          <p:cNvPr id="7170" name="Picture 2" descr="FiberMax® Cotton">
            <a:extLst>
              <a:ext uri="{FF2B5EF4-FFF2-40B4-BE49-F238E27FC236}">
                <a16:creationId xmlns:a16="http://schemas.microsoft.com/office/drawing/2014/main" id="{920F7E14-4E0C-4D20-9375-32CCB824A1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52554"/>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075205-1D39-4261-BE51-8552239CF634}"/>
              </a:ext>
            </a:extLst>
          </p:cNvPr>
          <p:cNvSpPr txBox="1"/>
          <p:nvPr/>
        </p:nvSpPr>
        <p:spPr>
          <a:xfrm>
            <a:off x="990600" y="609600"/>
            <a:ext cx="6781800" cy="369332"/>
          </a:xfrm>
          <a:prstGeom prst="rect">
            <a:avLst/>
          </a:prstGeom>
          <a:noFill/>
        </p:spPr>
        <p:txBody>
          <a:bodyPr wrap="square" rtlCol="0">
            <a:spAutoFit/>
          </a:bodyPr>
          <a:lstStyle/>
          <a:p>
            <a:endParaRPr lang="en-US" dirty="0">
              <a:latin typeface="Book Antiqua" panose="02040602050305030304" pitchFamily="18" charset="0"/>
            </a:endParaRPr>
          </a:p>
        </p:txBody>
      </p:sp>
      <p:pic>
        <p:nvPicPr>
          <p:cNvPr id="7" name="Picture 6">
            <a:extLst>
              <a:ext uri="{FF2B5EF4-FFF2-40B4-BE49-F238E27FC236}">
                <a16:creationId xmlns:a16="http://schemas.microsoft.com/office/drawing/2014/main" id="{40D17D6A-98AE-477F-B386-EFBE75CF0BF8}"/>
              </a:ext>
            </a:extLst>
          </p:cNvPr>
          <p:cNvPicPr>
            <a:picLocks noChangeAspect="1"/>
          </p:cNvPicPr>
          <p:nvPr/>
        </p:nvPicPr>
        <p:blipFill>
          <a:blip r:embed="rId3"/>
          <a:stretch>
            <a:fillRect/>
          </a:stretch>
        </p:blipFill>
        <p:spPr>
          <a:xfrm>
            <a:off x="3219004" y="587730"/>
            <a:ext cx="2749534" cy="2286198"/>
          </a:xfrm>
          <a:prstGeom prst="rect">
            <a:avLst/>
          </a:prstGeom>
        </p:spPr>
      </p:pic>
    </p:spTree>
    <p:extLst>
      <p:ext uri="{BB962C8B-B14F-4D97-AF65-F5344CB8AC3E}">
        <p14:creationId xmlns:p14="http://schemas.microsoft.com/office/powerpoint/2010/main" val="983569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1A93-7E22-4844-84E0-F2EE56C4B9DC}"/>
              </a:ext>
            </a:extLst>
          </p:cNvPr>
          <p:cNvSpPr>
            <a:spLocks noGrp="1"/>
          </p:cNvSpPr>
          <p:nvPr>
            <p:ph type="title"/>
          </p:nvPr>
        </p:nvSpPr>
        <p:spPr/>
        <p:txBody>
          <a:bodyPr/>
          <a:lstStyle/>
          <a:p>
            <a:r>
              <a:rPr lang="en-US" dirty="0">
                <a:latin typeface="Book Antiqua" panose="02040602050305030304" pitchFamily="18" charset="0"/>
              </a:rPr>
              <a:t>Essential Question for Today:</a:t>
            </a:r>
          </a:p>
        </p:txBody>
      </p:sp>
      <p:sp>
        <p:nvSpPr>
          <p:cNvPr id="3" name="Content Placeholder 2">
            <a:extLst>
              <a:ext uri="{FF2B5EF4-FFF2-40B4-BE49-F238E27FC236}">
                <a16:creationId xmlns:a16="http://schemas.microsoft.com/office/drawing/2014/main" id="{B6B15092-9791-4C8F-A243-8D73227C472F}"/>
              </a:ext>
            </a:extLst>
          </p:cNvPr>
          <p:cNvSpPr>
            <a:spLocks noGrp="1"/>
          </p:cNvSpPr>
          <p:nvPr>
            <p:ph idx="1"/>
          </p:nvPr>
        </p:nvSpPr>
        <p:spPr/>
        <p:txBody>
          <a:bodyPr/>
          <a:lstStyle/>
          <a:p>
            <a:r>
              <a:rPr lang="en-US" dirty="0">
                <a:latin typeface="Book Antiqua" panose="02040602050305030304" pitchFamily="18" charset="0"/>
              </a:rPr>
              <a:t>How did capitalism—also known as the U.S. free enterprise system—lead Texas farmers in the late nineteenth century into the political reform movement known as Populism? </a:t>
            </a:r>
          </a:p>
        </p:txBody>
      </p:sp>
    </p:spTree>
    <p:extLst>
      <p:ext uri="{BB962C8B-B14F-4D97-AF65-F5344CB8AC3E}">
        <p14:creationId xmlns:p14="http://schemas.microsoft.com/office/powerpoint/2010/main" val="1382741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8E75D34D-96A6-4F55-A1AB-E326048334F5}"/>
              </a:ext>
            </a:extLst>
          </p:cNvPr>
          <p:cNvSpPr>
            <a:spLocks noGrp="1"/>
          </p:cNvSpPr>
          <p:nvPr>
            <p:ph idx="1"/>
          </p:nvPr>
        </p:nvSpPr>
        <p:spPr>
          <a:xfrm>
            <a:off x="685800" y="1784350"/>
            <a:ext cx="8001000" cy="5073650"/>
          </a:xfrm>
        </p:spPr>
        <p:txBody>
          <a:bodyPr/>
          <a:lstStyle/>
          <a:p>
            <a:pPr eaLnBrk="1" hangingPunct="1"/>
            <a:endParaRPr lang="en-US" altLang="en-US"/>
          </a:p>
        </p:txBody>
      </p:sp>
      <p:pic>
        <p:nvPicPr>
          <p:cNvPr id="40962" name="Picture 2">
            <a:extLst>
              <a:ext uri="{FF2B5EF4-FFF2-40B4-BE49-F238E27FC236}">
                <a16:creationId xmlns:a16="http://schemas.microsoft.com/office/drawing/2014/main" id="{C1074DC5-16D5-43CD-A81C-8852D2A972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5" t="1455" r="1394" b="7437"/>
          <a:stretch/>
        </p:blipFill>
        <p:spPr bwMode="auto">
          <a:xfrm>
            <a:off x="499158" y="228600"/>
            <a:ext cx="8204870" cy="5442005"/>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F19C-5DA9-4BD2-97B3-23FF0ADC1A9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432B64D-87A2-48E4-BF6A-D51445F7AF22}"/>
              </a:ext>
            </a:extLst>
          </p:cNvPr>
          <p:cNvPicPr>
            <a:picLocks noGrp="1" noChangeAspect="1"/>
          </p:cNvPicPr>
          <p:nvPr>
            <p:ph idx="1"/>
          </p:nvPr>
        </p:nvPicPr>
        <p:blipFill>
          <a:blip r:embed="rId2"/>
          <a:stretch>
            <a:fillRect/>
          </a:stretch>
        </p:blipFill>
        <p:spPr>
          <a:xfrm>
            <a:off x="-398940" y="0"/>
            <a:ext cx="9505950" cy="6478129"/>
          </a:xfrm>
          <a:prstGeom prst="rect">
            <a:avLst/>
          </a:prstGeom>
        </p:spPr>
      </p:pic>
    </p:spTree>
    <p:extLst>
      <p:ext uri="{BB962C8B-B14F-4D97-AF65-F5344CB8AC3E}">
        <p14:creationId xmlns:p14="http://schemas.microsoft.com/office/powerpoint/2010/main" val="2763466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C5398A-71B7-42BA-892A-666BF2B4B698}"/>
              </a:ext>
            </a:extLst>
          </p:cNvPr>
          <p:cNvPicPr>
            <a:picLocks noChangeAspect="1"/>
          </p:cNvPicPr>
          <p:nvPr/>
        </p:nvPicPr>
        <p:blipFill>
          <a:blip r:embed="rId2"/>
          <a:stretch>
            <a:fillRect/>
          </a:stretch>
        </p:blipFill>
        <p:spPr>
          <a:xfrm>
            <a:off x="2362200" y="381000"/>
            <a:ext cx="4547011" cy="6262704"/>
          </a:xfrm>
          <a:prstGeom prst="rect">
            <a:avLst/>
          </a:prstGeom>
        </p:spPr>
      </p:pic>
    </p:spTree>
    <p:extLst>
      <p:ext uri="{BB962C8B-B14F-4D97-AF65-F5344CB8AC3E}">
        <p14:creationId xmlns:p14="http://schemas.microsoft.com/office/powerpoint/2010/main" val="356920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DEDF6-6A25-4F3F-9B9F-A3B55D5A57DA}"/>
              </a:ext>
            </a:extLst>
          </p:cNvPr>
          <p:cNvPicPr>
            <a:picLocks noChangeAspect="1"/>
          </p:cNvPicPr>
          <p:nvPr/>
        </p:nvPicPr>
        <p:blipFill>
          <a:blip r:embed="rId2"/>
          <a:stretch>
            <a:fillRect/>
          </a:stretch>
        </p:blipFill>
        <p:spPr>
          <a:xfrm>
            <a:off x="228600" y="1311741"/>
            <a:ext cx="8258041" cy="5062538"/>
          </a:xfrm>
          <a:prstGeom prst="rect">
            <a:avLst/>
          </a:prstGeom>
        </p:spPr>
      </p:pic>
      <p:sp>
        <p:nvSpPr>
          <p:cNvPr id="4" name="TextBox 3">
            <a:extLst>
              <a:ext uri="{FF2B5EF4-FFF2-40B4-BE49-F238E27FC236}">
                <a16:creationId xmlns:a16="http://schemas.microsoft.com/office/drawing/2014/main" id="{9740E7C3-989E-4898-BFF4-C731B10792A6}"/>
              </a:ext>
            </a:extLst>
          </p:cNvPr>
          <p:cNvSpPr txBox="1"/>
          <p:nvPr/>
        </p:nvSpPr>
        <p:spPr>
          <a:xfrm>
            <a:off x="228600" y="483721"/>
            <a:ext cx="6572250" cy="523220"/>
          </a:xfrm>
          <a:prstGeom prst="rect">
            <a:avLst/>
          </a:prstGeom>
          <a:noFill/>
        </p:spPr>
        <p:txBody>
          <a:bodyPr wrap="square" rtlCol="0">
            <a:spAutoFit/>
          </a:bodyPr>
          <a:lstStyle/>
          <a:p>
            <a:r>
              <a:rPr lang="en-US" sz="2800" dirty="0">
                <a:latin typeface="Book Antiqua" panose="02040602050305030304" pitchFamily="18" charset="0"/>
              </a:rPr>
              <a:t>Monopoly Power Over Congress</a:t>
            </a:r>
          </a:p>
        </p:txBody>
      </p:sp>
      <p:sp>
        <p:nvSpPr>
          <p:cNvPr id="5" name="TextBox 4">
            <a:extLst>
              <a:ext uri="{FF2B5EF4-FFF2-40B4-BE49-F238E27FC236}">
                <a16:creationId xmlns:a16="http://schemas.microsoft.com/office/drawing/2014/main" id="{1CAC327B-C77E-481E-BFBF-8DA306E24885}"/>
              </a:ext>
            </a:extLst>
          </p:cNvPr>
          <p:cNvSpPr txBox="1"/>
          <p:nvPr/>
        </p:nvSpPr>
        <p:spPr>
          <a:xfrm>
            <a:off x="3252107" y="6345976"/>
            <a:ext cx="3581400" cy="369332"/>
          </a:xfrm>
          <a:prstGeom prst="rect">
            <a:avLst/>
          </a:prstGeom>
          <a:noFill/>
        </p:spPr>
        <p:txBody>
          <a:bodyPr wrap="square" rtlCol="0">
            <a:spAutoFit/>
          </a:bodyPr>
          <a:lstStyle/>
          <a:p>
            <a:r>
              <a:rPr lang="en-US" dirty="0"/>
              <a:t>“Bosses of the Senate”</a:t>
            </a:r>
          </a:p>
        </p:txBody>
      </p:sp>
    </p:spTree>
    <p:extLst>
      <p:ext uri="{BB962C8B-B14F-4D97-AF65-F5344CB8AC3E}">
        <p14:creationId xmlns:p14="http://schemas.microsoft.com/office/powerpoint/2010/main" val="917239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C01660-E4DC-45A9-8FB5-527E34CBD122}"/>
              </a:ext>
            </a:extLst>
          </p:cNvPr>
          <p:cNvSpPr>
            <a:spLocks noGrp="1"/>
          </p:cNvSpPr>
          <p:nvPr>
            <p:ph/>
          </p:nvPr>
        </p:nvSpPr>
        <p:spPr/>
        <p:txBody>
          <a:bodyPr/>
          <a:lstStyle/>
          <a:p>
            <a:endParaRPr lang="en-US"/>
          </a:p>
        </p:txBody>
      </p:sp>
      <p:pic>
        <p:nvPicPr>
          <p:cNvPr id="4" name="Picture 3">
            <a:extLst>
              <a:ext uri="{FF2B5EF4-FFF2-40B4-BE49-F238E27FC236}">
                <a16:creationId xmlns:a16="http://schemas.microsoft.com/office/drawing/2014/main" id="{815A8BF0-A5E7-458D-A689-5F6554435804}"/>
              </a:ext>
            </a:extLst>
          </p:cNvPr>
          <p:cNvPicPr>
            <a:picLocks noChangeAspect="1"/>
          </p:cNvPicPr>
          <p:nvPr/>
        </p:nvPicPr>
        <p:blipFill>
          <a:blip r:embed="rId2"/>
          <a:stretch>
            <a:fillRect/>
          </a:stretch>
        </p:blipFill>
        <p:spPr>
          <a:xfrm>
            <a:off x="-609600" y="-27203"/>
            <a:ext cx="10063162" cy="7062358"/>
          </a:xfrm>
          <a:prstGeom prst="rect">
            <a:avLst/>
          </a:prstGeom>
        </p:spPr>
      </p:pic>
    </p:spTree>
    <p:extLst>
      <p:ext uri="{BB962C8B-B14F-4D97-AF65-F5344CB8AC3E}">
        <p14:creationId xmlns:p14="http://schemas.microsoft.com/office/powerpoint/2010/main" val="807109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5865</TotalTime>
  <Words>502</Words>
  <Application>Microsoft Office PowerPoint</Application>
  <PresentationFormat>On-screen Show (4:3)</PresentationFormat>
  <Paragraphs>88</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Book Antiqua</vt:lpstr>
      <vt:lpstr>Calibri</vt:lpstr>
      <vt:lpstr>Times New Roman</vt:lpstr>
      <vt:lpstr>Office Theme</vt:lpstr>
      <vt:lpstr>  1865-1900  Gregg Cantrell Humanities Texas Webinar March 2021</vt:lpstr>
      <vt:lpstr>From Grade 7 Social Studies TEKS</vt:lpstr>
      <vt:lpstr>From Grade 7 Social Studies TEKS</vt:lpstr>
      <vt:lpstr>Essential Question for Today:</vt:lpstr>
      <vt:lpstr>PowerPoint Presentation</vt:lpstr>
      <vt:lpstr>PowerPoint Presentation</vt:lpstr>
      <vt:lpstr>PowerPoint Presentation</vt:lpstr>
      <vt:lpstr>PowerPoint Presentation</vt:lpstr>
      <vt:lpstr>PowerPoint Presentation</vt:lpstr>
      <vt:lpstr>PowerPoint Presentation</vt:lpstr>
      <vt:lpstr>Cotton Merchants in India, 1878</vt:lpstr>
      <vt:lpstr>PowerPoint Presentation</vt:lpstr>
      <vt:lpstr>PowerPoint Presentation</vt:lpstr>
      <vt:lpstr>PowerPoint Presentation</vt:lpstr>
      <vt:lpstr>PowerPoint Presentation</vt:lpstr>
      <vt:lpstr>PowerPoint Presentation</vt:lpstr>
      <vt:lpstr>Texas Population, 1870-1900</vt:lpstr>
      <vt:lpstr>PowerPoint Presentation</vt:lpstr>
      <vt:lpstr>Texas Cotton Acreage</vt:lpstr>
      <vt:lpstr>PowerPoint Presentation</vt:lpstr>
      <vt:lpstr>PowerPoint Presentation</vt:lpstr>
      <vt:lpstr>PowerPoint Presentation</vt:lpstr>
      <vt:lpstr>PowerPoint Presentation</vt:lpstr>
      <vt:lpstr>Lampasas, Texas, 1877 Birth of the Farmers’ Alliance</vt:lpstr>
      <vt:lpstr>PowerPoint Presentation</vt:lpstr>
      <vt:lpstr>Alliance Cooperatives</vt:lpstr>
      <vt:lpstr>James Stephen Hogg</vt:lpstr>
      <vt:lpstr>Major Alliance Demands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1865-1900  Gregg Cantrell Humanities Texas Webinar March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1865-1900  Gregg Cantrell Humanities Texas Webinar March 2021</dc:title>
  <dc:creator>Cantrell, Gregg</dc:creator>
  <cp:lastModifiedBy>Cantrell, Gregg</cp:lastModifiedBy>
  <cp:revision>9</cp:revision>
  <dcterms:created xsi:type="dcterms:W3CDTF">2021-03-18T20:15:32Z</dcterms:created>
  <dcterms:modified xsi:type="dcterms:W3CDTF">2021-03-22T22:00:43Z</dcterms:modified>
</cp:coreProperties>
</file>