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85" r:id="rId3"/>
    <p:sldId id="260" r:id="rId4"/>
    <p:sldId id="261" r:id="rId5"/>
    <p:sldId id="262" r:id="rId6"/>
    <p:sldId id="266" r:id="rId7"/>
    <p:sldId id="263" r:id="rId8"/>
    <p:sldId id="264" r:id="rId9"/>
    <p:sldId id="267" r:id="rId10"/>
    <p:sldId id="275" r:id="rId11"/>
    <p:sldId id="280" r:id="rId12"/>
    <p:sldId id="270" r:id="rId13"/>
    <p:sldId id="271" r:id="rId14"/>
    <p:sldId id="272" r:id="rId15"/>
    <p:sldId id="276" r:id="rId16"/>
    <p:sldId id="277" r:id="rId17"/>
    <p:sldId id="281" r:id="rId18"/>
    <p:sldId id="282" r:id="rId19"/>
    <p:sldId id="294" r:id="rId20"/>
    <p:sldId id="295" r:id="rId21"/>
    <p:sldId id="283" r:id="rId22"/>
    <p:sldId id="284" r:id="rId23"/>
    <p:sldId id="286" r:id="rId24"/>
    <p:sldId id="288" r:id="rId25"/>
    <p:sldId id="289" r:id="rId26"/>
    <p:sldId id="291" r:id="rId27"/>
    <p:sldId id="290" r:id="rId28"/>
    <p:sldId id="292"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7"/>
    <p:restoredTop sz="94473"/>
  </p:normalViewPr>
  <p:slideViewPr>
    <p:cSldViewPr snapToGrid="0" snapToObjects="1">
      <p:cViewPr varScale="1">
        <p:scale>
          <a:sx n="110" d="100"/>
          <a:sy n="110" d="100"/>
        </p:scale>
        <p:origin x="208" y="1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775B0-1221-B248-B7EC-08EBA17048AE}"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4C76B-5881-6B40-A238-3598A5C2F086}" type="slidenum">
              <a:rPr lang="en-US" smtClean="0"/>
              <a:t>‹#›</a:t>
            </a:fld>
            <a:endParaRPr lang="en-US"/>
          </a:p>
        </p:txBody>
      </p:sp>
    </p:spTree>
    <p:extLst>
      <p:ext uri="{BB962C8B-B14F-4D97-AF65-F5344CB8AC3E}">
        <p14:creationId xmlns:p14="http://schemas.microsoft.com/office/powerpoint/2010/main" val="37733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4C76B-5881-6B40-A238-3598A5C2F086}" type="slidenum">
              <a:rPr lang="en-US" smtClean="0"/>
              <a:t>4</a:t>
            </a:fld>
            <a:endParaRPr lang="en-US"/>
          </a:p>
        </p:txBody>
      </p:sp>
    </p:spTree>
    <p:extLst>
      <p:ext uri="{BB962C8B-B14F-4D97-AF65-F5344CB8AC3E}">
        <p14:creationId xmlns:p14="http://schemas.microsoft.com/office/powerpoint/2010/main" val="216318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4C76B-5881-6B40-A238-3598A5C2F086}" type="slidenum">
              <a:rPr lang="en-US" smtClean="0"/>
              <a:t>6</a:t>
            </a:fld>
            <a:endParaRPr lang="en-US"/>
          </a:p>
        </p:txBody>
      </p:sp>
    </p:spTree>
    <p:extLst>
      <p:ext uri="{BB962C8B-B14F-4D97-AF65-F5344CB8AC3E}">
        <p14:creationId xmlns:p14="http://schemas.microsoft.com/office/powerpoint/2010/main" val="192533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D464-349F-104C-AF82-2A0D5A8ABF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F4F0CB-BF67-8D4E-98BF-E9BD8BB87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2062B5-5C6C-8746-B212-0FA2FD0E604E}"/>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5" name="Footer Placeholder 4">
            <a:extLst>
              <a:ext uri="{FF2B5EF4-FFF2-40B4-BE49-F238E27FC236}">
                <a16:creationId xmlns:a16="http://schemas.microsoft.com/office/drawing/2014/main" id="{09ECB277-0651-344C-97A5-B5E6B7A63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129CA-420E-264B-A6B8-2E4D2DF44CA6}"/>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337533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8547-7984-2D4B-8EE2-5DA616C7ED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26BA8-A76D-604A-8F3C-194B9BBB1A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4C5D8-BE32-3A46-86C8-DA5682CA110C}"/>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5" name="Footer Placeholder 4">
            <a:extLst>
              <a:ext uri="{FF2B5EF4-FFF2-40B4-BE49-F238E27FC236}">
                <a16:creationId xmlns:a16="http://schemas.microsoft.com/office/drawing/2014/main" id="{3F2CE06F-C699-7844-8E04-BE4F3D933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23CE3-FEA4-F34A-8E3F-25EFBD993CAB}"/>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269905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44A9FE-D3AF-D448-A647-36B4BD2FC8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D168F4-9A53-AA4F-BA76-E98CB752B7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33179-66B0-A742-8154-5D4A531D29B6}"/>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5" name="Footer Placeholder 4">
            <a:extLst>
              <a:ext uri="{FF2B5EF4-FFF2-40B4-BE49-F238E27FC236}">
                <a16:creationId xmlns:a16="http://schemas.microsoft.com/office/drawing/2014/main" id="{9A70A34A-3E6A-F54C-BE35-5AE2AB00D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5E2DF-C09F-B345-8399-5A028F16B831}"/>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146387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C93A-F683-C541-8153-FEC6C51A7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C4E04-CE8C-D34D-9332-250DDA084D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E0963-09DA-3740-B63D-E8B52591F13C}"/>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5" name="Footer Placeholder 4">
            <a:extLst>
              <a:ext uri="{FF2B5EF4-FFF2-40B4-BE49-F238E27FC236}">
                <a16:creationId xmlns:a16="http://schemas.microsoft.com/office/drawing/2014/main" id="{1CCDA928-D3E9-5047-BBE0-B0C127CA9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CEC4C-E7FA-9546-80C5-295A7830BD15}"/>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2116348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3488-7462-C64C-9FDD-EF3AF4B47B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111545-5252-6443-B23E-358F7A6C7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90A3BF-917D-874E-B9BE-D82A73B77696}"/>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5" name="Footer Placeholder 4">
            <a:extLst>
              <a:ext uri="{FF2B5EF4-FFF2-40B4-BE49-F238E27FC236}">
                <a16:creationId xmlns:a16="http://schemas.microsoft.com/office/drawing/2014/main" id="{E3AB075B-4994-C64F-8650-1EFF79B5B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373E9-B6AB-DC4B-A1CA-4F0469BFABA9}"/>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317009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B30B-370A-1346-BBFA-74A190BF4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B67CA-818C-4C4B-8813-7420EA136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A95C-A759-694B-9B19-0D8704A2B4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AD962-945D-5A41-AD2A-FBA30B9A5181}"/>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6" name="Footer Placeholder 5">
            <a:extLst>
              <a:ext uri="{FF2B5EF4-FFF2-40B4-BE49-F238E27FC236}">
                <a16:creationId xmlns:a16="http://schemas.microsoft.com/office/drawing/2014/main" id="{E6977738-B07D-414E-B9EA-FE4C6873E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B159E6-3474-574D-AA77-4899A75E1592}"/>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397177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5950-916B-744D-8917-443459E46D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B54E91-8572-2C40-8EAA-CB86FDA89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B3DDF6-A65E-864E-A25D-AE325825C5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0B313-5F6C-0548-BE3E-931799988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0FAD3C-F73E-B241-815D-EB6917A67C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C51DF1-389A-DD43-ADFC-BA25DDEB1553}"/>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8" name="Footer Placeholder 7">
            <a:extLst>
              <a:ext uri="{FF2B5EF4-FFF2-40B4-BE49-F238E27FC236}">
                <a16:creationId xmlns:a16="http://schemas.microsoft.com/office/drawing/2014/main" id="{B1E54635-6669-8542-8BC6-8A8DB4AD33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6D4AC6-35EC-324E-A3EE-F28FC44B5FEC}"/>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188372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C46C-1029-5B4A-9E01-AD5AF22402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F91FCA-01E4-CD4E-8226-03A656098532}"/>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4" name="Footer Placeholder 3">
            <a:extLst>
              <a:ext uri="{FF2B5EF4-FFF2-40B4-BE49-F238E27FC236}">
                <a16:creationId xmlns:a16="http://schemas.microsoft.com/office/drawing/2014/main" id="{35E602E0-EA9C-D14A-8F79-D98A5D3040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8AED3A-B8C7-1B4E-95D9-169073A1E879}"/>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344319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3C7A4-3F89-D246-A5E3-61C5F4B7BF2E}"/>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3" name="Footer Placeholder 2">
            <a:extLst>
              <a:ext uri="{FF2B5EF4-FFF2-40B4-BE49-F238E27FC236}">
                <a16:creationId xmlns:a16="http://schemas.microsoft.com/office/drawing/2014/main" id="{55356245-7028-7F49-8602-36CF30DCA6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2B2BFF-61D4-384A-A337-60DA503AB519}"/>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397994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DA9B-1408-4444-857A-C7B5F237F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B7C6C-30A2-4D41-B06B-16355E3744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8368DF-61BD-614C-A39D-D2C9D2994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BABA9F-5487-E04F-A541-08ABD2BA7DD6}"/>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6" name="Footer Placeholder 5">
            <a:extLst>
              <a:ext uri="{FF2B5EF4-FFF2-40B4-BE49-F238E27FC236}">
                <a16:creationId xmlns:a16="http://schemas.microsoft.com/office/drawing/2014/main" id="{050A63DF-F322-B940-A338-F93A5A0FC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953B2-A0F6-944E-ABEB-9932D14DBD42}"/>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60905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67F8-4F84-FB41-8980-6E2FE788B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47DEB7-6A05-2F49-AC4C-6D5EA2333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A4DDF-48A2-7447-939A-6A7A88382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234A0-2703-8445-AE79-2D704B296DD2}"/>
              </a:ext>
            </a:extLst>
          </p:cNvPr>
          <p:cNvSpPr>
            <a:spLocks noGrp="1"/>
          </p:cNvSpPr>
          <p:nvPr>
            <p:ph type="dt" sz="half" idx="10"/>
          </p:nvPr>
        </p:nvSpPr>
        <p:spPr/>
        <p:txBody>
          <a:bodyPr/>
          <a:lstStyle/>
          <a:p>
            <a:fld id="{0865DE88-DFE9-3C4E-BE92-7FCBCB8208BC}" type="datetimeFigureOut">
              <a:rPr lang="en-US" smtClean="0"/>
              <a:t>11/2/2021</a:t>
            </a:fld>
            <a:endParaRPr lang="en-US"/>
          </a:p>
        </p:txBody>
      </p:sp>
      <p:sp>
        <p:nvSpPr>
          <p:cNvPr id="6" name="Footer Placeholder 5">
            <a:extLst>
              <a:ext uri="{FF2B5EF4-FFF2-40B4-BE49-F238E27FC236}">
                <a16:creationId xmlns:a16="http://schemas.microsoft.com/office/drawing/2014/main" id="{105F3FDF-A50A-A947-AF07-346228D1B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3A57D-9CE5-6A4D-9C91-8443642F5BB0}"/>
              </a:ext>
            </a:extLst>
          </p:cNvPr>
          <p:cNvSpPr>
            <a:spLocks noGrp="1"/>
          </p:cNvSpPr>
          <p:nvPr>
            <p:ph type="sldNum" sz="quarter" idx="12"/>
          </p:nvPr>
        </p:nvSpPr>
        <p:spPr/>
        <p:txBody>
          <a:bodyPr/>
          <a:lstStyle/>
          <a:p>
            <a:fld id="{A1A7FAC6-5CE1-C347-9F53-1C10D766BF0D}" type="slidenum">
              <a:rPr lang="en-US" smtClean="0"/>
              <a:t>‹#›</a:t>
            </a:fld>
            <a:endParaRPr lang="en-US"/>
          </a:p>
        </p:txBody>
      </p:sp>
    </p:spTree>
    <p:extLst>
      <p:ext uri="{BB962C8B-B14F-4D97-AF65-F5344CB8AC3E}">
        <p14:creationId xmlns:p14="http://schemas.microsoft.com/office/powerpoint/2010/main" val="17098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46A4E-5AEB-7042-9815-AA4798200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F666E3-2BEF-2D40-AA74-AF185A79D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F31E09-25D8-8647-82B8-370C9A820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5DE88-DFE9-3C4E-BE92-7FCBCB8208BC}" type="datetimeFigureOut">
              <a:rPr lang="en-US" smtClean="0"/>
              <a:t>11/2/2021</a:t>
            </a:fld>
            <a:endParaRPr lang="en-US"/>
          </a:p>
        </p:txBody>
      </p:sp>
      <p:sp>
        <p:nvSpPr>
          <p:cNvPr id="5" name="Footer Placeholder 4">
            <a:extLst>
              <a:ext uri="{FF2B5EF4-FFF2-40B4-BE49-F238E27FC236}">
                <a16:creationId xmlns:a16="http://schemas.microsoft.com/office/drawing/2014/main" id="{6492D993-964D-544D-AA87-A1F332425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D92E71-37AD-3249-B2ED-6F45937A2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7FAC6-5CE1-C347-9F53-1C10D766BF0D}" type="slidenum">
              <a:rPr lang="en-US" smtClean="0"/>
              <a:t>‹#›</a:t>
            </a:fld>
            <a:endParaRPr lang="en-US"/>
          </a:p>
        </p:txBody>
      </p:sp>
    </p:spTree>
    <p:extLst>
      <p:ext uri="{BB962C8B-B14F-4D97-AF65-F5344CB8AC3E}">
        <p14:creationId xmlns:p14="http://schemas.microsoft.com/office/powerpoint/2010/main" val="3818370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2">
              <a:lumMod val="75000"/>
            </a:schemeClr>
          </a:solidFill>
          <a:latin typeface="Century Schoolbook"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50000"/>
            </a:schemeClr>
          </a:solidFill>
          <a:latin typeface="Century Schoolbook"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50000"/>
            </a:schemeClr>
          </a:solidFill>
          <a:latin typeface="Century Schoolbook"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50000"/>
            </a:schemeClr>
          </a:solidFill>
          <a:latin typeface="Century Schoolbook"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Century Schoolbook"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Century Schoolbook"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175F18-F35D-074A-ACDC-7920B377CBAE}"/>
              </a:ext>
            </a:extLst>
          </p:cNvPr>
          <p:cNvSpPr>
            <a:spLocks noGrp="1"/>
          </p:cNvSpPr>
          <p:nvPr>
            <p:ph type="subTitle" idx="1"/>
          </p:nvPr>
        </p:nvSpPr>
        <p:spPr/>
        <p:txBody>
          <a:bodyPr/>
          <a:lstStyle/>
          <a:p>
            <a:r>
              <a:rPr lang="en-US" dirty="0"/>
              <a:t>   </a:t>
            </a:r>
          </a:p>
        </p:txBody>
      </p:sp>
      <p:pic>
        <p:nvPicPr>
          <p:cNvPr id="7" name="Picture 6">
            <a:extLst>
              <a:ext uri="{FF2B5EF4-FFF2-40B4-BE49-F238E27FC236}">
                <a16:creationId xmlns:a16="http://schemas.microsoft.com/office/drawing/2014/main" id="{F03B76C9-8A79-B148-A1A1-0EF306FD8317}"/>
              </a:ext>
            </a:extLst>
          </p:cNvPr>
          <p:cNvPicPr>
            <a:picLocks noChangeAspect="1"/>
          </p:cNvPicPr>
          <p:nvPr/>
        </p:nvPicPr>
        <p:blipFill>
          <a:blip r:embed="rId2"/>
          <a:stretch>
            <a:fillRect/>
          </a:stretch>
        </p:blipFill>
        <p:spPr>
          <a:xfrm>
            <a:off x="2788229" y="1629580"/>
            <a:ext cx="7879771" cy="4763680"/>
          </a:xfrm>
          <a:prstGeom prst="flowChartAlternateProcess">
            <a:avLst/>
          </a:prstGeom>
        </p:spPr>
      </p:pic>
      <p:sp>
        <p:nvSpPr>
          <p:cNvPr id="2" name="Title 1">
            <a:extLst>
              <a:ext uri="{FF2B5EF4-FFF2-40B4-BE49-F238E27FC236}">
                <a16:creationId xmlns:a16="http://schemas.microsoft.com/office/drawing/2014/main" id="{FA17ED1F-B9D0-D84B-B7AD-14C01B999C49}"/>
              </a:ext>
            </a:extLst>
          </p:cNvPr>
          <p:cNvSpPr>
            <a:spLocks noGrp="1"/>
          </p:cNvSpPr>
          <p:nvPr>
            <p:ph type="ctrTitle"/>
          </p:nvPr>
        </p:nvSpPr>
        <p:spPr>
          <a:xfrm>
            <a:off x="971924" y="728031"/>
            <a:ext cx="6281351" cy="1125109"/>
          </a:xfrm>
        </p:spPr>
        <p:txBody>
          <a:bodyPr>
            <a:normAutofit fontScale="90000"/>
          </a:bodyPr>
          <a:lstStyle/>
          <a:p>
            <a:pPr algn="r"/>
            <a:r>
              <a:rPr lang="en-US" sz="4800" b="1" dirty="0">
                <a:solidFill>
                  <a:schemeClr val="accent2">
                    <a:lumMod val="75000"/>
                  </a:schemeClr>
                </a:solidFill>
                <a:latin typeface="Century Schoolbook" panose="02040604050505020304" pitchFamily="18" charset="0"/>
              </a:rPr>
              <a:t>Criminal Procedure</a:t>
            </a:r>
            <a:br>
              <a:rPr lang="en-US" sz="4800" b="1" dirty="0">
                <a:solidFill>
                  <a:schemeClr val="accent2">
                    <a:lumMod val="75000"/>
                  </a:schemeClr>
                </a:solidFill>
                <a:latin typeface="Century Schoolbook" panose="02040604050505020304" pitchFamily="18" charset="0"/>
              </a:rPr>
            </a:br>
            <a:r>
              <a:rPr lang="en-US" sz="1600" b="1" dirty="0">
                <a:solidFill>
                  <a:schemeClr val="accent2">
                    <a:lumMod val="75000"/>
                  </a:schemeClr>
                </a:solidFill>
                <a:latin typeface="Century Schoolbook" panose="02040604050505020304" pitchFamily="18" charset="0"/>
              </a:rPr>
              <a:t>Humanities TX Teacher Workshop</a:t>
            </a:r>
            <a:br>
              <a:rPr lang="en-US" sz="1600" b="1" dirty="0">
                <a:solidFill>
                  <a:schemeClr val="accent2">
                    <a:lumMod val="75000"/>
                  </a:schemeClr>
                </a:solidFill>
                <a:latin typeface="Century Schoolbook" panose="02040604050505020304" pitchFamily="18" charset="0"/>
              </a:rPr>
            </a:br>
            <a:r>
              <a:rPr lang="en-US" sz="1600" b="1" i="1" dirty="0">
                <a:solidFill>
                  <a:schemeClr val="accent2">
                    <a:lumMod val="75000"/>
                  </a:schemeClr>
                </a:solidFill>
                <a:latin typeface="Century Schoolbook" panose="02040604050505020304" pitchFamily="18" charset="0"/>
              </a:rPr>
              <a:t>The Court and the Constitution</a:t>
            </a:r>
            <a:br>
              <a:rPr lang="en-US" sz="1600" b="1" i="1" dirty="0">
                <a:solidFill>
                  <a:schemeClr val="accent2">
                    <a:lumMod val="75000"/>
                  </a:schemeClr>
                </a:solidFill>
                <a:latin typeface="Century Schoolbook" panose="02040604050505020304" pitchFamily="18" charset="0"/>
              </a:rPr>
            </a:br>
            <a:r>
              <a:rPr lang="en-US" sz="1600" b="1" i="1" dirty="0">
                <a:solidFill>
                  <a:schemeClr val="accent2">
                    <a:lumMod val="75000"/>
                  </a:schemeClr>
                </a:solidFill>
                <a:latin typeface="Century Schoolbook" panose="02040604050505020304" pitchFamily="18" charset="0"/>
              </a:rPr>
              <a:t>November 1, 2021</a:t>
            </a:r>
            <a:endParaRPr lang="en-US" sz="4800" b="1" dirty="0">
              <a:solidFill>
                <a:schemeClr val="accent2">
                  <a:lumMod val="75000"/>
                </a:schemeClr>
              </a:solidFill>
              <a:latin typeface="Century Schoolbook" panose="02040604050505020304" pitchFamily="18" charset="0"/>
            </a:endParaRPr>
          </a:p>
        </p:txBody>
      </p:sp>
      <p:sp>
        <p:nvSpPr>
          <p:cNvPr id="8" name="TextBox 7">
            <a:extLst>
              <a:ext uri="{FF2B5EF4-FFF2-40B4-BE49-F238E27FC236}">
                <a16:creationId xmlns:a16="http://schemas.microsoft.com/office/drawing/2014/main" id="{579BDA6E-EA97-904A-B0DD-BBCD74F5579B}"/>
              </a:ext>
            </a:extLst>
          </p:cNvPr>
          <p:cNvSpPr txBox="1"/>
          <p:nvPr/>
        </p:nvSpPr>
        <p:spPr>
          <a:xfrm>
            <a:off x="8773297" y="6362922"/>
            <a:ext cx="3064237" cy="369332"/>
          </a:xfrm>
          <a:prstGeom prst="rect">
            <a:avLst/>
          </a:prstGeom>
          <a:noFill/>
        </p:spPr>
        <p:txBody>
          <a:bodyPr wrap="none" rtlCol="0">
            <a:spAutoFit/>
          </a:bodyPr>
          <a:lstStyle/>
          <a:p>
            <a:r>
              <a:rPr lang="en-US" i="1" dirty="0"/>
              <a:t>The Simpson Jury by Bill Robles</a:t>
            </a:r>
          </a:p>
        </p:txBody>
      </p:sp>
      <p:sp>
        <p:nvSpPr>
          <p:cNvPr id="10" name="Title 1">
            <a:extLst>
              <a:ext uri="{FF2B5EF4-FFF2-40B4-BE49-F238E27FC236}">
                <a16:creationId xmlns:a16="http://schemas.microsoft.com/office/drawing/2014/main" id="{3BE13743-1123-5C49-A2C8-0F1F47F68676}"/>
              </a:ext>
            </a:extLst>
          </p:cNvPr>
          <p:cNvSpPr txBox="1">
            <a:spLocks/>
          </p:cNvSpPr>
          <p:nvPr/>
        </p:nvSpPr>
        <p:spPr>
          <a:xfrm>
            <a:off x="1524000" y="5360066"/>
            <a:ext cx="2889561" cy="103319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err="1">
                <a:solidFill>
                  <a:schemeClr val="accent2">
                    <a:lumMod val="75000"/>
                  </a:schemeClr>
                </a:solidFill>
                <a:latin typeface="Century Schoolbook" panose="02040604050505020304" pitchFamily="18" charset="0"/>
              </a:rPr>
              <a:t>Alyx</a:t>
            </a:r>
            <a:r>
              <a:rPr lang="en-US" sz="1800" dirty="0">
                <a:solidFill>
                  <a:schemeClr val="accent2">
                    <a:lumMod val="75000"/>
                  </a:schemeClr>
                </a:solidFill>
                <a:latin typeface="Century Schoolbook" panose="02040604050505020304" pitchFamily="18" charset="0"/>
              </a:rPr>
              <a:t> Mark</a:t>
            </a:r>
          </a:p>
          <a:p>
            <a:pPr algn="l"/>
            <a:r>
              <a:rPr lang="en-US" sz="1800" dirty="0">
                <a:solidFill>
                  <a:schemeClr val="accent2">
                    <a:lumMod val="75000"/>
                  </a:schemeClr>
                </a:solidFill>
                <a:latin typeface="Century Schoolbook" panose="02040604050505020304" pitchFamily="18" charset="0"/>
              </a:rPr>
              <a:t>Dept. of Government</a:t>
            </a:r>
          </a:p>
          <a:p>
            <a:pPr algn="l"/>
            <a:r>
              <a:rPr lang="en-US" sz="1800" dirty="0">
                <a:solidFill>
                  <a:schemeClr val="accent2">
                    <a:lumMod val="75000"/>
                  </a:schemeClr>
                </a:solidFill>
                <a:latin typeface="Century Schoolbook" panose="02040604050505020304" pitchFamily="18" charset="0"/>
              </a:rPr>
              <a:t>Wesleyan University</a:t>
            </a:r>
            <a:endParaRPr lang="en-US" sz="4800" dirty="0">
              <a:solidFill>
                <a:schemeClr val="accent2">
                  <a:lumMod val="75000"/>
                </a:schemeClr>
              </a:solidFill>
              <a:latin typeface="Century Schoolbook" panose="02040604050505020304" pitchFamily="18" charset="0"/>
            </a:endParaRPr>
          </a:p>
        </p:txBody>
      </p:sp>
    </p:spTree>
    <p:extLst>
      <p:ext uri="{BB962C8B-B14F-4D97-AF65-F5344CB8AC3E}">
        <p14:creationId xmlns:p14="http://schemas.microsoft.com/office/powerpoint/2010/main" val="1562465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with medium confidence">
            <a:extLst>
              <a:ext uri="{FF2B5EF4-FFF2-40B4-BE49-F238E27FC236}">
                <a16:creationId xmlns:a16="http://schemas.microsoft.com/office/drawing/2014/main" id="{01BF0596-8425-4449-AAEE-FEB39C9B0E69}"/>
              </a:ext>
            </a:extLst>
          </p:cNvPr>
          <p:cNvPicPr>
            <a:picLocks noChangeAspect="1"/>
          </p:cNvPicPr>
          <p:nvPr/>
        </p:nvPicPr>
        <p:blipFill>
          <a:blip r:embed="rId2"/>
          <a:stretch>
            <a:fillRect/>
          </a:stretch>
        </p:blipFill>
        <p:spPr>
          <a:xfrm>
            <a:off x="2465337" y="1635780"/>
            <a:ext cx="7754661" cy="5194818"/>
          </a:xfrm>
          <a:prstGeom prst="rect">
            <a:avLst/>
          </a:prstGeom>
        </p:spPr>
      </p:pic>
      <p:sp>
        <p:nvSpPr>
          <p:cNvPr id="6" name="TextBox 5">
            <a:extLst>
              <a:ext uri="{FF2B5EF4-FFF2-40B4-BE49-F238E27FC236}">
                <a16:creationId xmlns:a16="http://schemas.microsoft.com/office/drawing/2014/main" id="{6D9F4144-E34C-924F-9A99-1616EBFBF633}"/>
              </a:ext>
            </a:extLst>
          </p:cNvPr>
          <p:cNvSpPr txBox="1"/>
          <p:nvPr/>
        </p:nvSpPr>
        <p:spPr>
          <a:xfrm>
            <a:off x="5037680" y="1901745"/>
            <a:ext cx="3194975" cy="646331"/>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Constitutional deprivation of liberty</a:t>
            </a:r>
          </a:p>
        </p:txBody>
      </p:sp>
      <p:sp>
        <p:nvSpPr>
          <p:cNvPr id="7" name="TextBox 6">
            <a:extLst>
              <a:ext uri="{FF2B5EF4-FFF2-40B4-BE49-F238E27FC236}">
                <a16:creationId xmlns:a16="http://schemas.microsoft.com/office/drawing/2014/main" id="{1A0B0170-324E-7E40-8D54-BA1D8A9302F1}"/>
              </a:ext>
            </a:extLst>
          </p:cNvPr>
          <p:cNvSpPr txBox="1"/>
          <p:nvPr/>
        </p:nvSpPr>
        <p:spPr>
          <a:xfrm>
            <a:off x="5113887" y="6212604"/>
            <a:ext cx="4432449" cy="307777"/>
          </a:xfrm>
          <a:prstGeom prst="rect">
            <a:avLst/>
          </a:prstGeom>
          <a:noFill/>
        </p:spPr>
        <p:txBody>
          <a:bodyPr wrap="square" rtlCol="0">
            <a:spAutoFit/>
          </a:bodyPr>
          <a:lstStyle/>
          <a:p>
            <a:r>
              <a:rPr lang="en-US" sz="1400" b="1" dirty="0">
                <a:latin typeface="Cavolini" panose="020B0604020202020204" pitchFamily="34" charset="0"/>
                <a:cs typeface="Cavolini" panose="020B0604020202020204" pitchFamily="34" charset="0"/>
              </a:rPr>
              <a:t>James Madison </a:t>
            </a:r>
            <a:r>
              <a:rPr lang="en-US" sz="1100" b="1" dirty="0">
                <a:latin typeface="Cavolini" panose="020B0604020202020204" pitchFamily="34" charset="0"/>
                <a:cs typeface="Cavolini" panose="020B0604020202020204" pitchFamily="34" charset="0"/>
              </a:rPr>
              <a:t>(…and John Bingham)</a:t>
            </a:r>
            <a:endParaRPr lang="en-US" sz="1400" b="1" dirty="0">
              <a:latin typeface="Cavolini" panose="020B0604020202020204" pitchFamily="34" charset="0"/>
              <a:cs typeface="Cavolini" panose="020B0604020202020204" pitchFamily="34" charset="0"/>
            </a:endParaRPr>
          </a:p>
        </p:txBody>
      </p:sp>
      <p:sp>
        <p:nvSpPr>
          <p:cNvPr id="8" name="TextBox 7">
            <a:extLst>
              <a:ext uri="{FF2B5EF4-FFF2-40B4-BE49-F238E27FC236}">
                <a16:creationId xmlns:a16="http://schemas.microsoft.com/office/drawing/2014/main" id="{8F191E3F-6B08-124A-B3E6-FC8FCEB866D2}"/>
              </a:ext>
            </a:extLst>
          </p:cNvPr>
          <p:cNvSpPr txBox="1"/>
          <p:nvPr/>
        </p:nvSpPr>
        <p:spPr>
          <a:xfrm>
            <a:off x="2774950" y="3623288"/>
            <a:ext cx="2576056" cy="307777"/>
          </a:xfrm>
          <a:prstGeom prst="rect">
            <a:avLst/>
          </a:prstGeom>
          <a:noFill/>
        </p:spPr>
        <p:txBody>
          <a:bodyPr wrap="square" rtlCol="0">
            <a:spAutoFit/>
          </a:bodyPr>
          <a:lstStyle/>
          <a:p>
            <a:r>
              <a:rPr lang="en-US" sz="1400" b="1" dirty="0">
                <a:highlight>
                  <a:srgbClr val="FFFF00"/>
                </a:highlight>
                <a:latin typeface="Courier New" panose="02070309020205020404" pitchFamily="49" charset="0"/>
                <a:cs typeface="Courier New" panose="02070309020205020404" pitchFamily="49" charset="0"/>
              </a:rPr>
              <a:t>½ c. 4</a:t>
            </a:r>
            <a:r>
              <a:rPr lang="en-US" sz="1400" b="1" baseline="30000" dirty="0">
                <a:highlight>
                  <a:srgbClr val="FFFF00"/>
                </a:highlight>
                <a:latin typeface="Courier New" panose="02070309020205020404" pitchFamily="49" charset="0"/>
                <a:cs typeface="Courier New" panose="02070309020205020404" pitchFamily="49" charset="0"/>
              </a:rPr>
              <a:t>th</a:t>
            </a:r>
            <a:r>
              <a:rPr lang="en-US" sz="1400" b="1" dirty="0">
                <a:highlight>
                  <a:srgbClr val="FFFF00"/>
                </a:highlight>
                <a:latin typeface="Courier New" panose="02070309020205020404" pitchFamily="49" charset="0"/>
                <a:cs typeface="Courier New" panose="02070309020205020404" pitchFamily="49" charset="0"/>
              </a:rPr>
              <a:t> Amendment</a:t>
            </a:r>
          </a:p>
        </p:txBody>
      </p:sp>
      <p:sp>
        <p:nvSpPr>
          <p:cNvPr id="9" name="TextBox 8">
            <a:extLst>
              <a:ext uri="{FF2B5EF4-FFF2-40B4-BE49-F238E27FC236}">
                <a16:creationId xmlns:a16="http://schemas.microsoft.com/office/drawing/2014/main" id="{E5B418FB-175B-6A47-86DD-DE52C2330BF2}"/>
              </a:ext>
            </a:extLst>
          </p:cNvPr>
          <p:cNvSpPr txBox="1"/>
          <p:nvPr/>
        </p:nvSpPr>
        <p:spPr>
          <a:xfrm>
            <a:off x="2774950" y="3971764"/>
            <a:ext cx="2576056" cy="553998"/>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1 tbsp. 5</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1EF3CABD-F007-DD4A-8C1C-B3853C9168BD}"/>
              </a:ext>
            </a:extLst>
          </p:cNvPr>
          <p:cNvSpPr txBox="1"/>
          <p:nvPr/>
        </p:nvSpPr>
        <p:spPr>
          <a:xfrm>
            <a:off x="2774950" y="4305172"/>
            <a:ext cx="2576056" cy="553998"/>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dash of 6</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B08449C4-7835-B447-BE86-BB07CBBC1C97}"/>
              </a:ext>
            </a:extLst>
          </p:cNvPr>
          <p:cNvSpPr txBox="1"/>
          <p:nvPr/>
        </p:nvSpPr>
        <p:spPr>
          <a:xfrm>
            <a:off x="2774950" y="4638580"/>
            <a:ext cx="3194974"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zest of one 14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400" b="1"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608FC808-A794-4D4C-93C5-1CF96276067F}"/>
              </a:ext>
            </a:extLst>
          </p:cNvPr>
          <p:cNvSpPr txBox="1"/>
          <p:nvPr/>
        </p:nvSpPr>
        <p:spPr>
          <a:xfrm>
            <a:off x="5113886" y="3646930"/>
            <a:ext cx="3828945" cy="307777"/>
          </a:xfrm>
          <a:prstGeom prst="rect">
            <a:avLst/>
          </a:prstGeom>
          <a:noFill/>
        </p:spPr>
        <p:txBody>
          <a:bodyPr wrap="square" rtlCol="0">
            <a:spAutoFit/>
          </a:bodyPr>
          <a:lstStyle/>
          <a:p>
            <a:r>
              <a:rPr lang="en-US" sz="1400" b="1" dirty="0">
                <a:highlight>
                  <a:srgbClr val="FFFF00"/>
                </a:highlight>
                <a:latin typeface="Courier New" panose="02070309020205020404" pitchFamily="49" charset="0"/>
                <a:cs typeface="Courier New" panose="02070309020205020404" pitchFamily="49" charset="0"/>
              </a:rPr>
              <a:t>Admissibility of evidence</a:t>
            </a:r>
          </a:p>
        </p:txBody>
      </p:sp>
      <p:sp>
        <p:nvSpPr>
          <p:cNvPr id="14" name="TextBox 13">
            <a:extLst>
              <a:ext uri="{FF2B5EF4-FFF2-40B4-BE49-F238E27FC236}">
                <a16:creationId xmlns:a16="http://schemas.microsoft.com/office/drawing/2014/main" id="{810F7DCB-44BD-4D49-AB75-A412EA6F3F0D}"/>
              </a:ext>
            </a:extLst>
          </p:cNvPr>
          <p:cNvSpPr txBox="1"/>
          <p:nvPr/>
        </p:nvSpPr>
        <p:spPr>
          <a:xfrm>
            <a:off x="5113886" y="3980338"/>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Jury selection practices</a:t>
            </a:r>
          </a:p>
        </p:txBody>
      </p:sp>
      <p:sp>
        <p:nvSpPr>
          <p:cNvPr id="15" name="TextBox 14">
            <a:extLst>
              <a:ext uri="{FF2B5EF4-FFF2-40B4-BE49-F238E27FC236}">
                <a16:creationId xmlns:a16="http://schemas.microsoft.com/office/drawing/2014/main" id="{DCF5F697-F38C-0E4C-830B-23AFB6769B2D}"/>
              </a:ext>
            </a:extLst>
          </p:cNvPr>
          <p:cNvSpPr txBox="1"/>
          <p:nvPr/>
        </p:nvSpPr>
        <p:spPr>
          <a:xfrm>
            <a:off x="5113885" y="4274394"/>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Provision of counsel</a:t>
            </a:r>
          </a:p>
        </p:txBody>
      </p:sp>
    </p:spTree>
    <p:extLst>
      <p:ext uri="{BB962C8B-B14F-4D97-AF65-F5344CB8AC3E}">
        <p14:creationId xmlns:p14="http://schemas.microsoft.com/office/powerpoint/2010/main" val="9618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B3FC-BDE3-9D45-A092-1FF4FFCF3931}"/>
              </a:ext>
            </a:extLst>
          </p:cNvPr>
          <p:cNvSpPr>
            <a:spLocks noGrp="1"/>
          </p:cNvSpPr>
          <p:nvPr>
            <p:ph type="title"/>
          </p:nvPr>
        </p:nvSpPr>
        <p:spPr/>
        <p:txBody>
          <a:bodyPr>
            <a:normAutofit/>
          </a:bodyPr>
          <a:lstStyle/>
          <a:p>
            <a:r>
              <a:rPr lang="en-US" sz="3600" dirty="0"/>
              <a:t>“…the conception of due process of law”</a:t>
            </a:r>
            <a:br>
              <a:rPr lang="en-US" sz="3600" dirty="0"/>
            </a:br>
            <a:r>
              <a:rPr lang="en-US" sz="3600" dirty="0"/>
              <a:t>and enforcing the 4</a:t>
            </a:r>
            <a:r>
              <a:rPr lang="en-US" sz="3600" baseline="30000" dirty="0"/>
              <a:t>th</a:t>
            </a:r>
            <a:r>
              <a:rPr lang="en-US" sz="3600" dirty="0"/>
              <a:t> Amendment</a:t>
            </a:r>
          </a:p>
        </p:txBody>
      </p:sp>
      <p:sp>
        <p:nvSpPr>
          <p:cNvPr id="3" name="Content Placeholder 2">
            <a:extLst>
              <a:ext uri="{FF2B5EF4-FFF2-40B4-BE49-F238E27FC236}">
                <a16:creationId xmlns:a16="http://schemas.microsoft.com/office/drawing/2014/main" id="{1AA18FC7-2AFC-9544-A6E5-3EC7EB813703}"/>
              </a:ext>
            </a:extLst>
          </p:cNvPr>
          <p:cNvSpPr>
            <a:spLocks noGrp="1"/>
          </p:cNvSpPr>
          <p:nvPr>
            <p:ph idx="1"/>
          </p:nvPr>
        </p:nvSpPr>
        <p:spPr/>
        <p:txBody>
          <a:bodyPr>
            <a:normAutofit fontScale="92500" lnSpcReduction="20000"/>
          </a:bodyPr>
          <a:lstStyle/>
          <a:p>
            <a:pPr marL="0" indent="0">
              <a:buNone/>
            </a:pPr>
            <a:r>
              <a:rPr lang="en-US" dirty="0">
                <a:solidFill>
                  <a:schemeClr val="accent2">
                    <a:lumMod val="40000"/>
                    <a:lumOff val="60000"/>
                  </a:schemeClr>
                </a:solidFill>
              </a:rPr>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 </a:t>
            </a:r>
          </a:p>
          <a:p>
            <a:pPr marL="0" indent="0">
              <a:buNone/>
            </a:pPr>
            <a:endParaRPr lang="en-US" dirty="0"/>
          </a:p>
          <a:p>
            <a:pPr marL="0" indent="0">
              <a:buNone/>
            </a:pPr>
            <a:r>
              <a:rPr lang="en-US" b="1" dirty="0"/>
              <a:t>What do we do if a law enforcement official violates provisions of the 4</a:t>
            </a:r>
            <a:r>
              <a:rPr lang="en-US" b="1" baseline="30000" dirty="0"/>
              <a:t>th</a:t>
            </a:r>
            <a:r>
              <a:rPr lang="en-US" b="1" dirty="0"/>
              <a:t> Amendment?</a:t>
            </a:r>
          </a:p>
          <a:p>
            <a:r>
              <a:rPr lang="en-US" b="1" dirty="0"/>
              <a:t>Exclusionary rule?</a:t>
            </a:r>
          </a:p>
          <a:p>
            <a:r>
              <a:rPr lang="en-US" dirty="0"/>
              <a:t>Federal: </a:t>
            </a:r>
            <a:r>
              <a:rPr lang="en-US" i="1" dirty="0"/>
              <a:t>Weeks v. US </a:t>
            </a:r>
            <a:r>
              <a:rPr lang="en-US" dirty="0"/>
              <a:t>(1914) 👍</a:t>
            </a:r>
          </a:p>
          <a:p>
            <a:r>
              <a:rPr lang="en-US" dirty="0"/>
              <a:t>State: </a:t>
            </a:r>
            <a:r>
              <a:rPr lang="en-US" i="1" dirty="0"/>
              <a:t>Wolf v. Colorado </a:t>
            </a:r>
            <a:r>
              <a:rPr lang="en-US" dirty="0"/>
              <a:t>(1949) 👎</a:t>
            </a:r>
            <a:endParaRPr lang="en-US" i="1" dirty="0"/>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41739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0DA0D-AC37-2448-86A1-1D8E838EE0FF}"/>
              </a:ext>
            </a:extLst>
          </p:cNvPr>
          <p:cNvSpPr>
            <a:spLocks noGrp="1"/>
          </p:cNvSpPr>
          <p:nvPr>
            <p:ph type="title"/>
          </p:nvPr>
        </p:nvSpPr>
        <p:spPr>
          <a:xfrm>
            <a:off x="640080" y="325369"/>
            <a:ext cx="4368602" cy="1956841"/>
          </a:xfrm>
        </p:spPr>
        <p:txBody>
          <a:bodyPr anchor="b">
            <a:normAutofit/>
          </a:bodyPr>
          <a:lstStyle/>
          <a:p>
            <a:r>
              <a:rPr lang="en-US" sz="4000" i="1" dirty="0"/>
              <a:t>Mapp v. Ohio </a:t>
            </a:r>
            <a:r>
              <a:rPr lang="en-US" sz="4000" dirty="0"/>
              <a:t>(1961)</a:t>
            </a:r>
            <a:endParaRPr lang="en-US" sz="4000" i="1"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D732B2-C917-CF45-9104-615CF944BA52}"/>
              </a:ext>
            </a:extLst>
          </p:cNvPr>
          <p:cNvSpPr>
            <a:spLocks noGrp="1"/>
          </p:cNvSpPr>
          <p:nvPr>
            <p:ph idx="1"/>
          </p:nvPr>
        </p:nvSpPr>
        <p:spPr>
          <a:xfrm>
            <a:off x="640080" y="2872899"/>
            <a:ext cx="4626864" cy="3838796"/>
          </a:xfrm>
        </p:spPr>
        <p:txBody>
          <a:bodyPr>
            <a:normAutofit fontScale="77500" lnSpcReduction="20000"/>
          </a:bodyPr>
          <a:lstStyle/>
          <a:p>
            <a:pPr>
              <a:lnSpc>
                <a:spcPct val="120000"/>
              </a:lnSpc>
            </a:pPr>
            <a:r>
              <a:rPr lang="en-US" dirty="0"/>
              <a:t>“There is no war between the Constitution and common sense. Presently, a federal prosecutor may make no use of evidence illegally seized, but a state's attorney across the street may, although he supposedly is operating under the enforceable prohibitions of the same Amendment.”</a:t>
            </a:r>
          </a:p>
          <a:p>
            <a:pPr marL="0" indent="0" algn="r">
              <a:lnSpc>
                <a:spcPct val="120000"/>
              </a:lnSpc>
              <a:buNone/>
            </a:pPr>
            <a:r>
              <a:rPr lang="en-US" sz="2200" dirty="0"/>
              <a:t>Justice Clark, majority</a:t>
            </a:r>
          </a:p>
        </p:txBody>
      </p:sp>
      <p:pic>
        <p:nvPicPr>
          <p:cNvPr id="5" name="Picture 4">
            <a:extLst>
              <a:ext uri="{FF2B5EF4-FFF2-40B4-BE49-F238E27FC236}">
                <a16:creationId xmlns:a16="http://schemas.microsoft.com/office/drawing/2014/main" id="{9B52FA62-CC9A-FD49-BEBE-C877DF84F1A4}"/>
              </a:ext>
            </a:extLst>
          </p:cNvPr>
          <p:cNvPicPr>
            <a:picLocks noChangeAspect="1"/>
          </p:cNvPicPr>
          <p:nvPr/>
        </p:nvPicPr>
        <p:blipFill rotWithShape="1">
          <a:blip r:embed="rId2"/>
          <a:srcRect l="449" r="3" b="3"/>
          <a:stretch/>
        </p:blipFill>
        <p:spPr>
          <a:xfrm>
            <a:off x="5648762" y="10"/>
            <a:ext cx="654171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72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7A13D2-EFF6-234D-8F2C-4E71FDE0FEB2}"/>
              </a:ext>
            </a:extLst>
          </p:cNvPr>
          <p:cNvSpPr>
            <a:spLocks noGrp="1"/>
          </p:cNvSpPr>
          <p:nvPr>
            <p:ph type="title"/>
          </p:nvPr>
        </p:nvSpPr>
        <p:spPr>
          <a:xfrm>
            <a:off x="572493" y="238539"/>
            <a:ext cx="11018520" cy="1434415"/>
          </a:xfrm>
        </p:spPr>
        <p:txBody>
          <a:bodyPr anchor="b">
            <a:normAutofit/>
          </a:bodyPr>
          <a:lstStyle/>
          <a:p>
            <a:r>
              <a:rPr lang="en-US" sz="4600"/>
              <a:t>Are you in favor of or opposed to an unrestricted Exclusionary Rule?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0FE91D-67CC-6748-8D30-B1F762D2FB7B}"/>
              </a:ext>
            </a:extLst>
          </p:cNvPr>
          <p:cNvSpPr>
            <a:spLocks noGrp="1"/>
          </p:cNvSpPr>
          <p:nvPr>
            <p:ph idx="1"/>
          </p:nvPr>
        </p:nvSpPr>
        <p:spPr>
          <a:xfrm>
            <a:off x="572493" y="2071316"/>
            <a:ext cx="6713552" cy="4119172"/>
          </a:xfrm>
        </p:spPr>
        <p:txBody>
          <a:bodyPr anchor="t">
            <a:normAutofit/>
          </a:bodyPr>
          <a:lstStyle/>
          <a:p>
            <a:r>
              <a:rPr lang="en-US" sz="2200" dirty="0"/>
              <a:t>Example of an argument for:</a:t>
            </a:r>
          </a:p>
          <a:p>
            <a:pPr lvl="1"/>
            <a:r>
              <a:rPr lang="en-US" sz="2200" dirty="0"/>
              <a:t>Deters police misconduct (</a:t>
            </a:r>
            <a:r>
              <a:rPr lang="en-US" sz="2200" i="1" dirty="0"/>
              <a:t>Linkletter v Walker </a:t>
            </a:r>
            <a:r>
              <a:rPr lang="en-US" sz="2200" dirty="0"/>
              <a:t>1965)</a:t>
            </a:r>
          </a:p>
          <a:p>
            <a:pPr lvl="1"/>
            <a:endParaRPr lang="en-US" sz="2200" dirty="0"/>
          </a:p>
          <a:p>
            <a:r>
              <a:rPr lang="en-US" sz="2200" dirty="0"/>
              <a:t>Against:</a:t>
            </a:r>
          </a:p>
          <a:p>
            <a:pPr lvl="1"/>
            <a:r>
              <a:rPr lang="en-US" sz="2200" dirty="0"/>
              <a:t>Should we allow “the criminal to go free because the constable blundered?” (Cardozo in </a:t>
            </a:r>
            <a:r>
              <a:rPr lang="en-US" sz="2200" i="1" dirty="0"/>
              <a:t>People v. </a:t>
            </a:r>
            <a:r>
              <a:rPr lang="en-US" sz="2200" i="1" dirty="0" err="1"/>
              <a:t>Defore</a:t>
            </a:r>
            <a:r>
              <a:rPr lang="en-US" sz="2200" dirty="0"/>
              <a:t> 1926 – NY Court of Appeals)</a:t>
            </a:r>
          </a:p>
        </p:txBody>
      </p:sp>
      <p:pic>
        <p:nvPicPr>
          <p:cNvPr id="5" name="Picture 4">
            <a:extLst>
              <a:ext uri="{FF2B5EF4-FFF2-40B4-BE49-F238E27FC236}">
                <a16:creationId xmlns:a16="http://schemas.microsoft.com/office/drawing/2014/main" id="{EBFE185F-C2C9-194D-9682-85BE4B0F75F5}"/>
              </a:ext>
            </a:extLst>
          </p:cNvPr>
          <p:cNvPicPr>
            <a:picLocks noChangeAspect="1"/>
          </p:cNvPicPr>
          <p:nvPr/>
        </p:nvPicPr>
        <p:blipFill rotWithShape="1">
          <a:blip r:embed="rId2"/>
          <a:srcRect t="13459" r="1" b="8583"/>
          <a:stretch/>
        </p:blipFill>
        <p:spPr>
          <a:xfrm>
            <a:off x="8151146" y="1743920"/>
            <a:ext cx="2858230" cy="2970968"/>
          </a:xfrm>
          <a:prstGeom prst="rect">
            <a:avLst/>
          </a:prstGeom>
        </p:spPr>
      </p:pic>
    </p:spTree>
    <p:extLst>
      <p:ext uri="{BB962C8B-B14F-4D97-AF65-F5344CB8AC3E}">
        <p14:creationId xmlns:p14="http://schemas.microsoft.com/office/powerpoint/2010/main" val="1716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A9D8-8690-C14A-A4BE-9154906ADDBE}"/>
              </a:ext>
            </a:extLst>
          </p:cNvPr>
          <p:cNvSpPr>
            <a:spLocks noGrp="1"/>
          </p:cNvSpPr>
          <p:nvPr>
            <p:ph type="title"/>
          </p:nvPr>
        </p:nvSpPr>
        <p:spPr/>
        <p:txBody>
          <a:bodyPr/>
          <a:lstStyle/>
          <a:p>
            <a:r>
              <a:rPr lang="en-US" dirty="0"/>
              <a:t>Restricting the Exclusionary Rule</a:t>
            </a:r>
          </a:p>
        </p:txBody>
      </p:sp>
      <p:sp>
        <p:nvSpPr>
          <p:cNvPr id="3" name="Content Placeholder 2">
            <a:extLst>
              <a:ext uri="{FF2B5EF4-FFF2-40B4-BE49-F238E27FC236}">
                <a16:creationId xmlns:a16="http://schemas.microsoft.com/office/drawing/2014/main" id="{12D7FDDB-D95C-A547-802E-F9A6431EA386}"/>
              </a:ext>
            </a:extLst>
          </p:cNvPr>
          <p:cNvSpPr>
            <a:spLocks noGrp="1"/>
          </p:cNvSpPr>
          <p:nvPr>
            <p:ph idx="1"/>
          </p:nvPr>
        </p:nvSpPr>
        <p:spPr/>
        <p:txBody>
          <a:bodyPr/>
          <a:lstStyle/>
          <a:p>
            <a:r>
              <a:rPr lang="en-US" i="1" dirty="0"/>
              <a:t>US v. Leon </a:t>
            </a:r>
            <a:r>
              <a:rPr lang="en-US" dirty="0"/>
              <a:t>(1984), </a:t>
            </a:r>
            <a:r>
              <a:rPr lang="en-US" i="1" dirty="0"/>
              <a:t>Michigan v. Hudson </a:t>
            </a:r>
            <a:r>
              <a:rPr lang="en-US" dirty="0"/>
              <a:t>(2006)</a:t>
            </a:r>
          </a:p>
        </p:txBody>
      </p:sp>
      <p:pic>
        <p:nvPicPr>
          <p:cNvPr id="5" name="Picture 4">
            <a:extLst>
              <a:ext uri="{FF2B5EF4-FFF2-40B4-BE49-F238E27FC236}">
                <a16:creationId xmlns:a16="http://schemas.microsoft.com/office/drawing/2014/main" id="{468A0926-B16D-A04A-B45E-69C051510381}"/>
              </a:ext>
            </a:extLst>
          </p:cNvPr>
          <p:cNvPicPr>
            <a:picLocks noChangeAspect="1"/>
          </p:cNvPicPr>
          <p:nvPr/>
        </p:nvPicPr>
        <p:blipFill>
          <a:blip r:embed="rId2"/>
          <a:stretch>
            <a:fillRect/>
          </a:stretch>
        </p:blipFill>
        <p:spPr>
          <a:xfrm>
            <a:off x="6425751" y="2933697"/>
            <a:ext cx="5333434" cy="3559178"/>
          </a:xfrm>
          <a:prstGeom prst="rect">
            <a:avLst/>
          </a:prstGeom>
        </p:spPr>
      </p:pic>
      <p:sp>
        <p:nvSpPr>
          <p:cNvPr id="4" name="TextBox 3">
            <a:extLst>
              <a:ext uri="{FF2B5EF4-FFF2-40B4-BE49-F238E27FC236}">
                <a16:creationId xmlns:a16="http://schemas.microsoft.com/office/drawing/2014/main" id="{20B80E7C-D5C4-8B42-81AC-52B7CBDAFDBE}"/>
              </a:ext>
            </a:extLst>
          </p:cNvPr>
          <p:cNvSpPr txBox="1"/>
          <p:nvPr/>
        </p:nvSpPr>
        <p:spPr>
          <a:xfrm>
            <a:off x="838200" y="2553088"/>
            <a:ext cx="3589444" cy="523220"/>
          </a:xfrm>
          <a:prstGeom prst="rect">
            <a:avLst/>
          </a:prstGeom>
          <a:noFill/>
        </p:spPr>
        <p:txBody>
          <a:bodyPr wrap="none" rtlCol="0">
            <a:spAutoFit/>
          </a:bodyPr>
          <a:lstStyle/>
          <a:p>
            <a:r>
              <a:rPr lang="en-US" sz="2800" dirty="0">
                <a:solidFill>
                  <a:schemeClr val="accent2">
                    <a:lumMod val="50000"/>
                  </a:schemeClr>
                </a:solidFill>
                <a:latin typeface="Century Schoolbook" panose="02040604050505020304" pitchFamily="18" charset="0"/>
              </a:rPr>
              <a:t>Breonna Taylor case</a:t>
            </a:r>
          </a:p>
        </p:txBody>
      </p:sp>
    </p:spTree>
    <p:extLst>
      <p:ext uri="{BB962C8B-B14F-4D97-AF65-F5344CB8AC3E}">
        <p14:creationId xmlns:p14="http://schemas.microsoft.com/office/powerpoint/2010/main" val="28020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with medium confidence">
            <a:extLst>
              <a:ext uri="{FF2B5EF4-FFF2-40B4-BE49-F238E27FC236}">
                <a16:creationId xmlns:a16="http://schemas.microsoft.com/office/drawing/2014/main" id="{01BF0596-8425-4449-AAEE-FEB39C9B0E69}"/>
              </a:ext>
            </a:extLst>
          </p:cNvPr>
          <p:cNvPicPr>
            <a:picLocks noChangeAspect="1"/>
          </p:cNvPicPr>
          <p:nvPr/>
        </p:nvPicPr>
        <p:blipFill>
          <a:blip r:embed="rId2"/>
          <a:stretch>
            <a:fillRect/>
          </a:stretch>
        </p:blipFill>
        <p:spPr>
          <a:xfrm>
            <a:off x="2465337" y="1635780"/>
            <a:ext cx="7754661" cy="5194818"/>
          </a:xfrm>
          <a:prstGeom prst="rect">
            <a:avLst/>
          </a:prstGeom>
        </p:spPr>
      </p:pic>
      <p:sp>
        <p:nvSpPr>
          <p:cNvPr id="6" name="TextBox 5">
            <a:extLst>
              <a:ext uri="{FF2B5EF4-FFF2-40B4-BE49-F238E27FC236}">
                <a16:creationId xmlns:a16="http://schemas.microsoft.com/office/drawing/2014/main" id="{6D9F4144-E34C-924F-9A99-1616EBFBF633}"/>
              </a:ext>
            </a:extLst>
          </p:cNvPr>
          <p:cNvSpPr txBox="1"/>
          <p:nvPr/>
        </p:nvSpPr>
        <p:spPr>
          <a:xfrm>
            <a:off x="5037680" y="1901745"/>
            <a:ext cx="3194975" cy="646331"/>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Constitutional deprivation of liberty</a:t>
            </a:r>
          </a:p>
        </p:txBody>
      </p:sp>
      <p:sp>
        <p:nvSpPr>
          <p:cNvPr id="7" name="TextBox 6">
            <a:extLst>
              <a:ext uri="{FF2B5EF4-FFF2-40B4-BE49-F238E27FC236}">
                <a16:creationId xmlns:a16="http://schemas.microsoft.com/office/drawing/2014/main" id="{1A0B0170-324E-7E40-8D54-BA1D8A9302F1}"/>
              </a:ext>
            </a:extLst>
          </p:cNvPr>
          <p:cNvSpPr txBox="1"/>
          <p:nvPr/>
        </p:nvSpPr>
        <p:spPr>
          <a:xfrm>
            <a:off x="5113887" y="6212604"/>
            <a:ext cx="4432449" cy="307777"/>
          </a:xfrm>
          <a:prstGeom prst="rect">
            <a:avLst/>
          </a:prstGeom>
          <a:noFill/>
        </p:spPr>
        <p:txBody>
          <a:bodyPr wrap="square" rtlCol="0">
            <a:spAutoFit/>
          </a:bodyPr>
          <a:lstStyle/>
          <a:p>
            <a:r>
              <a:rPr lang="en-US" sz="1400" b="1" dirty="0">
                <a:latin typeface="Cavolini" panose="020B0604020202020204" pitchFamily="34" charset="0"/>
                <a:cs typeface="Cavolini" panose="020B0604020202020204" pitchFamily="34" charset="0"/>
              </a:rPr>
              <a:t>James Madison </a:t>
            </a:r>
            <a:r>
              <a:rPr lang="en-US" sz="1100" b="1" dirty="0">
                <a:latin typeface="Cavolini" panose="020B0604020202020204" pitchFamily="34" charset="0"/>
                <a:cs typeface="Cavolini" panose="020B0604020202020204" pitchFamily="34" charset="0"/>
              </a:rPr>
              <a:t>(…and John Bingham)</a:t>
            </a:r>
            <a:endParaRPr lang="en-US" sz="1400" b="1" dirty="0">
              <a:latin typeface="Cavolini" panose="020B0604020202020204" pitchFamily="34" charset="0"/>
              <a:cs typeface="Cavolini" panose="020B0604020202020204" pitchFamily="34" charset="0"/>
            </a:endParaRPr>
          </a:p>
        </p:txBody>
      </p:sp>
      <p:sp>
        <p:nvSpPr>
          <p:cNvPr id="8" name="TextBox 7">
            <a:extLst>
              <a:ext uri="{FF2B5EF4-FFF2-40B4-BE49-F238E27FC236}">
                <a16:creationId xmlns:a16="http://schemas.microsoft.com/office/drawing/2014/main" id="{8F191E3F-6B08-124A-B3E6-FC8FCEB866D2}"/>
              </a:ext>
            </a:extLst>
          </p:cNvPr>
          <p:cNvSpPr txBox="1"/>
          <p:nvPr/>
        </p:nvSpPr>
        <p:spPr>
          <a:xfrm>
            <a:off x="2774950" y="3623288"/>
            <a:ext cx="2576056"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½ c. 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p:txBody>
      </p:sp>
      <p:sp>
        <p:nvSpPr>
          <p:cNvPr id="9" name="TextBox 8">
            <a:extLst>
              <a:ext uri="{FF2B5EF4-FFF2-40B4-BE49-F238E27FC236}">
                <a16:creationId xmlns:a16="http://schemas.microsoft.com/office/drawing/2014/main" id="{E5B418FB-175B-6A47-86DD-DE52C2330BF2}"/>
              </a:ext>
            </a:extLst>
          </p:cNvPr>
          <p:cNvSpPr txBox="1"/>
          <p:nvPr/>
        </p:nvSpPr>
        <p:spPr>
          <a:xfrm>
            <a:off x="2774950" y="3971764"/>
            <a:ext cx="2576056" cy="553998"/>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1 tbsp. 5</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1EF3CABD-F007-DD4A-8C1C-B3853C9168BD}"/>
              </a:ext>
            </a:extLst>
          </p:cNvPr>
          <p:cNvSpPr txBox="1"/>
          <p:nvPr/>
        </p:nvSpPr>
        <p:spPr>
          <a:xfrm>
            <a:off x="2774950" y="4248763"/>
            <a:ext cx="2576056" cy="553998"/>
          </a:xfrm>
          <a:prstGeom prst="rect">
            <a:avLst/>
          </a:prstGeom>
          <a:noFill/>
        </p:spPr>
        <p:txBody>
          <a:bodyPr wrap="square" rtlCol="0">
            <a:spAutoFit/>
          </a:bodyPr>
          <a:lstStyle/>
          <a:p>
            <a:r>
              <a:rPr lang="en-US" sz="1400" b="1" dirty="0">
                <a:highlight>
                  <a:srgbClr val="FFFF00"/>
                </a:highlight>
                <a:latin typeface="Courier New" panose="02070309020205020404" pitchFamily="49" charset="0"/>
                <a:cs typeface="Courier New" panose="02070309020205020404" pitchFamily="49" charset="0"/>
              </a:rPr>
              <a:t>dash of 6</a:t>
            </a:r>
            <a:r>
              <a:rPr lang="en-US" sz="1400" b="1" baseline="30000" dirty="0">
                <a:highlight>
                  <a:srgbClr val="FFFF00"/>
                </a:highlight>
                <a:latin typeface="Courier New" panose="02070309020205020404" pitchFamily="49" charset="0"/>
                <a:cs typeface="Courier New" panose="02070309020205020404" pitchFamily="49" charset="0"/>
              </a:rPr>
              <a:t>th</a:t>
            </a:r>
            <a:r>
              <a:rPr lang="en-US" sz="1400" b="1" dirty="0">
                <a:highlight>
                  <a:srgbClr val="FFFF00"/>
                </a:highlight>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B08449C4-7835-B447-BE86-BB07CBBC1C97}"/>
              </a:ext>
            </a:extLst>
          </p:cNvPr>
          <p:cNvSpPr txBox="1"/>
          <p:nvPr/>
        </p:nvSpPr>
        <p:spPr>
          <a:xfrm>
            <a:off x="2774950" y="4638580"/>
            <a:ext cx="3194974"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zest of one 14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400" b="1"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608FC808-A794-4D4C-93C5-1CF96276067F}"/>
              </a:ext>
            </a:extLst>
          </p:cNvPr>
          <p:cNvSpPr txBox="1"/>
          <p:nvPr/>
        </p:nvSpPr>
        <p:spPr>
          <a:xfrm>
            <a:off x="5113886" y="3646930"/>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Admissibility of evidence</a:t>
            </a:r>
          </a:p>
        </p:txBody>
      </p:sp>
      <p:sp>
        <p:nvSpPr>
          <p:cNvPr id="14" name="TextBox 13">
            <a:extLst>
              <a:ext uri="{FF2B5EF4-FFF2-40B4-BE49-F238E27FC236}">
                <a16:creationId xmlns:a16="http://schemas.microsoft.com/office/drawing/2014/main" id="{810F7DCB-44BD-4D49-AB75-A412EA6F3F0D}"/>
              </a:ext>
            </a:extLst>
          </p:cNvPr>
          <p:cNvSpPr txBox="1"/>
          <p:nvPr/>
        </p:nvSpPr>
        <p:spPr>
          <a:xfrm>
            <a:off x="5113886" y="3980338"/>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Jury selection practices</a:t>
            </a:r>
          </a:p>
        </p:txBody>
      </p:sp>
      <p:sp>
        <p:nvSpPr>
          <p:cNvPr id="15" name="TextBox 14">
            <a:extLst>
              <a:ext uri="{FF2B5EF4-FFF2-40B4-BE49-F238E27FC236}">
                <a16:creationId xmlns:a16="http://schemas.microsoft.com/office/drawing/2014/main" id="{DCF5F697-F38C-0E4C-830B-23AFB6769B2D}"/>
              </a:ext>
            </a:extLst>
          </p:cNvPr>
          <p:cNvSpPr txBox="1"/>
          <p:nvPr/>
        </p:nvSpPr>
        <p:spPr>
          <a:xfrm>
            <a:off x="5113885" y="4274394"/>
            <a:ext cx="3828945" cy="307777"/>
          </a:xfrm>
          <a:prstGeom prst="rect">
            <a:avLst/>
          </a:prstGeom>
          <a:noFill/>
        </p:spPr>
        <p:txBody>
          <a:bodyPr wrap="square" rtlCol="0">
            <a:spAutoFit/>
          </a:bodyPr>
          <a:lstStyle/>
          <a:p>
            <a:r>
              <a:rPr lang="en-US" sz="1400" b="1" dirty="0">
                <a:highlight>
                  <a:srgbClr val="FFFF00"/>
                </a:highlight>
                <a:latin typeface="Courier New" panose="02070309020205020404" pitchFamily="49" charset="0"/>
                <a:cs typeface="Courier New" panose="02070309020205020404" pitchFamily="49" charset="0"/>
              </a:rPr>
              <a:t>Provision of counsel</a:t>
            </a:r>
          </a:p>
        </p:txBody>
      </p:sp>
    </p:spTree>
    <p:extLst>
      <p:ext uri="{BB962C8B-B14F-4D97-AF65-F5344CB8AC3E}">
        <p14:creationId xmlns:p14="http://schemas.microsoft.com/office/powerpoint/2010/main" val="71308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7509A-D575-EF46-A0D0-30AEBBA028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DB7AC0-5447-9441-BF07-14BD841FEF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3B4E80-D12E-C046-B6B7-D222C64929F0}"/>
              </a:ext>
            </a:extLst>
          </p:cNvPr>
          <p:cNvPicPr>
            <a:picLocks noChangeAspect="1"/>
          </p:cNvPicPr>
          <p:nvPr/>
        </p:nvPicPr>
        <p:blipFill>
          <a:blip r:embed="rId2"/>
          <a:stretch>
            <a:fillRect/>
          </a:stretch>
        </p:blipFill>
        <p:spPr>
          <a:xfrm>
            <a:off x="2021078" y="717324"/>
            <a:ext cx="8149844" cy="5423351"/>
          </a:xfrm>
          <a:prstGeom prst="rect">
            <a:avLst/>
          </a:prstGeom>
        </p:spPr>
      </p:pic>
    </p:spTree>
    <p:extLst>
      <p:ext uri="{BB962C8B-B14F-4D97-AF65-F5344CB8AC3E}">
        <p14:creationId xmlns:p14="http://schemas.microsoft.com/office/powerpoint/2010/main" val="2035468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2F5B-C143-454B-8554-2480F9243811}"/>
              </a:ext>
            </a:extLst>
          </p:cNvPr>
          <p:cNvSpPr>
            <a:spLocks noGrp="1"/>
          </p:cNvSpPr>
          <p:nvPr>
            <p:ph type="title"/>
          </p:nvPr>
        </p:nvSpPr>
        <p:spPr/>
        <p:txBody>
          <a:bodyPr/>
          <a:lstStyle/>
          <a:p>
            <a:r>
              <a:rPr lang="en-US" dirty="0"/>
              <a:t>Sixth Amendment and the Right to Counsel</a:t>
            </a:r>
          </a:p>
        </p:txBody>
      </p:sp>
      <p:sp>
        <p:nvSpPr>
          <p:cNvPr id="3" name="Content Placeholder 2">
            <a:extLst>
              <a:ext uri="{FF2B5EF4-FFF2-40B4-BE49-F238E27FC236}">
                <a16:creationId xmlns:a16="http://schemas.microsoft.com/office/drawing/2014/main" id="{2DB4B890-C456-8A4C-955B-8D3260B3B91E}"/>
              </a:ext>
            </a:extLst>
          </p:cNvPr>
          <p:cNvSpPr>
            <a:spLocks noGrp="1"/>
          </p:cNvSpPr>
          <p:nvPr>
            <p:ph idx="1"/>
          </p:nvPr>
        </p:nvSpPr>
        <p:spPr/>
        <p:txBody>
          <a:bodyPr/>
          <a:lstStyle/>
          <a:p>
            <a:r>
              <a:rPr lang="en-US" dirty="0">
                <a:solidFill>
                  <a:schemeClr val="accent2">
                    <a:lumMod val="40000"/>
                    <a:lumOff val="60000"/>
                  </a:schemeClr>
                </a:solidFill>
              </a:rPr>
              <a:t>5</a:t>
            </a:r>
            <a:r>
              <a:rPr lang="en-US" baseline="30000" dirty="0">
                <a:solidFill>
                  <a:schemeClr val="accent2">
                    <a:lumMod val="40000"/>
                    <a:lumOff val="60000"/>
                  </a:schemeClr>
                </a:solidFill>
              </a:rPr>
              <a:t>th</a:t>
            </a:r>
            <a:r>
              <a:rPr lang="en-US" dirty="0">
                <a:solidFill>
                  <a:schemeClr val="accent2">
                    <a:lumMod val="40000"/>
                    <a:lumOff val="60000"/>
                  </a:schemeClr>
                </a:solidFill>
              </a:rPr>
              <a:t> and 14</a:t>
            </a:r>
            <a:r>
              <a:rPr lang="en-US" baseline="30000" dirty="0">
                <a:solidFill>
                  <a:schemeClr val="accent2">
                    <a:lumMod val="40000"/>
                    <a:lumOff val="60000"/>
                  </a:schemeClr>
                </a:solidFill>
              </a:rPr>
              <a:t>th</a:t>
            </a:r>
            <a:r>
              <a:rPr lang="en-US" dirty="0">
                <a:solidFill>
                  <a:schemeClr val="accent2">
                    <a:lumMod val="40000"/>
                    <a:lumOff val="60000"/>
                  </a:schemeClr>
                </a:solidFill>
              </a:rPr>
              <a:t> Amendment: the government cannot deprive me of my </a:t>
            </a:r>
            <a:r>
              <a:rPr lang="en-US" b="1" dirty="0"/>
              <a:t>“life, liberty, or property” </a:t>
            </a:r>
            <a:r>
              <a:rPr lang="en-US" dirty="0">
                <a:solidFill>
                  <a:schemeClr val="accent2">
                    <a:lumMod val="40000"/>
                    <a:lumOff val="60000"/>
                  </a:schemeClr>
                </a:solidFill>
              </a:rPr>
              <a:t>without the due process of law.</a:t>
            </a:r>
          </a:p>
          <a:p>
            <a:pPr marL="0" indent="0">
              <a:buNone/>
            </a:pPr>
            <a:endParaRPr lang="en-US" dirty="0"/>
          </a:p>
          <a:p>
            <a:r>
              <a:rPr lang="en-US" dirty="0"/>
              <a:t>6</a:t>
            </a:r>
            <a:r>
              <a:rPr lang="en-US" baseline="30000" dirty="0"/>
              <a:t>th</a:t>
            </a:r>
            <a:r>
              <a:rPr lang="en-US" dirty="0"/>
              <a:t> Amendment: “In all criminal prosecutions, the accused shall…have the assistance of counsel for his defense.”</a:t>
            </a:r>
          </a:p>
        </p:txBody>
      </p:sp>
    </p:spTree>
    <p:extLst>
      <p:ext uri="{BB962C8B-B14F-4D97-AF65-F5344CB8AC3E}">
        <p14:creationId xmlns:p14="http://schemas.microsoft.com/office/powerpoint/2010/main" val="400791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CC00-A28B-2E44-8533-CEE09CDFB05F}"/>
              </a:ext>
            </a:extLst>
          </p:cNvPr>
          <p:cNvSpPr>
            <a:spLocks noGrp="1"/>
          </p:cNvSpPr>
          <p:nvPr>
            <p:ph type="title"/>
          </p:nvPr>
        </p:nvSpPr>
        <p:spPr/>
        <p:txBody>
          <a:bodyPr/>
          <a:lstStyle/>
          <a:p>
            <a:r>
              <a:rPr lang="en-US" dirty="0"/>
              <a:t>Life, liberty, and ?? </a:t>
            </a:r>
          </a:p>
        </p:txBody>
      </p:sp>
      <p:sp>
        <p:nvSpPr>
          <p:cNvPr id="3" name="Content Placeholder 2">
            <a:extLst>
              <a:ext uri="{FF2B5EF4-FFF2-40B4-BE49-F238E27FC236}">
                <a16:creationId xmlns:a16="http://schemas.microsoft.com/office/drawing/2014/main" id="{A4D04CDF-DD71-4F4B-BC23-986E3069B3EA}"/>
              </a:ext>
            </a:extLst>
          </p:cNvPr>
          <p:cNvSpPr>
            <a:spLocks noGrp="1"/>
          </p:cNvSpPr>
          <p:nvPr>
            <p:ph idx="1"/>
          </p:nvPr>
        </p:nvSpPr>
        <p:spPr/>
        <p:txBody>
          <a:bodyPr/>
          <a:lstStyle/>
          <a:p>
            <a:r>
              <a:rPr lang="en-US" dirty="0"/>
              <a:t>Life, state (and extraordinary circumstances): </a:t>
            </a:r>
            <a:r>
              <a:rPr lang="en-US" i="1" dirty="0"/>
              <a:t>Powell v. Alabama </a:t>
            </a:r>
            <a:r>
              <a:rPr lang="en-US" dirty="0"/>
              <a:t>(1932)</a:t>
            </a:r>
          </a:p>
          <a:p>
            <a:r>
              <a:rPr lang="en-US" dirty="0"/>
              <a:t>Liberty, federal: </a:t>
            </a:r>
            <a:r>
              <a:rPr lang="en-US" i="1" dirty="0"/>
              <a:t>Johnson v. </a:t>
            </a:r>
            <a:r>
              <a:rPr lang="en-US" i="1" dirty="0" err="1"/>
              <a:t>Zerbst</a:t>
            </a:r>
            <a:r>
              <a:rPr lang="en-US" i="1" dirty="0"/>
              <a:t> </a:t>
            </a:r>
            <a:r>
              <a:rPr lang="en-US" dirty="0"/>
              <a:t>(1938)</a:t>
            </a:r>
          </a:p>
          <a:p>
            <a:r>
              <a:rPr lang="en-US" dirty="0"/>
              <a:t>Liberty, state: </a:t>
            </a:r>
          </a:p>
        </p:txBody>
      </p:sp>
    </p:spTree>
    <p:extLst>
      <p:ext uri="{BB962C8B-B14F-4D97-AF65-F5344CB8AC3E}">
        <p14:creationId xmlns:p14="http://schemas.microsoft.com/office/powerpoint/2010/main" val="281010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CC00-A28B-2E44-8533-CEE09CDFB05F}"/>
              </a:ext>
            </a:extLst>
          </p:cNvPr>
          <p:cNvSpPr>
            <a:spLocks noGrp="1"/>
          </p:cNvSpPr>
          <p:nvPr>
            <p:ph type="title"/>
          </p:nvPr>
        </p:nvSpPr>
        <p:spPr/>
        <p:txBody>
          <a:bodyPr/>
          <a:lstStyle/>
          <a:p>
            <a:r>
              <a:rPr lang="en-US" dirty="0"/>
              <a:t>Life, liberty, and ?? </a:t>
            </a:r>
          </a:p>
        </p:txBody>
      </p:sp>
      <p:sp>
        <p:nvSpPr>
          <p:cNvPr id="3" name="Content Placeholder 2">
            <a:extLst>
              <a:ext uri="{FF2B5EF4-FFF2-40B4-BE49-F238E27FC236}">
                <a16:creationId xmlns:a16="http://schemas.microsoft.com/office/drawing/2014/main" id="{A4D04CDF-DD71-4F4B-BC23-986E3069B3EA}"/>
              </a:ext>
            </a:extLst>
          </p:cNvPr>
          <p:cNvSpPr>
            <a:spLocks noGrp="1"/>
          </p:cNvSpPr>
          <p:nvPr>
            <p:ph idx="1"/>
          </p:nvPr>
        </p:nvSpPr>
        <p:spPr/>
        <p:txBody>
          <a:bodyPr/>
          <a:lstStyle/>
          <a:p>
            <a:r>
              <a:rPr lang="en-US" dirty="0"/>
              <a:t>Life, state (and extraordinary circumstances): </a:t>
            </a:r>
            <a:r>
              <a:rPr lang="en-US" i="1" dirty="0"/>
              <a:t>Powell v. Alabama </a:t>
            </a:r>
            <a:r>
              <a:rPr lang="en-US" dirty="0"/>
              <a:t>(1932)</a:t>
            </a:r>
          </a:p>
          <a:p>
            <a:r>
              <a:rPr lang="en-US" dirty="0"/>
              <a:t>Liberty, federal: </a:t>
            </a:r>
            <a:r>
              <a:rPr lang="en-US" i="1" dirty="0"/>
              <a:t>Johnson v. </a:t>
            </a:r>
            <a:r>
              <a:rPr lang="en-US" i="1" dirty="0" err="1"/>
              <a:t>Zerbst</a:t>
            </a:r>
            <a:r>
              <a:rPr lang="en-US" i="1" dirty="0"/>
              <a:t> </a:t>
            </a:r>
            <a:r>
              <a:rPr lang="en-US" dirty="0"/>
              <a:t>(1938) 👍</a:t>
            </a:r>
          </a:p>
          <a:p>
            <a:r>
              <a:rPr lang="en-US" dirty="0"/>
              <a:t>Liberty, state: </a:t>
            </a:r>
          </a:p>
        </p:txBody>
      </p:sp>
    </p:spTree>
    <p:extLst>
      <p:ext uri="{BB962C8B-B14F-4D97-AF65-F5344CB8AC3E}">
        <p14:creationId xmlns:p14="http://schemas.microsoft.com/office/powerpoint/2010/main" val="376515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with medium confidence">
            <a:extLst>
              <a:ext uri="{FF2B5EF4-FFF2-40B4-BE49-F238E27FC236}">
                <a16:creationId xmlns:a16="http://schemas.microsoft.com/office/drawing/2014/main" id="{01BF0596-8425-4449-AAEE-FEB39C9B0E69}"/>
              </a:ext>
            </a:extLst>
          </p:cNvPr>
          <p:cNvPicPr>
            <a:picLocks noChangeAspect="1"/>
          </p:cNvPicPr>
          <p:nvPr/>
        </p:nvPicPr>
        <p:blipFill>
          <a:blip r:embed="rId2"/>
          <a:stretch>
            <a:fillRect/>
          </a:stretch>
        </p:blipFill>
        <p:spPr>
          <a:xfrm>
            <a:off x="2465337" y="1635780"/>
            <a:ext cx="7754661" cy="5194818"/>
          </a:xfrm>
          <a:prstGeom prst="rect">
            <a:avLst/>
          </a:prstGeom>
        </p:spPr>
      </p:pic>
      <p:sp>
        <p:nvSpPr>
          <p:cNvPr id="2" name="Title 1">
            <a:extLst>
              <a:ext uri="{FF2B5EF4-FFF2-40B4-BE49-F238E27FC236}">
                <a16:creationId xmlns:a16="http://schemas.microsoft.com/office/drawing/2014/main" id="{FEAE7DB4-DBCA-2044-9D38-A914C20B69E7}"/>
              </a:ext>
            </a:extLst>
          </p:cNvPr>
          <p:cNvSpPr>
            <a:spLocks noGrp="1"/>
          </p:cNvSpPr>
          <p:nvPr>
            <p:ph type="title"/>
          </p:nvPr>
        </p:nvSpPr>
        <p:spPr>
          <a:xfrm>
            <a:off x="307360" y="337619"/>
            <a:ext cx="10515600" cy="1325563"/>
          </a:xfrm>
        </p:spPr>
        <p:txBody>
          <a:bodyPr>
            <a:normAutofit/>
          </a:bodyPr>
          <a:lstStyle/>
          <a:p>
            <a:r>
              <a:rPr lang="en-US" sz="3200" dirty="0"/>
              <a:t>Tonight’s focus</a:t>
            </a:r>
          </a:p>
        </p:txBody>
      </p:sp>
      <p:sp>
        <p:nvSpPr>
          <p:cNvPr id="6" name="TextBox 5">
            <a:extLst>
              <a:ext uri="{FF2B5EF4-FFF2-40B4-BE49-F238E27FC236}">
                <a16:creationId xmlns:a16="http://schemas.microsoft.com/office/drawing/2014/main" id="{6D9F4144-E34C-924F-9A99-1616EBFBF633}"/>
              </a:ext>
            </a:extLst>
          </p:cNvPr>
          <p:cNvSpPr txBox="1"/>
          <p:nvPr/>
        </p:nvSpPr>
        <p:spPr>
          <a:xfrm>
            <a:off x="5037680" y="1901745"/>
            <a:ext cx="3194975" cy="646331"/>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Constitutional deprivation of liberty</a:t>
            </a:r>
          </a:p>
        </p:txBody>
      </p:sp>
      <p:sp>
        <p:nvSpPr>
          <p:cNvPr id="7" name="TextBox 6">
            <a:extLst>
              <a:ext uri="{FF2B5EF4-FFF2-40B4-BE49-F238E27FC236}">
                <a16:creationId xmlns:a16="http://schemas.microsoft.com/office/drawing/2014/main" id="{1A0B0170-324E-7E40-8D54-BA1D8A9302F1}"/>
              </a:ext>
            </a:extLst>
          </p:cNvPr>
          <p:cNvSpPr txBox="1"/>
          <p:nvPr/>
        </p:nvSpPr>
        <p:spPr>
          <a:xfrm>
            <a:off x="5113887" y="6212604"/>
            <a:ext cx="4432449" cy="307777"/>
          </a:xfrm>
          <a:prstGeom prst="rect">
            <a:avLst/>
          </a:prstGeom>
          <a:noFill/>
        </p:spPr>
        <p:txBody>
          <a:bodyPr wrap="square" rtlCol="0">
            <a:spAutoFit/>
          </a:bodyPr>
          <a:lstStyle/>
          <a:p>
            <a:r>
              <a:rPr lang="en-US" sz="1400" b="1" dirty="0">
                <a:latin typeface="Cavolini" panose="020B0604020202020204" pitchFamily="34" charset="0"/>
                <a:cs typeface="Cavolini" panose="020B0604020202020204" pitchFamily="34" charset="0"/>
              </a:rPr>
              <a:t>James Madison </a:t>
            </a:r>
            <a:r>
              <a:rPr lang="en-US" sz="1100" b="1" dirty="0">
                <a:latin typeface="Cavolini" panose="020B0604020202020204" pitchFamily="34" charset="0"/>
                <a:cs typeface="Cavolini" panose="020B0604020202020204" pitchFamily="34" charset="0"/>
              </a:rPr>
              <a:t>(…and John Bingham)</a:t>
            </a:r>
            <a:endParaRPr lang="en-US" sz="1400" b="1" dirty="0">
              <a:latin typeface="Cavolini" panose="020B0604020202020204" pitchFamily="34" charset="0"/>
              <a:cs typeface="Cavolini" panose="020B0604020202020204" pitchFamily="34" charset="0"/>
            </a:endParaRPr>
          </a:p>
        </p:txBody>
      </p:sp>
      <p:sp>
        <p:nvSpPr>
          <p:cNvPr id="8" name="TextBox 7">
            <a:extLst>
              <a:ext uri="{FF2B5EF4-FFF2-40B4-BE49-F238E27FC236}">
                <a16:creationId xmlns:a16="http://schemas.microsoft.com/office/drawing/2014/main" id="{8F191E3F-6B08-124A-B3E6-FC8FCEB866D2}"/>
              </a:ext>
            </a:extLst>
          </p:cNvPr>
          <p:cNvSpPr txBox="1"/>
          <p:nvPr/>
        </p:nvSpPr>
        <p:spPr>
          <a:xfrm>
            <a:off x="2774950" y="3623288"/>
            <a:ext cx="2576056"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½ c. 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p:txBody>
      </p:sp>
      <p:sp>
        <p:nvSpPr>
          <p:cNvPr id="9" name="TextBox 8">
            <a:extLst>
              <a:ext uri="{FF2B5EF4-FFF2-40B4-BE49-F238E27FC236}">
                <a16:creationId xmlns:a16="http://schemas.microsoft.com/office/drawing/2014/main" id="{E5B418FB-175B-6A47-86DD-DE52C2330BF2}"/>
              </a:ext>
            </a:extLst>
          </p:cNvPr>
          <p:cNvSpPr txBox="1"/>
          <p:nvPr/>
        </p:nvSpPr>
        <p:spPr>
          <a:xfrm>
            <a:off x="2774950" y="3971764"/>
            <a:ext cx="2576056" cy="553998"/>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1 tbsp. 5</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1EF3CABD-F007-DD4A-8C1C-B3853C9168BD}"/>
              </a:ext>
            </a:extLst>
          </p:cNvPr>
          <p:cNvSpPr txBox="1"/>
          <p:nvPr/>
        </p:nvSpPr>
        <p:spPr>
          <a:xfrm>
            <a:off x="2774950" y="4305172"/>
            <a:ext cx="2576056" cy="553998"/>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dash of 6</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B08449C4-7835-B447-BE86-BB07CBBC1C97}"/>
              </a:ext>
            </a:extLst>
          </p:cNvPr>
          <p:cNvSpPr txBox="1"/>
          <p:nvPr/>
        </p:nvSpPr>
        <p:spPr>
          <a:xfrm>
            <a:off x="2774950" y="4638580"/>
            <a:ext cx="3194974"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zest of one 14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400" b="1"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608FC808-A794-4D4C-93C5-1CF96276067F}"/>
              </a:ext>
            </a:extLst>
          </p:cNvPr>
          <p:cNvSpPr txBox="1"/>
          <p:nvPr/>
        </p:nvSpPr>
        <p:spPr>
          <a:xfrm>
            <a:off x="5113886" y="3646930"/>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Admissibility of evidence</a:t>
            </a:r>
          </a:p>
        </p:txBody>
      </p:sp>
      <p:sp>
        <p:nvSpPr>
          <p:cNvPr id="14" name="TextBox 13">
            <a:extLst>
              <a:ext uri="{FF2B5EF4-FFF2-40B4-BE49-F238E27FC236}">
                <a16:creationId xmlns:a16="http://schemas.microsoft.com/office/drawing/2014/main" id="{810F7DCB-44BD-4D49-AB75-A412EA6F3F0D}"/>
              </a:ext>
            </a:extLst>
          </p:cNvPr>
          <p:cNvSpPr txBox="1"/>
          <p:nvPr/>
        </p:nvSpPr>
        <p:spPr>
          <a:xfrm>
            <a:off x="5113886" y="3980338"/>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Jury selection practices</a:t>
            </a:r>
          </a:p>
        </p:txBody>
      </p:sp>
      <p:sp>
        <p:nvSpPr>
          <p:cNvPr id="15" name="TextBox 14">
            <a:extLst>
              <a:ext uri="{FF2B5EF4-FFF2-40B4-BE49-F238E27FC236}">
                <a16:creationId xmlns:a16="http://schemas.microsoft.com/office/drawing/2014/main" id="{DCF5F697-F38C-0E4C-830B-23AFB6769B2D}"/>
              </a:ext>
            </a:extLst>
          </p:cNvPr>
          <p:cNvSpPr txBox="1"/>
          <p:nvPr/>
        </p:nvSpPr>
        <p:spPr>
          <a:xfrm>
            <a:off x="5113885" y="4274394"/>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Provision of counsel</a:t>
            </a:r>
          </a:p>
        </p:txBody>
      </p:sp>
      <p:sp>
        <p:nvSpPr>
          <p:cNvPr id="16" name="TextBox 15">
            <a:extLst>
              <a:ext uri="{FF2B5EF4-FFF2-40B4-BE49-F238E27FC236}">
                <a16:creationId xmlns:a16="http://schemas.microsoft.com/office/drawing/2014/main" id="{37C32465-264E-4D49-AF55-D9596712983C}"/>
              </a:ext>
            </a:extLst>
          </p:cNvPr>
          <p:cNvSpPr txBox="1"/>
          <p:nvPr/>
        </p:nvSpPr>
        <p:spPr>
          <a:xfrm>
            <a:off x="2774950" y="5546924"/>
            <a:ext cx="6369050" cy="553998"/>
          </a:xfrm>
          <a:prstGeom prst="rect">
            <a:avLst/>
          </a:prstGeom>
          <a:noFill/>
        </p:spPr>
        <p:txBody>
          <a:bodyPr wrap="square" rtlCol="0">
            <a:spAutoFit/>
          </a:bodyPr>
          <a:lstStyle/>
          <a:p>
            <a:r>
              <a:rPr lang="en-US" sz="1400" b="1" strike="sngStrike" dirty="0">
                <a:latin typeface="Courier New" panose="02070309020205020404" pitchFamily="49" charset="0"/>
                <a:cs typeface="Courier New" panose="02070309020205020404" pitchFamily="49" charset="0"/>
              </a:rPr>
              <a:t>8</a:t>
            </a:r>
            <a:r>
              <a:rPr lang="en-US" sz="1400" b="1" strike="sngStrike" baseline="30000" dirty="0">
                <a:latin typeface="Courier New" panose="02070309020205020404" pitchFamily="49" charset="0"/>
                <a:cs typeface="Courier New" panose="02070309020205020404" pitchFamily="49" charset="0"/>
              </a:rPr>
              <a:t>th</a:t>
            </a:r>
            <a:r>
              <a:rPr lang="en-US" sz="1400" b="1" strike="sngStrike" dirty="0">
                <a:latin typeface="Courier New" panose="02070309020205020404" pitchFamily="49" charset="0"/>
                <a:cs typeface="Courier New" panose="02070309020205020404" pitchFamily="49" charset="0"/>
              </a:rPr>
              <a:t> Amendment (punishment)</a:t>
            </a:r>
          </a:p>
          <a:p>
            <a:endParaRPr lang="en-US" sz="1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553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CC00-A28B-2E44-8533-CEE09CDFB05F}"/>
              </a:ext>
            </a:extLst>
          </p:cNvPr>
          <p:cNvSpPr>
            <a:spLocks noGrp="1"/>
          </p:cNvSpPr>
          <p:nvPr>
            <p:ph type="title"/>
          </p:nvPr>
        </p:nvSpPr>
        <p:spPr/>
        <p:txBody>
          <a:bodyPr/>
          <a:lstStyle/>
          <a:p>
            <a:r>
              <a:rPr lang="en-US" dirty="0"/>
              <a:t>Life, liberty, and ?? </a:t>
            </a:r>
          </a:p>
        </p:txBody>
      </p:sp>
      <p:sp>
        <p:nvSpPr>
          <p:cNvPr id="3" name="Content Placeholder 2">
            <a:extLst>
              <a:ext uri="{FF2B5EF4-FFF2-40B4-BE49-F238E27FC236}">
                <a16:creationId xmlns:a16="http://schemas.microsoft.com/office/drawing/2014/main" id="{A4D04CDF-DD71-4F4B-BC23-986E3069B3EA}"/>
              </a:ext>
            </a:extLst>
          </p:cNvPr>
          <p:cNvSpPr>
            <a:spLocks noGrp="1"/>
          </p:cNvSpPr>
          <p:nvPr>
            <p:ph idx="1"/>
          </p:nvPr>
        </p:nvSpPr>
        <p:spPr/>
        <p:txBody>
          <a:bodyPr/>
          <a:lstStyle/>
          <a:p>
            <a:r>
              <a:rPr lang="en-US" dirty="0"/>
              <a:t>Life, state (and extraordinary circumstances): </a:t>
            </a:r>
            <a:r>
              <a:rPr lang="en-US" i="1" dirty="0"/>
              <a:t>Powell v. Alabama </a:t>
            </a:r>
            <a:r>
              <a:rPr lang="en-US" dirty="0"/>
              <a:t>(1932)</a:t>
            </a:r>
          </a:p>
          <a:p>
            <a:r>
              <a:rPr lang="en-US" dirty="0"/>
              <a:t>Liberty, federal: </a:t>
            </a:r>
            <a:r>
              <a:rPr lang="en-US" i="1" dirty="0"/>
              <a:t>Johnson v. </a:t>
            </a:r>
            <a:r>
              <a:rPr lang="en-US" i="1" dirty="0" err="1"/>
              <a:t>Zerbst</a:t>
            </a:r>
            <a:r>
              <a:rPr lang="en-US" i="1" dirty="0"/>
              <a:t> </a:t>
            </a:r>
            <a:r>
              <a:rPr lang="en-US" dirty="0"/>
              <a:t>(1938) 👍</a:t>
            </a:r>
          </a:p>
          <a:p>
            <a:r>
              <a:rPr lang="en-US" dirty="0"/>
              <a:t>Liberty, state: </a:t>
            </a:r>
            <a:r>
              <a:rPr lang="en-US" i="1" dirty="0"/>
              <a:t>Betts v. Brady </a:t>
            </a:r>
            <a:r>
              <a:rPr lang="en-US" dirty="0"/>
              <a:t>(1941)</a:t>
            </a:r>
          </a:p>
        </p:txBody>
      </p:sp>
    </p:spTree>
    <p:extLst>
      <p:ext uri="{BB962C8B-B14F-4D97-AF65-F5344CB8AC3E}">
        <p14:creationId xmlns:p14="http://schemas.microsoft.com/office/powerpoint/2010/main" val="2578580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CC00-A28B-2E44-8533-CEE09CDFB05F}"/>
              </a:ext>
            </a:extLst>
          </p:cNvPr>
          <p:cNvSpPr>
            <a:spLocks noGrp="1"/>
          </p:cNvSpPr>
          <p:nvPr>
            <p:ph type="title"/>
          </p:nvPr>
        </p:nvSpPr>
        <p:spPr/>
        <p:txBody>
          <a:bodyPr/>
          <a:lstStyle/>
          <a:p>
            <a:r>
              <a:rPr lang="en-US" dirty="0"/>
              <a:t>Life, liberty, and ?? </a:t>
            </a:r>
          </a:p>
        </p:txBody>
      </p:sp>
      <p:sp>
        <p:nvSpPr>
          <p:cNvPr id="3" name="Content Placeholder 2">
            <a:extLst>
              <a:ext uri="{FF2B5EF4-FFF2-40B4-BE49-F238E27FC236}">
                <a16:creationId xmlns:a16="http://schemas.microsoft.com/office/drawing/2014/main" id="{A4D04CDF-DD71-4F4B-BC23-986E3069B3EA}"/>
              </a:ext>
            </a:extLst>
          </p:cNvPr>
          <p:cNvSpPr>
            <a:spLocks noGrp="1"/>
          </p:cNvSpPr>
          <p:nvPr>
            <p:ph idx="1"/>
          </p:nvPr>
        </p:nvSpPr>
        <p:spPr/>
        <p:txBody>
          <a:bodyPr/>
          <a:lstStyle/>
          <a:p>
            <a:r>
              <a:rPr lang="en-US" dirty="0"/>
              <a:t>Life, state (and extraordinary circumstances): </a:t>
            </a:r>
            <a:r>
              <a:rPr lang="en-US" i="1" dirty="0"/>
              <a:t>Powell v. Alabama </a:t>
            </a:r>
            <a:r>
              <a:rPr lang="en-US" dirty="0"/>
              <a:t>(1932)</a:t>
            </a:r>
          </a:p>
          <a:p>
            <a:r>
              <a:rPr lang="en-US" dirty="0"/>
              <a:t>Liberty, federal: </a:t>
            </a:r>
            <a:r>
              <a:rPr lang="en-US" i="1" dirty="0"/>
              <a:t>Johnson v. </a:t>
            </a:r>
            <a:r>
              <a:rPr lang="en-US" i="1" dirty="0" err="1"/>
              <a:t>Zerbst</a:t>
            </a:r>
            <a:r>
              <a:rPr lang="en-US" i="1" dirty="0"/>
              <a:t> </a:t>
            </a:r>
            <a:r>
              <a:rPr lang="en-US" dirty="0"/>
              <a:t>(1938) 👍</a:t>
            </a:r>
          </a:p>
          <a:p>
            <a:r>
              <a:rPr lang="en-US" strike="sngStrike" dirty="0"/>
              <a:t>Liberty, state:</a:t>
            </a:r>
            <a:r>
              <a:rPr lang="en-US" dirty="0"/>
              <a:t> </a:t>
            </a:r>
            <a:r>
              <a:rPr lang="en-US" i="1" dirty="0"/>
              <a:t>Betts v. Brady </a:t>
            </a:r>
            <a:r>
              <a:rPr lang="en-US" dirty="0"/>
              <a:t>(1941) 👎</a:t>
            </a:r>
          </a:p>
          <a:p>
            <a:endParaRPr lang="en-US" dirty="0"/>
          </a:p>
          <a:p>
            <a:pPr marL="0" indent="0" algn="ctr">
              <a:buNone/>
            </a:pPr>
            <a:r>
              <a:rPr lang="en-US" dirty="0"/>
              <a:t>Why fundamental at the federal level but </a:t>
            </a:r>
            <a:r>
              <a:rPr lang="en-US" i="1" dirty="0"/>
              <a:t>not </a:t>
            </a:r>
            <a:r>
              <a:rPr lang="en-US" dirty="0"/>
              <a:t>the state level?</a:t>
            </a:r>
          </a:p>
        </p:txBody>
      </p:sp>
    </p:spTree>
    <p:extLst>
      <p:ext uri="{BB962C8B-B14F-4D97-AF65-F5344CB8AC3E}">
        <p14:creationId xmlns:p14="http://schemas.microsoft.com/office/powerpoint/2010/main" val="1802471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4EE91C-3BC8-DF4C-AA72-6A50A6E35A31}"/>
              </a:ext>
            </a:extLst>
          </p:cNvPr>
          <p:cNvSpPr>
            <a:spLocks noGrp="1"/>
          </p:cNvSpPr>
          <p:nvPr>
            <p:ph type="title"/>
          </p:nvPr>
        </p:nvSpPr>
        <p:spPr>
          <a:xfrm>
            <a:off x="4654296" y="329184"/>
            <a:ext cx="6894576" cy="1783080"/>
          </a:xfrm>
        </p:spPr>
        <p:txBody>
          <a:bodyPr anchor="b">
            <a:normAutofit/>
          </a:bodyPr>
          <a:lstStyle/>
          <a:p>
            <a:r>
              <a:rPr lang="en-US" sz="4000" i="1" dirty="0"/>
              <a:t>Gideon v. Wainwright</a:t>
            </a:r>
            <a:r>
              <a:rPr lang="en-US" sz="4000" dirty="0"/>
              <a:t> (1963)</a:t>
            </a:r>
          </a:p>
        </p:txBody>
      </p:sp>
      <p:pic>
        <p:nvPicPr>
          <p:cNvPr id="4" name="Picture 3">
            <a:extLst>
              <a:ext uri="{FF2B5EF4-FFF2-40B4-BE49-F238E27FC236}">
                <a16:creationId xmlns:a16="http://schemas.microsoft.com/office/drawing/2014/main" id="{FFEDAE80-EE45-554D-9F35-7BFE94A7AD26}"/>
              </a:ext>
            </a:extLst>
          </p:cNvPr>
          <p:cNvPicPr>
            <a:picLocks noChangeAspect="1"/>
          </p:cNvPicPr>
          <p:nvPr/>
        </p:nvPicPr>
        <p:blipFill rotWithShape="1">
          <a:blip r:embed="rId2"/>
          <a:srcRect l="11710"/>
          <a:stretch/>
        </p:blipFill>
        <p:spPr>
          <a:xfrm>
            <a:off x="643128" y="731521"/>
            <a:ext cx="2993462" cy="5065775"/>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339F5B-04F5-9649-9593-C665E824A1C5}"/>
              </a:ext>
            </a:extLst>
          </p:cNvPr>
          <p:cNvSpPr>
            <a:spLocks noGrp="1"/>
          </p:cNvSpPr>
          <p:nvPr>
            <p:ph idx="1"/>
          </p:nvPr>
        </p:nvSpPr>
        <p:spPr>
          <a:xfrm>
            <a:off x="4654296" y="2706624"/>
            <a:ext cx="6894576" cy="3483864"/>
          </a:xfrm>
        </p:spPr>
        <p:txBody>
          <a:bodyPr>
            <a:normAutofit/>
          </a:bodyPr>
          <a:lstStyle/>
          <a:p>
            <a:r>
              <a:rPr lang="en-US" dirty="0"/>
              <a:t>”…this noble ideal [impartial criminal trials] cannot be realized if the poor man charged with crime has to face his accusers without a lawyer to assist him.”</a:t>
            </a:r>
            <a:endParaRPr lang="en-US" sz="2200" dirty="0"/>
          </a:p>
        </p:txBody>
      </p:sp>
    </p:spTree>
    <p:extLst>
      <p:ext uri="{BB962C8B-B14F-4D97-AF65-F5344CB8AC3E}">
        <p14:creationId xmlns:p14="http://schemas.microsoft.com/office/powerpoint/2010/main" val="2978758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020854-071D-1848-AA2C-55D9425C9B1F}"/>
              </a:ext>
            </a:extLst>
          </p:cNvPr>
          <p:cNvSpPr>
            <a:spLocks noGrp="1"/>
          </p:cNvSpPr>
          <p:nvPr>
            <p:ph type="title"/>
          </p:nvPr>
        </p:nvSpPr>
        <p:spPr>
          <a:xfrm>
            <a:off x="838200" y="365125"/>
            <a:ext cx="10515600" cy="1306443"/>
          </a:xfrm>
        </p:spPr>
        <p:txBody>
          <a:bodyPr>
            <a:normAutofit/>
          </a:bodyPr>
          <a:lstStyle/>
          <a:p>
            <a:r>
              <a:rPr lang="en-US" sz="4000"/>
              <a:t>Status of the right to counsel	</a:t>
            </a:r>
          </a:p>
        </p:txBody>
      </p:sp>
      <p:pic>
        <p:nvPicPr>
          <p:cNvPr id="4" name="Picture 3" descr="Text&#10;&#10;Description automatically generated">
            <a:extLst>
              <a:ext uri="{FF2B5EF4-FFF2-40B4-BE49-F238E27FC236}">
                <a16:creationId xmlns:a16="http://schemas.microsoft.com/office/drawing/2014/main" id="{125934E3-79D2-FA4A-BC3B-1ED22282B2D6}"/>
              </a:ext>
            </a:extLst>
          </p:cNvPr>
          <p:cNvPicPr>
            <a:picLocks noChangeAspect="1"/>
          </p:cNvPicPr>
          <p:nvPr/>
        </p:nvPicPr>
        <p:blipFill rotWithShape="1">
          <a:blip r:embed="rId2"/>
          <a:srcRect r="2" b="1247"/>
          <a:stretch/>
        </p:blipFill>
        <p:spPr>
          <a:xfrm>
            <a:off x="3009325" y="1671568"/>
            <a:ext cx="6170299" cy="4224808"/>
          </a:xfrm>
          <a:prstGeom prst="rect">
            <a:avLst/>
          </a:prstGeom>
        </p:spPr>
      </p:pic>
      <p:sp>
        <p:nvSpPr>
          <p:cNvPr id="5" name="TextBox 4">
            <a:extLst>
              <a:ext uri="{FF2B5EF4-FFF2-40B4-BE49-F238E27FC236}">
                <a16:creationId xmlns:a16="http://schemas.microsoft.com/office/drawing/2014/main" id="{77D8D778-A907-194C-89F8-2AB4962D4032}"/>
              </a:ext>
            </a:extLst>
          </p:cNvPr>
          <p:cNvSpPr txBox="1"/>
          <p:nvPr/>
        </p:nvSpPr>
        <p:spPr>
          <a:xfrm>
            <a:off x="7952082" y="6123543"/>
            <a:ext cx="1591205" cy="369332"/>
          </a:xfrm>
          <a:prstGeom prst="rect">
            <a:avLst/>
          </a:prstGeom>
          <a:noFill/>
        </p:spPr>
        <p:txBody>
          <a:bodyPr wrap="none" rtlCol="0">
            <a:spAutoFit/>
          </a:bodyPr>
          <a:lstStyle/>
          <a:p>
            <a:r>
              <a:rPr lang="en-US" i="1" dirty="0"/>
              <a:t>NCCRC website</a:t>
            </a:r>
          </a:p>
        </p:txBody>
      </p:sp>
    </p:spTree>
    <p:extLst>
      <p:ext uri="{BB962C8B-B14F-4D97-AF65-F5344CB8AC3E}">
        <p14:creationId xmlns:p14="http://schemas.microsoft.com/office/powerpoint/2010/main" val="4065163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with medium confidence">
            <a:extLst>
              <a:ext uri="{FF2B5EF4-FFF2-40B4-BE49-F238E27FC236}">
                <a16:creationId xmlns:a16="http://schemas.microsoft.com/office/drawing/2014/main" id="{01BF0596-8425-4449-AAEE-FEB39C9B0E69}"/>
              </a:ext>
            </a:extLst>
          </p:cNvPr>
          <p:cNvPicPr>
            <a:picLocks noChangeAspect="1"/>
          </p:cNvPicPr>
          <p:nvPr/>
        </p:nvPicPr>
        <p:blipFill>
          <a:blip r:embed="rId2"/>
          <a:stretch>
            <a:fillRect/>
          </a:stretch>
        </p:blipFill>
        <p:spPr>
          <a:xfrm>
            <a:off x="2465337" y="1635780"/>
            <a:ext cx="7754661" cy="5194818"/>
          </a:xfrm>
          <a:prstGeom prst="rect">
            <a:avLst/>
          </a:prstGeom>
        </p:spPr>
      </p:pic>
      <p:sp>
        <p:nvSpPr>
          <p:cNvPr id="6" name="TextBox 5">
            <a:extLst>
              <a:ext uri="{FF2B5EF4-FFF2-40B4-BE49-F238E27FC236}">
                <a16:creationId xmlns:a16="http://schemas.microsoft.com/office/drawing/2014/main" id="{6D9F4144-E34C-924F-9A99-1616EBFBF633}"/>
              </a:ext>
            </a:extLst>
          </p:cNvPr>
          <p:cNvSpPr txBox="1"/>
          <p:nvPr/>
        </p:nvSpPr>
        <p:spPr>
          <a:xfrm>
            <a:off x="5037680" y="1901745"/>
            <a:ext cx="3194975" cy="646331"/>
          </a:xfrm>
          <a:prstGeom prst="rect">
            <a:avLst/>
          </a:prstGeom>
          <a:noFill/>
        </p:spPr>
        <p:txBody>
          <a:bodyPr wrap="square" rtlCol="0">
            <a:spAutoFit/>
          </a:bodyPr>
          <a:lstStyle/>
          <a:p>
            <a:r>
              <a:rPr lang="en-US" b="1" dirty="0">
                <a:latin typeface="Courier New" panose="02070309020205020404" pitchFamily="49" charset="0"/>
                <a:cs typeface="Courier New" panose="02070309020205020404" pitchFamily="49" charset="0"/>
              </a:rPr>
              <a:t>Constitutional deprivation of liberty</a:t>
            </a:r>
          </a:p>
        </p:txBody>
      </p:sp>
      <p:sp>
        <p:nvSpPr>
          <p:cNvPr id="7" name="TextBox 6">
            <a:extLst>
              <a:ext uri="{FF2B5EF4-FFF2-40B4-BE49-F238E27FC236}">
                <a16:creationId xmlns:a16="http://schemas.microsoft.com/office/drawing/2014/main" id="{1A0B0170-324E-7E40-8D54-BA1D8A9302F1}"/>
              </a:ext>
            </a:extLst>
          </p:cNvPr>
          <p:cNvSpPr txBox="1"/>
          <p:nvPr/>
        </p:nvSpPr>
        <p:spPr>
          <a:xfrm>
            <a:off x="5113887" y="6212604"/>
            <a:ext cx="4432449" cy="307777"/>
          </a:xfrm>
          <a:prstGeom prst="rect">
            <a:avLst/>
          </a:prstGeom>
          <a:noFill/>
        </p:spPr>
        <p:txBody>
          <a:bodyPr wrap="square" rtlCol="0">
            <a:spAutoFit/>
          </a:bodyPr>
          <a:lstStyle/>
          <a:p>
            <a:r>
              <a:rPr lang="en-US" sz="1400" b="1" dirty="0">
                <a:latin typeface="Cavolini" panose="020B0604020202020204" pitchFamily="34" charset="0"/>
                <a:cs typeface="Cavolini" panose="020B0604020202020204" pitchFamily="34" charset="0"/>
              </a:rPr>
              <a:t>James Madison </a:t>
            </a:r>
            <a:r>
              <a:rPr lang="en-US" sz="1100" b="1" dirty="0">
                <a:latin typeface="Cavolini" panose="020B0604020202020204" pitchFamily="34" charset="0"/>
                <a:cs typeface="Cavolini" panose="020B0604020202020204" pitchFamily="34" charset="0"/>
              </a:rPr>
              <a:t>(…and John Bingham)</a:t>
            </a:r>
            <a:endParaRPr lang="en-US" sz="1400" b="1" dirty="0">
              <a:latin typeface="Cavolini" panose="020B0604020202020204" pitchFamily="34" charset="0"/>
              <a:cs typeface="Cavolini" panose="020B0604020202020204" pitchFamily="34" charset="0"/>
            </a:endParaRPr>
          </a:p>
        </p:txBody>
      </p:sp>
      <p:sp>
        <p:nvSpPr>
          <p:cNvPr id="8" name="TextBox 7">
            <a:extLst>
              <a:ext uri="{FF2B5EF4-FFF2-40B4-BE49-F238E27FC236}">
                <a16:creationId xmlns:a16="http://schemas.microsoft.com/office/drawing/2014/main" id="{8F191E3F-6B08-124A-B3E6-FC8FCEB866D2}"/>
              </a:ext>
            </a:extLst>
          </p:cNvPr>
          <p:cNvSpPr txBox="1"/>
          <p:nvPr/>
        </p:nvSpPr>
        <p:spPr>
          <a:xfrm>
            <a:off x="2774950" y="3623288"/>
            <a:ext cx="2576056"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½ c. 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p:txBody>
      </p:sp>
      <p:sp>
        <p:nvSpPr>
          <p:cNvPr id="9" name="TextBox 8">
            <a:extLst>
              <a:ext uri="{FF2B5EF4-FFF2-40B4-BE49-F238E27FC236}">
                <a16:creationId xmlns:a16="http://schemas.microsoft.com/office/drawing/2014/main" id="{E5B418FB-175B-6A47-86DD-DE52C2330BF2}"/>
              </a:ext>
            </a:extLst>
          </p:cNvPr>
          <p:cNvSpPr txBox="1"/>
          <p:nvPr/>
        </p:nvSpPr>
        <p:spPr>
          <a:xfrm>
            <a:off x="2774950" y="3971764"/>
            <a:ext cx="2576056" cy="553998"/>
          </a:xfrm>
          <a:prstGeom prst="rect">
            <a:avLst/>
          </a:prstGeom>
          <a:noFill/>
        </p:spPr>
        <p:txBody>
          <a:bodyPr wrap="square" rtlCol="0">
            <a:spAutoFit/>
          </a:bodyPr>
          <a:lstStyle/>
          <a:p>
            <a:r>
              <a:rPr lang="en-US" sz="1400" b="1" dirty="0">
                <a:highlight>
                  <a:srgbClr val="FFFF00"/>
                </a:highlight>
                <a:latin typeface="Courier New" panose="02070309020205020404" pitchFamily="49" charset="0"/>
                <a:cs typeface="Courier New" panose="02070309020205020404" pitchFamily="49" charset="0"/>
              </a:rPr>
              <a:t>1 tbsp. 5</a:t>
            </a:r>
            <a:r>
              <a:rPr lang="en-US" sz="1400" b="1" baseline="30000" dirty="0">
                <a:highlight>
                  <a:srgbClr val="FFFF00"/>
                </a:highlight>
                <a:latin typeface="Courier New" panose="02070309020205020404" pitchFamily="49" charset="0"/>
                <a:cs typeface="Courier New" panose="02070309020205020404" pitchFamily="49" charset="0"/>
              </a:rPr>
              <a:t>th</a:t>
            </a:r>
            <a:r>
              <a:rPr lang="en-US" sz="1400" b="1" dirty="0">
                <a:highlight>
                  <a:srgbClr val="FFFF00"/>
                </a:highlight>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1EF3CABD-F007-DD4A-8C1C-B3853C9168BD}"/>
              </a:ext>
            </a:extLst>
          </p:cNvPr>
          <p:cNvSpPr txBox="1"/>
          <p:nvPr/>
        </p:nvSpPr>
        <p:spPr>
          <a:xfrm>
            <a:off x="2774950" y="4305172"/>
            <a:ext cx="2576056" cy="553998"/>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dash of 6</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600" b="1"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B08449C4-7835-B447-BE86-BB07CBBC1C97}"/>
              </a:ext>
            </a:extLst>
          </p:cNvPr>
          <p:cNvSpPr txBox="1"/>
          <p:nvPr/>
        </p:nvSpPr>
        <p:spPr>
          <a:xfrm>
            <a:off x="2774950" y="4638580"/>
            <a:ext cx="3194974"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zest of one 14</a:t>
            </a:r>
            <a:r>
              <a:rPr lang="en-US" sz="1400" b="1" baseline="30000" dirty="0">
                <a:latin typeface="Courier New" panose="02070309020205020404" pitchFamily="49" charset="0"/>
                <a:cs typeface="Courier New" panose="02070309020205020404" pitchFamily="49" charset="0"/>
              </a:rPr>
              <a:t>th</a:t>
            </a:r>
            <a:r>
              <a:rPr lang="en-US" sz="1400" b="1" dirty="0">
                <a:latin typeface="Courier New" panose="02070309020205020404" pitchFamily="49" charset="0"/>
                <a:cs typeface="Courier New" panose="02070309020205020404" pitchFamily="49" charset="0"/>
              </a:rPr>
              <a:t> Amendment</a:t>
            </a:r>
          </a:p>
          <a:p>
            <a:endParaRPr lang="en-US" sz="1400" b="1"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608FC808-A794-4D4C-93C5-1CF96276067F}"/>
              </a:ext>
            </a:extLst>
          </p:cNvPr>
          <p:cNvSpPr txBox="1"/>
          <p:nvPr/>
        </p:nvSpPr>
        <p:spPr>
          <a:xfrm>
            <a:off x="5113886" y="3646930"/>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Admissibility of evidence</a:t>
            </a:r>
          </a:p>
        </p:txBody>
      </p:sp>
      <p:sp>
        <p:nvSpPr>
          <p:cNvPr id="14" name="TextBox 13">
            <a:extLst>
              <a:ext uri="{FF2B5EF4-FFF2-40B4-BE49-F238E27FC236}">
                <a16:creationId xmlns:a16="http://schemas.microsoft.com/office/drawing/2014/main" id="{810F7DCB-44BD-4D49-AB75-A412EA6F3F0D}"/>
              </a:ext>
            </a:extLst>
          </p:cNvPr>
          <p:cNvSpPr txBox="1"/>
          <p:nvPr/>
        </p:nvSpPr>
        <p:spPr>
          <a:xfrm>
            <a:off x="5113886" y="3980338"/>
            <a:ext cx="3828945" cy="307777"/>
          </a:xfrm>
          <a:prstGeom prst="rect">
            <a:avLst/>
          </a:prstGeom>
          <a:noFill/>
        </p:spPr>
        <p:txBody>
          <a:bodyPr wrap="square" rtlCol="0">
            <a:spAutoFit/>
          </a:bodyPr>
          <a:lstStyle/>
          <a:p>
            <a:r>
              <a:rPr lang="en-US" sz="1400" b="1" dirty="0">
                <a:highlight>
                  <a:srgbClr val="FFFF00"/>
                </a:highlight>
                <a:latin typeface="Courier New" panose="02070309020205020404" pitchFamily="49" charset="0"/>
                <a:cs typeface="Courier New" panose="02070309020205020404" pitchFamily="49" charset="0"/>
              </a:rPr>
              <a:t>Jury selection practices</a:t>
            </a:r>
          </a:p>
        </p:txBody>
      </p:sp>
      <p:sp>
        <p:nvSpPr>
          <p:cNvPr id="15" name="TextBox 14">
            <a:extLst>
              <a:ext uri="{FF2B5EF4-FFF2-40B4-BE49-F238E27FC236}">
                <a16:creationId xmlns:a16="http://schemas.microsoft.com/office/drawing/2014/main" id="{DCF5F697-F38C-0E4C-830B-23AFB6769B2D}"/>
              </a:ext>
            </a:extLst>
          </p:cNvPr>
          <p:cNvSpPr txBox="1"/>
          <p:nvPr/>
        </p:nvSpPr>
        <p:spPr>
          <a:xfrm>
            <a:off x="5113885" y="4274394"/>
            <a:ext cx="3828945" cy="307777"/>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Provision of counsel</a:t>
            </a:r>
          </a:p>
        </p:txBody>
      </p:sp>
    </p:spTree>
    <p:extLst>
      <p:ext uri="{BB962C8B-B14F-4D97-AF65-F5344CB8AC3E}">
        <p14:creationId xmlns:p14="http://schemas.microsoft.com/office/powerpoint/2010/main" val="389395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E8B5-5FA5-C446-BB35-C94E92908396}"/>
              </a:ext>
            </a:extLst>
          </p:cNvPr>
          <p:cNvSpPr>
            <a:spLocks noGrp="1"/>
          </p:cNvSpPr>
          <p:nvPr>
            <p:ph type="title"/>
          </p:nvPr>
        </p:nvSpPr>
        <p:spPr/>
        <p:txBody>
          <a:bodyPr/>
          <a:lstStyle/>
          <a:p>
            <a:r>
              <a:rPr lang="en-US" dirty="0"/>
              <a:t>Juries and the Founding</a:t>
            </a:r>
          </a:p>
        </p:txBody>
      </p:sp>
      <p:sp>
        <p:nvSpPr>
          <p:cNvPr id="3" name="Content Placeholder 2">
            <a:extLst>
              <a:ext uri="{FF2B5EF4-FFF2-40B4-BE49-F238E27FC236}">
                <a16:creationId xmlns:a16="http://schemas.microsoft.com/office/drawing/2014/main" id="{41A9C643-BCD8-2B44-9EF9-D40A3AFA4087}"/>
              </a:ext>
            </a:extLst>
          </p:cNvPr>
          <p:cNvSpPr>
            <a:spLocks noGrp="1"/>
          </p:cNvSpPr>
          <p:nvPr>
            <p:ph idx="1"/>
          </p:nvPr>
        </p:nvSpPr>
        <p:spPr/>
        <p:txBody>
          <a:bodyPr/>
          <a:lstStyle/>
          <a:p>
            <a:r>
              <a:rPr lang="en-US" dirty="0"/>
              <a:t>Declaration of Independence</a:t>
            </a:r>
          </a:p>
          <a:p>
            <a:pPr lvl="1"/>
            <a:r>
              <a:rPr lang="en-US" dirty="0"/>
              <a:t>“the accustomed and inestimable privilege of trial by jury, in cases of both life and property.”</a:t>
            </a:r>
          </a:p>
          <a:p>
            <a:r>
              <a:rPr lang="en-US" dirty="0"/>
              <a:t>Constitution</a:t>
            </a:r>
          </a:p>
          <a:p>
            <a:pPr lvl="1"/>
            <a:r>
              <a:rPr lang="en-US" dirty="0"/>
              <a:t>“The Trial of all Crimes, except in Cases of Impeachment, shall be by Jury”</a:t>
            </a:r>
          </a:p>
          <a:p>
            <a:r>
              <a:rPr lang="en-US" dirty="0"/>
              <a:t>5</a:t>
            </a:r>
            <a:r>
              <a:rPr lang="en-US" baseline="30000" dirty="0"/>
              <a:t>th</a:t>
            </a:r>
            <a:r>
              <a:rPr lang="en-US" dirty="0"/>
              <a:t>, 6</a:t>
            </a:r>
            <a:r>
              <a:rPr lang="en-US" baseline="30000" dirty="0"/>
              <a:t>th</a:t>
            </a:r>
            <a:r>
              <a:rPr lang="en-US" dirty="0"/>
              <a:t>, 7</a:t>
            </a:r>
            <a:r>
              <a:rPr lang="en-US" baseline="30000" dirty="0"/>
              <a:t>th</a:t>
            </a:r>
            <a:r>
              <a:rPr lang="en-US" dirty="0"/>
              <a:t> Amendments </a:t>
            </a:r>
          </a:p>
          <a:p>
            <a:endParaRPr lang="en-US" dirty="0"/>
          </a:p>
        </p:txBody>
      </p:sp>
    </p:spTree>
    <p:extLst>
      <p:ext uri="{BB962C8B-B14F-4D97-AF65-F5344CB8AC3E}">
        <p14:creationId xmlns:p14="http://schemas.microsoft.com/office/powerpoint/2010/main" val="2837526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7523-26B2-0648-9BEA-CF43F598C5C7}"/>
              </a:ext>
            </a:extLst>
          </p:cNvPr>
          <p:cNvSpPr>
            <a:spLocks noGrp="1"/>
          </p:cNvSpPr>
          <p:nvPr>
            <p:ph type="title"/>
          </p:nvPr>
        </p:nvSpPr>
        <p:spPr/>
        <p:txBody>
          <a:bodyPr/>
          <a:lstStyle/>
          <a:p>
            <a:r>
              <a:rPr lang="en-US" dirty="0"/>
              <a:t>Selecting jurors</a:t>
            </a:r>
          </a:p>
        </p:txBody>
      </p:sp>
      <p:sp>
        <p:nvSpPr>
          <p:cNvPr id="3" name="Content Placeholder 2">
            <a:extLst>
              <a:ext uri="{FF2B5EF4-FFF2-40B4-BE49-F238E27FC236}">
                <a16:creationId xmlns:a16="http://schemas.microsoft.com/office/drawing/2014/main" id="{5D046BE2-56C5-B349-B3B0-55AF72FEB698}"/>
              </a:ext>
            </a:extLst>
          </p:cNvPr>
          <p:cNvSpPr>
            <a:spLocks noGrp="1"/>
          </p:cNvSpPr>
          <p:nvPr>
            <p:ph idx="1"/>
          </p:nvPr>
        </p:nvSpPr>
        <p:spPr/>
        <p:txBody>
          <a:bodyPr/>
          <a:lstStyle/>
          <a:p>
            <a:r>
              <a:rPr lang="en-US" dirty="0"/>
              <a:t>“In all criminal prosecutions, the accused shall enjoy the right to a speedy and public trial, </a:t>
            </a:r>
            <a:r>
              <a:rPr lang="en-US" b="1" dirty="0"/>
              <a:t>by an impartial jury of the State and district wherein the crime shall have been committed</a:t>
            </a:r>
            <a:r>
              <a:rPr lang="en-US" dirty="0"/>
              <a:t>…”</a:t>
            </a:r>
          </a:p>
        </p:txBody>
      </p:sp>
    </p:spTree>
    <p:extLst>
      <p:ext uri="{BB962C8B-B14F-4D97-AF65-F5344CB8AC3E}">
        <p14:creationId xmlns:p14="http://schemas.microsoft.com/office/powerpoint/2010/main" val="1973701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BD8CB-401D-D442-B672-16C9987DD27F}"/>
              </a:ext>
            </a:extLst>
          </p:cNvPr>
          <p:cNvSpPr>
            <a:spLocks noGrp="1"/>
          </p:cNvSpPr>
          <p:nvPr>
            <p:ph type="title"/>
          </p:nvPr>
        </p:nvSpPr>
        <p:spPr>
          <a:xfrm>
            <a:off x="572493" y="-108094"/>
            <a:ext cx="11018520" cy="1434415"/>
          </a:xfrm>
        </p:spPr>
        <p:txBody>
          <a:bodyPr anchor="b">
            <a:normAutofit/>
          </a:bodyPr>
          <a:lstStyle/>
          <a:p>
            <a:r>
              <a:rPr lang="en-US" dirty="0"/>
              <a:t>Selecting jurors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A76CCF-0B21-B745-93DF-AEEA0273D2A3}"/>
              </a:ext>
            </a:extLst>
          </p:cNvPr>
          <p:cNvSpPr>
            <a:spLocks noGrp="1"/>
          </p:cNvSpPr>
          <p:nvPr>
            <p:ph idx="1"/>
          </p:nvPr>
        </p:nvSpPr>
        <p:spPr>
          <a:xfrm>
            <a:off x="572493" y="2071316"/>
            <a:ext cx="6713552" cy="4119172"/>
          </a:xfrm>
        </p:spPr>
        <p:txBody>
          <a:bodyPr anchor="t">
            <a:normAutofit/>
          </a:bodyPr>
          <a:lstStyle/>
          <a:p>
            <a:r>
              <a:rPr lang="en-US" sz="2200" i="1"/>
              <a:t>Hernandez v. Texas </a:t>
            </a:r>
            <a:r>
              <a:rPr lang="en-US" sz="2200"/>
              <a:t>(1954)</a:t>
            </a:r>
            <a:endParaRPr lang="en-US" sz="2200" i="1"/>
          </a:p>
          <a:p>
            <a:r>
              <a:rPr lang="en-US" sz="2200" i="1"/>
              <a:t>Batson v. Kentucky </a:t>
            </a:r>
            <a:r>
              <a:rPr lang="en-US" sz="2200"/>
              <a:t>(1985)</a:t>
            </a:r>
            <a:endParaRPr lang="en-US" sz="2200" i="1"/>
          </a:p>
        </p:txBody>
      </p:sp>
      <p:pic>
        <p:nvPicPr>
          <p:cNvPr id="4" name="Picture 3" descr="A group of men standing on the steps of a building&#10;&#10;Description automatically generated with medium confidence">
            <a:extLst>
              <a:ext uri="{FF2B5EF4-FFF2-40B4-BE49-F238E27FC236}">
                <a16:creationId xmlns:a16="http://schemas.microsoft.com/office/drawing/2014/main" id="{FF6AE3F3-577A-AD4E-9A99-C2C74520B03A}"/>
              </a:ext>
            </a:extLst>
          </p:cNvPr>
          <p:cNvPicPr>
            <a:picLocks noChangeAspect="1"/>
          </p:cNvPicPr>
          <p:nvPr/>
        </p:nvPicPr>
        <p:blipFill rotWithShape="1">
          <a:blip r:embed="rId2"/>
          <a:srcRect l="27353" r="3858" b="-3"/>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2E3E48AD-D7E2-8B49-8D35-162A44C3854A}"/>
              </a:ext>
            </a:extLst>
          </p:cNvPr>
          <p:cNvSpPr txBox="1"/>
          <p:nvPr/>
        </p:nvSpPr>
        <p:spPr>
          <a:xfrm>
            <a:off x="4669329" y="6377306"/>
            <a:ext cx="7519623" cy="369332"/>
          </a:xfrm>
          <a:prstGeom prst="rect">
            <a:avLst/>
          </a:prstGeom>
          <a:noFill/>
        </p:spPr>
        <p:txBody>
          <a:bodyPr wrap="none" rtlCol="0">
            <a:spAutoFit/>
          </a:bodyPr>
          <a:lstStyle/>
          <a:p>
            <a:r>
              <a:rPr lang="en-US" i="1" dirty="0"/>
              <a:t>Pete Hernandez with attorneys, c/o Garcia Papers at Texas A&amp;M Corpus Christi </a:t>
            </a:r>
          </a:p>
        </p:txBody>
      </p:sp>
    </p:spTree>
    <p:extLst>
      <p:ext uri="{BB962C8B-B14F-4D97-AF65-F5344CB8AC3E}">
        <p14:creationId xmlns:p14="http://schemas.microsoft.com/office/powerpoint/2010/main" val="3646122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A2EF-5701-E64B-9419-5EA0E226D2F7}"/>
              </a:ext>
            </a:extLst>
          </p:cNvPr>
          <p:cNvSpPr>
            <a:spLocks noGrp="1"/>
          </p:cNvSpPr>
          <p:nvPr>
            <p:ph type="title"/>
          </p:nvPr>
        </p:nvSpPr>
        <p:spPr/>
        <p:txBody>
          <a:bodyPr/>
          <a:lstStyle/>
          <a:p>
            <a:r>
              <a:rPr lang="en-US" dirty="0"/>
              <a:t>Summing up</a:t>
            </a:r>
          </a:p>
        </p:txBody>
      </p:sp>
      <p:pic>
        <p:nvPicPr>
          <p:cNvPr id="4" name="Picture 3">
            <a:extLst>
              <a:ext uri="{FF2B5EF4-FFF2-40B4-BE49-F238E27FC236}">
                <a16:creationId xmlns:a16="http://schemas.microsoft.com/office/drawing/2014/main" id="{2B9D57B4-9A4C-6F45-B385-50D6D848DF84}"/>
              </a:ext>
            </a:extLst>
          </p:cNvPr>
          <p:cNvPicPr>
            <a:picLocks noChangeAspect="1"/>
          </p:cNvPicPr>
          <p:nvPr/>
        </p:nvPicPr>
        <p:blipFill>
          <a:blip r:embed="rId2"/>
          <a:stretch>
            <a:fillRect/>
          </a:stretch>
        </p:blipFill>
        <p:spPr>
          <a:xfrm>
            <a:off x="5850636" y="3018227"/>
            <a:ext cx="5853684" cy="3293673"/>
          </a:xfrm>
          <a:prstGeom prst="rect">
            <a:avLst/>
          </a:prstGeom>
        </p:spPr>
      </p:pic>
      <p:sp>
        <p:nvSpPr>
          <p:cNvPr id="5" name="TextBox 4">
            <a:extLst>
              <a:ext uri="{FF2B5EF4-FFF2-40B4-BE49-F238E27FC236}">
                <a16:creationId xmlns:a16="http://schemas.microsoft.com/office/drawing/2014/main" id="{B82F5317-2C56-D14B-9694-E88B33EEDAAF}"/>
              </a:ext>
            </a:extLst>
          </p:cNvPr>
          <p:cNvSpPr txBox="1"/>
          <p:nvPr/>
        </p:nvSpPr>
        <p:spPr>
          <a:xfrm>
            <a:off x="6927805" y="6365494"/>
            <a:ext cx="3699346" cy="369332"/>
          </a:xfrm>
          <a:prstGeom prst="rect">
            <a:avLst/>
          </a:prstGeom>
          <a:noFill/>
        </p:spPr>
        <p:txBody>
          <a:bodyPr wrap="none" rtlCol="0">
            <a:spAutoFit/>
          </a:bodyPr>
          <a:lstStyle/>
          <a:p>
            <a:r>
              <a:rPr lang="en-US" i="1" dirty="0"/>
              <a:t>Ramos v. Louisiana </a:t>
            </a:r>
            <a:r>
              <a:rPr lang="en-US" dirty="0"/>
              <a:t>(2020) legal team </a:t>
            </a:r>
            <a:endParaRPr lang="en-US" i="1" dirty="0"/>
          </a:p>
        </p:txBody>
      </p:sp>
      <p:pic>
        <p:nvPicPr>
          <p:cNvPr id="3" name="Picture 2">
            <a:extLst>
              <a:ext uri="{FF2B5EF4-FFF2-40B4-BE49-F238E27FC236}">
                <a16:creationId xmlns:a16="http://schemas.microsoft.com/office/drawing/2014/main" id="{6C3CE589-390A-0148-B260-7A975DFA1871}"/>
              </a:ext>
            </a:extLst>
          </p:cNvPr>
          <p:cNvPicPr>
            <a:picLocks noChangeAspect="1"/>
          </p:cNvPicPr>
          <p:nvPr/>
        </p:nvPicPr>
        <p:blipFill>
          <a:blip r:embed="rId3"/>
          <a:stretch>
            <a:fillRect/>
          </a:stretch>
        </p:blipFill>
        <p:spPr>
          <a:xfrm>
            <a:off x="157546" y="2081407"/>
            <a:ext cx="5707770" cy="3839773"/>
          </a:xfrm>
          <a:prstGeom prst="rect">
            <a:avLst/>
          </a:prstGeom>
        </p:spPr>
      </p:pic>
      <p:sp>
        <p:nvSpPr>
          <p:cNvPr id="9" name="TextBox 8">
            <a:extLst>
              <a:ext uri="{FF2B5EF4-FFF2-40B4-BE49-F238E27FC236}">
                <a16:creationId xmlns:a16="http://schemas.microsoft.com/office/drawing/2014/main" id="{D45A08E2-5246-EC4A-97A4-F6EB8647F577}"/>
              </a:ext>
            </a:extLst>
          </p:cNvPr>
          <p:cNvSpPr txBox="1"/>
          <p:nvPr/>
        </p:nvSpPr>
        <p:spPr>
          <a:xfrm>
            <a:off x="487680" y="6123543"/>
            <a:ext cx="3613361" cy="369332"/>
          </a:xfrm>
          <a:prstGeom prst="rect">
            <a:avLst/>
          </a:prstGeom>
          <a:noFill/>
        </p:spPr>
        <p:txBody>
          <a:bodyPr wrap="none" rtlCol="0">
            <a:spAutoFit/>
          </a:bodyPr>
          <a:lstStyle/>
          <a:p>
            <a:r>
              <a:rPr lang="en-US" dirty="0"/>
              <a:t>Tyson </a:t>
            </a:r>
            <a:r>
              <a:rPr lang="en-US" dirty="0" err="1"/>
              <a:t>Timbs</a:t>
            </a:r>
            <a:r>
              <a:rPr lang="en-US" dirty="0"/>
              <a:t>, </a:t>
            </a:r>
            <a:r>
              <a:rPr lang="en-US" i="1" dirty="0" err="1"/>
              <a:t>Timbs</a:t>
            </a:r>
            <a:r>
              <a:rPr lang="en-US" i="1" dirty="0"/>
              <a:t> v. Indiana </a:t>
            </a:r>
            <a:r>
              <a:rPr lang="en-US" dirty="0"/>
              <a:t>(2019)</a:t>
            </a:r>
          </a:p>
        </p:txBody>
      </p:sp>
    </p:spTree>
    <p:extLst>
      <p:ext uri="{BB962C8B-B14F-4D97-AF65-F5344CB8AC3E}">
        <p14:creationId xmlns:p14="http://schemas.microsoft.com/office/powerpoint/2010/main" val="3888440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5731E-BEB5-3442-8CE9-4895E977E710}"/>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C77BD6EB-316B-B54E-ADC1-188B70617786}"/>
              </a:ext>
            </a:extLst>
          </p:cNvPr>
          <p:cNvSpPr>
            <a:spLocks noGrp="1"/>
          </p:cNvSpPr>
          <p:nvPr>
            <p:ph idx="1"/>
          </p:nvPr>
        </p:nvSpPr>
        <p:spPr/>
        <p:txBody>
          <a:bodyPr/>
          <a:lstStyle/>
          <a:p>
            <a:pPr marL="0" indent="0" algn="ctr">
              <a:buNone/>
            </a:pPr>
            <a:r>
              <a:rPr lang="en-US" dirty="0" err="1"/>
              <a:t>amark@wesleyan.edu</a:t>
            </a:r>
            <a:endParaRPr lang="en-US" dirty="0"/>
          </a:p>
        </p:txBody>
      </p:sp>
    </p:spTree>
    <p:extLst>
      <p:ext uri="{BB962C8B-B14F-4D97-AF65-F5344CB8AC3E}">
        <p14:creationId xmlns:p14="http://schemas.microsoft.com/office/powerpoint/2010/main" val="2233467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1676-CF52-CC45-9FC0-C02ADDA180FD}"/>
              </a:ext>
            </a:extLst>
          </p:cNvPr>
          <p:cNvSpPr>
            <a:spLocks noGrp="1"/>
          </p:cNvSpPr>
          <p:nvPr>
            <p:ph type="title"/>
          </p:nvPr>
        </p:nvSpPr>
        <p:spPr/>
        <p:txBody>
          <a:bodyPr>
            <a:normAutofit/>
          </a:bodyPr>
          <a:lstStyle/>
          <a:p>
            <a:r>
              <a:rPr lang="en-US" sz="3600" dirty="0"/>
              <a:t>Where do rights of the criminally accused </a:t>
            </a:r>
            <a:br>
              <a:rPr lang="en-US" sz="3600" dirty="0"/>
            </a:br>
            <a:r>
              <a:rPr lang="en-US" sz="3600" dirty="0"/>
              <a:t>come from?</a:t>
            </a:r>
          </a:p>
        </p:txBody>
      </p:sp>
      <p:sp>
        <p:nvSpPr>
          <p:cNvPr id="3" name="Content Placeholder 2">
            <a:extLst>
              <a:ext uri="{FF2B5EF4-FFF2-40B4-BE49-F238E27FC236}">
                <a16:creationId xmlns:a16="http://schemas.microsoft.com/office/drawing/2014/main" id="{5CA55B13-0E58-4E4A-852D-9119DDF98B54}"/>
              </a:ext>
            </a:extLst>
          </p:cNvPr>
          <p:cNvSpPr>
            <a:spLocks noGrp="1"/>
          </p:cNvSpPr>
          <p:nvPr>
            <p:ph idx="1"/>
          </p:nvPr>
        </p:nvSpPr>
        <p:spPr/>
        <p:txBody>
          <a:bodyPr/>
          <a:lstStyle/>
          <a:p>
            <a:r>
              <a:rPr lang="en-US" dirty="0"/>
              <a:t>“No free man shall be seized or imprisoned, or stripped of his rights or possessions, or outlawed or exiled, or deprived of his standing in any other way, nor will we proceed with force against him, or send others to do so, except by the lawful judgment of his equals or by the law of the land.”</a:t>
            </a:r>
          </a:p>
          <a:p>
            <a:pPr marL="0" indent="0" algn="r">
              <a:buNone/>
            </a:pPr>
            <a:r>
              <a:rPr lang="en-US" dirty="0"/>
              <a:t>Magna Carta</a:t>
            </a:r>
          </a:p>
        </p:txBody>
      </p:sp>
    </p:spTree>
    <p:extLst>
      <p:ext uri="{BB962C8B-B14F-4D97-AF65-F5344CB8AC3E}">
        <p14:creationId xmlns:p14="http://schemas.microsoft.com/office/powerpoint/2010/main" val="24585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792B0-60B0-F441-9764-E027768A19C0}"/>
              </a:ext>
            </a:extLst>
          </p:cNvPr>
          <p:cNvSpPr>
            <a:spLocks noGrp="1"/>
          </p:cNvSpPr>
          <p:nvPr>
            <p:ph type="title"/>
          </p:nvPr>
        </p:nvSpPr>
        <p:spPr>
          <a:xfrm>
            <a:off x="4469480" y="256032"/>
            <a:ext cx="7472584" cy="1783080"/>
          </a:xfrm>
        </p:spPr>
        <p:txBody>
          <a:bodyPr anchor="b">
            <a:normAutofit/>
          </a:bodyPr>
          <a:lstStyle/>
          <a:p>
            <a:r>
              <a:rPr lang="en-US" sz="4000" dirty="0"/>
              <a:t>Where do rights of the criminally accused come from?</a:t>
            </a:r>
          </a:p>
        </p:txBody>
      </p:sp>
      <p:pic>
        <p:nvPicPr>
          <p:cNvPr id="6" name="Picture 5" descr="A person with a beard&#10;&#10;Description automatically generated with low confidence">
            <a:extLst>
              <a:ext uri="{FF2B5EF4-FFF2-40B4-BE49-F238E27FC236}">
                <a16:creationId xmlns:a16="http://schemas.microsoft.com/office/drawing/2014/main" id="{3AC7E372-1DD4-8446-A4A0-4E72F30ADFBF}"/>
              </a:ext>
            </a:extLst>
          </p:cNvPr>
          <p:cNvPicPr>
            <a:picLocks noChangeAspect="1"/>
          </p:cNvPicPr>
          <p:nvPr/>
        </p:nvPicPr>
        <p:blipFill rotWithShape="1">
          <a:blip r:embed="rId3"/>
          <a:srcRect l="4472" r="983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8212DC-A5B0-4948-952B-D1948EF63340}"/>
              </a:ext>
            </a:extLst>
          </p:cNvPr>
          <p:cNvSpPr>
            <a:spLocks noGrp="1"/>
          </p:cNvSpPr>
          <p:nvPr>
            <p:ph idx="1"/>
          </p:nvPr>
        </p:nvSpPr>
        <p:spPr>
          <a:xfrm>
            <a:off x="5297762" y="2706624"/>
            <a:ext cx="6251110" cy="3483864"/>
          </a:xfrm>
        </p:spPr>
        <p:txBody>
          <a:bodyPr>
            <a:normAutofit fontScale="77500" lnSpcReduction="20000"/>
          </a:bodyPr>
          <a:lstStyle/>
          <a:p>
            <a:pPr marL="0" indent="0">
              <a:buNone/>
            </a:pPr>
            <a:r>
              <a:rPr lang="en-US" sz="2200" i="1" dirty="0"/>
              <a:t>Hurtado v. California </a:t>
            </a:r>
            <a:r>
              <a:rPr lang="en-US" sz="2200" dirty="0"/>
              <a:t>(1884)</a:t>
            </a:r>
          </a:p>
          <a:p>
            <a:pPr marL="0" indent="0">
              <a:buNone/>
            </a:pPr>
            <a:endParaRPr lang="en-US" sz="2200" i="1" dirty="0"/>
          </a:p>
          <a:p>
            <a:pPr>
              <a:lnSpc>
                <a:spcPct val="110000"/>
              </a:lnSpc>
            </a:pPr>
            <a:r>
              <a:rPr lang="en-US" sz="2200" i="1" dirty="0"/>
              <a:t>“…</a:t>
            </a:r>
            <a:r>
              <a:rPr lang="en-US" dirty="0"/>
              <a:t>if the people of the State find it wise and expedient to abolish the grand jury and prosecute all crimes by information, there is nothing in our State Constitution and nothing in the Fourteenth Amendment to the Constitution of the United States which prevents them from doing so.”</a:t>
            </a:r>
          </a:p>
          <a:p>
            <a:pPr marL="0" indent="0" algn="r">
              <a:lnSpc>
                <a:spcPct val="110000"/>
              </a:lnSpc>
              <a:buNone/>
            </a:pPr>
            <a:r>
              <a:rPr lang="en-US" dirty="0"/>
              <a:t>Justice Matthews, majority</a:t>
            </a:r>
          </a:p>
          <a:p>
            <a:pPr marL="0" indent="0">
              <a:buNone/>
            </a:pPr>
            <a:endParaRPr lang="en-US" sz="2200" i="1" dirty="0"/>
          </a:p>
        </p:txBody>
      </p:sp>
    </p:spTree>
    <p:extLst>
      <p:ext uri="{BB962C8B-B14F-4D97-AF65-F5344CB8AC3E}">
        <p14:creationId xmlns:p14="http://schemas.microsoft.com/office/powerpoint/2010/main" val="32837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10EA4-8533-604D-B758-B96FCD72FD44}"/>
              </a:ext>
            </a:extLst>
          </p:cNvPr>
          <p:cNvSpPr>
            <a:spLocks noGrp="1"/>
          </p:cNvSpPr>
          <p:nvPr>
            <p:ph type="title"/>
          </p:nvPr>
        </p:nvSpPr>
        <p:spPr>
          <a:xfrm>
            <a:off x="469729" y="256031"/>
            <a:ext cx="7924463" cy="1948055"/>
          </a:xfrm>
        </p:spPr>
        <p:txBody>
          <a:bodyPr anchor="b">
            <a:normAutofit/>
          </a:bodyPr>
          <a:lstStyle/>
          <a:p>
            <a:r>
              <a:rPr lang="en-US" sz="4000" dirty="0"/>
              <a:t>Where do rights of the criminally accused </a:t>
            </a:r>
            <a:br>
              <a:rPr lang="en-US" sz="4000" dirty="0"/>
            </a:br>
            <a:r>
              <a:rPr lang="en-US" sz="4000" dirty="0"/>
              <a:t>come from?</a:t>
            </a:r>
            <a:endParaRPr lang="en-US" sz="3800" dirty="0"/>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631FB8-74C8-2443-9B51-F0CEF04989E3}"/>
              </a:ext>
            </a:extLst>
          </p:cNvPr>
          <p:cNvSpPr>
            <a:spLocks noGrp="1"/>
          </p:cNvSpPr>
          <p:nvPr>
            <p:ph idx="1"/>
          </p:nvPr>
        </p:nvSpPr>
        <p:spPr>
          <a:xfrm>
            <a:off x="507662" y="2564095"/>
            <a:ext cx="6533218" cy="4629740"/>
          </a:xfrm>
        </p:spPr>
        <p:txBody>
          <a:bodyPr>
            <a:normAutofit/>
          </a:bodyPr>
          <a:lstStyle/>
          <a:p>
            <a:pPr marL="0" indent="0">
              <a:buNone/>
            </a:pPr>
            <a:r>
              <a:rPr lang="en-US" sz="1800" i="1" dirty="0"/>
              <a:t>Hurtado v. California </a:t>
            </a:r>
            <a:r>
              <a:rPr lang="en-US" sz="1800" dirty="0"/>
              <a:t>(1884)</a:t>
            </a:r>
          </a:p>
          <a:p>
            <a:r>
              <a:rPr lang="en-US" sz="2200" dirty="0"/>
              <a:t>“I omit further citations of authorities, which are numerous, to prove that, according to the settled usages and modes of proceeding existing under the common and statute law of England at the settlement of this country, information in capital cases was not consistent with the "law of the land," or with "due process of law." Such was the understanding of the patriotic men who established free institutions upon this continent.”</a:t>
            </a:r>
          </a:p>
          <a:p>
            <a:pPr marL="0" indent="0" algn="r">
              <a:buNone/>
            </a:pPr>
            <a:r>
              <a:rPr lang="en-US" sz="2200" dirty="0"/>
              <a:t>Justice Harlan, dissent</a:t>
            </a:r>
          </a:p>
        </p:txBody>
      </p:sp>
      <p:pic>
        <p:nvPicPr>
          <p:cNvPr id="10" name="Picture 9" descr="A picture containing tool, scissors&#10;&#10;Description automatically generated">
            <a:extLst>
              <a:ext uri="{FF2B5EF4-FFF2-40B4-BE49-F238E27FC236}">
                <a16:creationId xmlns:a16="http://schemas.microsoft.com/office/drawing/2014/main" id="{06265276-57E6-F544-80A0-4E885938A6B4}"/>
              </a:ext>
            </a:extLst>
          </p:cNvPr>
          <p:cNvPicPr>
            <a:picLocks noChangeAspect="1"/>
          </p:cNvPicPr>
          <p:nvPr/>
        </p:nvPicPr>
        <p:blipFill>
          <a:blip r:embed="rId2"/>
          <a:stretch>
            <a:fillRect/>
          </a:stretch>
        </p:blipFill>
        <p:spPr>
          <a:xfrm>
            <a:off x="553382" y="2039112"/>
            <a:ext cx="4091770" cy="524982"/>
          </a:xfrm>
          <a:prstGeom prst="rect">
            <a:avLst/>
          </a:prstGeom>
        </p:spPr>
      </p:pic>
      <p:sp>
        <p:nvSpPr>
          <p:cNvPr id="12" name="Rectangle 11">
            <a:extLst>
              <a:ext uri="{FF2B5EF4-FFF2-40B4-BE49-F238E27FC236}">
                <a16:creationId xmlns:a16="http://schemas.microsoft.com/office/drawing/2014/main" id="{3B360034-6DC2-0D40-9568-6147A8D6CA82}"/>
              </a:ext>
            </a:extLst>
          </p:cNvPr>
          <p:cNvSpPr/>
          <p:nvPr/>
        </p:nvSpPr>
        <p:spPr>
          <a:xfrm>
            <a:off x="5084064" y="2039112"/>
            <a:ext cx="4736592" cy="689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09781C-38A6-2A41-A811-106F9438DBA0}"/>
              </a:ext>
            </a:extLst>
          </p:cNvPr>
          <p:cNvPicPr>
            <a:picLocks noChangeAspect="1"/>
          </p:cNvPicPr>
          <p:nvPr/>
        </p:nvPicPr>
        <p:blipFill rotWithShape="1">
          <a:blip r:embed="rId3"/>
          <a:srcRect l="11535" r="12375"/>
          <a:stretch/>
        </p:blipFill>
        <p:spPr>
          <a:xfrm flipH="1">
            <a:off x="7534649" y="0"/>
            <a:ext cx="4657351"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909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92B0-60B0-F441-9764-E027768A19C0}"/>
              </a:ext>
            </a:extLst>
          </p:cNvPr>
          <p:cNvSpPr>
            <a:spLocks noGrp="1"/>
          </p:cNvSpPr>
          <p:nvPr>
            <p:ph type="title"/>
          </p:nvPr>
        </p:nvSpPr>
        <p:spPr>
          <a:xfrm>
            <a:off x="4469480" y="256032"/>
            <a:ext cx="8284464" cy="1783080"/>
          </a:xfrm>
        </p:spPr>
        <p:txBody>
          <a:bodyPr anchor="b">
            <a:normAutofit/>
          </a:bodyPr>
          <a:lstStyle/>
          <a:p>
            <a:r>
              <a:rPr lang="en-US" sz="4000" dirty="0"/>
              <a:t>Where do rights of the </a:t>
            </a:r>
            <a:br>
              <a:rPr lang="en-US" sz="4000" dirty="0"/>
            </a:br>
            <a:r>
              <a:rPr lang="en-US" sz="4000" dirty="0"/>
              <a:t>criminally accused come from?</a:t>
            </a:r>
          </a:p>
        </p:txBody>
      </p:sp>
      <p:pic>
        <p:nvPicPr>
          <p:cNvPr id="6" name="Picture 5" descr="A person with a beard&#10;&#10;Description automatically generated with low confidence">
            <a:extLst>
              <a:ext uri="{FF2B5EF4-FFF2-40B4-BE49-F238E27FC236}">
                <a16:creationId xmlns:a16="http://schemas.microsoft.com/office/drawing/2014/main" id="{3AC7E372-1DD4-8446-A4A0-4E72F30ADFBF}"/>
              </a:ext>
            </a:extLst>
          </p:cNvPr>
          <p:cNvPicPr>
            <a:picLocks noChangeAspect="1"/>
          </p:cNvPicPr>
          <p:nvPr/>
        </p:nvPicPr>
        <p:blipFill rotWithShape="1">
          <a:blip r:embed="rId3"/>
          <a:srcRect l="4472" r="983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BD8212DC-A5B0-4948-952B-D1948EF63340}"/>
              </a:ext>
            </a:extLst>
          </p:cNvPr>
          <p:cNvSpPr>
            <a:spLocks noGrp="1"/>
          </p:cNvSpPr>
          <p:nvPr>
            <p:ph idx="1"/>
          </p:nvPr>
        </p:nvSpPr>
        <p:spPr>
          <a:xfrm>
            <a:off x="5279474" y="2167123"/>
            <a:ext cx="6251110" cy="4562866"/>
          </a:xfrm>
        </p:spPr>
        <p:txBody>
          <a:bodyPr>
            <a:normAutofit lnSpcReduction="10000"/>
          </a:bodyPr>
          <a:lstStyle/>
          <a:p>
            <a:pPr marL="0" indent="0">
              <a:buNone/>
            </a:pPr>
            <a:r>
              <a:rPr lang="en-US" sz="2300" i="1" dirty="0"/>
              <a:t>Hurtado v. California </a:t>
            </a:r>
            <a:r>
              <a:rPr lang="en-US" sz="2300" dirty="0"/>
              <a:t>(1884)</a:t>
            </a:r>
          </a:p>
          <a:p>
            <a:pPr marL="0" indent="0">
              <a:lnSpc>
                <a:spcPct val="120000"/>
              </a:lnSpc>
              <a:buNone/>
            </a:pPr>
            <a:endParaRPr lang="en-US" sz="2200" i="1" dirty="0"/>
          </a:p>
          <a:p>
            <a:pPr marL="0" indent="0">
              <a:lnSpc>
                <a:spcPct val="120000"/>
              </a:lnSpc>
              <a:buNone/>
            </a:pPr>
            <a:r>
              <a:rPr lang="en-US" dirty="0">
                <a:solidFill>
                  <a:schemeClr val="accent2">
                    <a:lumMod val="40000"/>
                    <a:lumOff val="60000"/>
                  </a:schemeClr>
                </a:solidFill>
              </a:rPr>
              <a:t>“… </a:t>
            </a:r>
            <a:r>
              <a:rPr lang="en-US" dirty="0"/>
              <a:t>[the] law of the land in each State… [is] exerted within the limits of those fundamental principles of liberty and justice which lie at the base of all our civil and political institutions.”</a:t>
            </a:r>
          </a:p>
          <a:p>
            <a:pPr marL="0" indent="0" algn="r">
              <a:lnSpc>
                <a:spcPct val="120000"/>
              </a:lnSpc>
              <a:buNone/>
            </a:pPr>
            <a:r>
              <a:rPr lang="en-US" sz="2200" dirty="0"/>
              <a:t>Justice Matthews</a:t>
            </a:r>
          </a:p>
        </p:txBody>
      </p:sp>
    </p:spTree>
    <p:extLst>
      <p:ext uri="{BB962C8B-B14F-4D97-AF65-F5344CB8AC3E}">
        <p14:creationId xmlns:p14="http://schemas.microsoft.com/office/powerpoint/2010/main" val="30956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E7B9D33C-C152-EF4C-A176-03352E9DA4C5}"/>
              </a:ext>
            </a:extLst>
          </p:cNvPr>
          <p:cNvPicPr>
            <a:picLocks noGrp="1" noChangeAspect="1"/>
          </p:cNvPicPr>
          <p:nvPr>
            <p:ph idx="1"/>
          </p:nvPr>
        </p:nvPicPr>
        <p:blipFill>
          <a:blip r:embed="rId2"/>
          <a:stretch>
            <a:fillRect/>
          </a:stretch>
        </p:blipFill>
        <p:spPr>
          <a:xfrm>
            <a:off x="3297795" y="2414016"/>
            <a:ext cx="5596409" cy="1707896"/>
          </a:xfrm>
        </p:spPr>
      </p:pic>
    </p:spTree>
    <p:extLst>
      <p:ext uri="{BB962C8B-B14F-4D97-AF65-F5344CB8AC3E}">
        <p14:creationId xmlns:p14="http://schemas.microsoft.com/office/powerpoint/2010/main" val="418788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chat or text message&#10;&#10;Description automatically generated">
            <a:extLst>
              <a:ext uri="{FF2B5EF4-FFF2-40B4-BE49-F238E27FC236}">
                <a16:creationId xmlns:a16="http://schemas.microsoft.com/office/drawing/2014/main" id="{7EF5C147-FCA4-C549-B70F-A96332FB1E40}"/>
              </a:ext>
            </a:extLst>
          </p:cNvPr>
          <p:cNvPicPr>
            <a:picLocks noGrp="1" noChangeAspect="1"/>
          </p:cNvPicPr>
          <p:nvPr>
            <p:ph idx="1"/>
          </p:nvPr>
        </p:nvPicPr>
        <p:blipFill>
          <a:blip r:embed="rId2"/>
          <a:stretch>
            <a:fillRect/>
          </a:stretch>
        </p:blipFill>
        <p:spPr>
          <a:xfrm>
            <a:off x="3770370" y="653031"/>
            <a:ext cx="4651259" cy="5551938"/>
          </a:xfrm>
        </p:spPr>
      </p:pic>
    </p:spTree>
    <p:extLst>
      <p:ext uri="{BB962C8B-B14F-4D97-AF65-F5344CB8AC3E}">
        <p14:creationId xmlns:p14="http://schemas.microsoft.com/office/powerpoint/2010/main" val="154084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3FDB3-1D96-B245-86A5-E7A708836A0C}"/>
              </a:ext>
            </a:extLst>
          </p:cNvPr>
          <p:cNvSpPr>
            <a:spLocks noGrp="1"/>
          </p:cNvSpPr>
          <p:nvPr>
            <p:ph type="title"/>
          </p:nvPr>
        </p:nvSpPr>
        <p:spPr>
          <a:xfrm>
            <a:off x="5297762" y="329184"/>
            <a:ext cx="6251110" cy="1783080"/>
          </a:xfrm>
        </p:spPr>
        <p:txBody>
          <a:bodyPr anchor="b">
            <a:normAutofit fontScale="90000"/>
          </a:bodyPr>
          <a:lstStyle/>
          <a:p>
            <a:r>
              <a:rPr lang="en-US" dirty="0"/>
              <a:t>Where do rights of the criminally accused </a:t>
            </a:r>
            <a:br>
              <a:rPr lang="en-US" dirty="0"/>
            </a:br>
            <a:r>
              <a:rPr lang="en-US" dirty="0"/>
              <a:t>come from?</a:t>
            </a:r>
          </a:p>
        </p:txBody>
      </p:sp>
      <p:pic>
        <p:nvPicPr>
          <p:cNvPr id="4" name="Picture 3">
            <a:extLst>
              <a:ext uri="{FF2B5EF4-FFF2-40B4-BE49-F238E27FC236}">
                <a16:creationId xmlns:a16="http://schemas.microsoft.com/office/drawing/2014/main" id="{FF60D623-166F-C74F-9515-A77ED440FCA4}"/>
              </a:ext>
            </a:extLst>
          </p:cNvPr>
          <p:cNvPicPr>
            <a:picLocks noChangeAspect="1"/>
          </p:cNvPicPr>
          <p:nvPr/>
        </p:nvPicPr>
        <p:blipFill rotWithShape="1">
          <a:blip r:embed="rId2"/>
          <a:srcRect l="1509" r="1086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5BF092-C76B-D148-90F9-9027216045F6}"/>
              </a:ext>
            </a:extLst>
          </p:cNvPr>
          <p:cNvSpPr>
            <a:spLocks noGrp="1"/>
          </p:cNvSpPr>
          <p:nvPr>
            <p:ph idx="1"/>
          </p:nvPr>
        </p:nvSpPr>
        <p:spPr>
          <a:xfrm>
            <a:off x="5297762" y="2706624"/>
            <a:ext cx="6251110" cy="3483864"/>
          </a:xfrm>
        </p:spPr>
        <p:txBody>
          <a:bodyPr>
            <a:normAutofit/>
          </a:bodyPr>
          <a:lstStyle/>
          <a:p>
            <a:r>
              <a:rPr lang="en-US" sz="2000" dirty="0"/>
              <a:t>"It is possible that some of the personal rights safeguarded by the first eight Amendments against National action may also be safeguarded against state action, because a denial of them would be a denial of due process of law. </a:t>
            </a:r>
            <a:r>
              <a:rPr lang="en-US" sz="2000" b="1" dirty="0"/>
              <a:t>If this is so, it is not because those rights are enumerated in the first eight Amendments, but because they are of such a nature that they are included in the conception of due process of law</a:t>
            </a:r>
            <a:r>
              <a:rPr lang="en-US" sz="2000" dirty="0"/>
              <a:t>.”</a:t>
            </a:r>
          </a:p>
          <a:p>
            <a:pPr marL="0" indent="0" algn="r">
              <a:buNone/>
            </a:pPr>
            <a:r>
              <a:rPr lang="en-US" sz="2000" dirty="0"/>
              <a:t>Justice Moody in </a:t>
            </a:r>
            <a:r>
              <a:rPr lang="en-US" sz="2000" i="1" dirty="0"/>
              <a:t>Twining </a:t>
            </a:r>
            <a:r>
              <a:rPr lang="en-US" sz="2000" dirty="0"/>
              <a:t>(1908)</a:t>
            </a:r>
          </a:p>
          <a:p>
            <a:pPr marL="0" indent="0">
              <a:buNone/>
            </a:pPr>
            <a:endParaRPr lang="en-US" sz="2000" dirty="0"/>
          </a:p>
        </p:txBody>
      </p:sp>
    </p:spTree>
    <p:extLst>
      <p:ext uri="{BB962C8B-B14F-4D97-AF65-F5344CB8AC3E}">
        <p14:creationId xmlns:p14="http://schemas.microsoft.com/office/powerpoint/2010/main" val="341972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2787</TotalTime>
  <Words>1296</Words>
  <Application>Microsoft Office PowerPoint</Application>
  <PresentationFormat>Widescreen</PresentationFormat>
  <Paragraphs>128</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Criminal Procedure Humanities TX Teacher Workshop The Court and the Constitution November 1, 2021</vt:lpstr>
      <vt:lpstr>Tonight’s focus</vt:lpstr>
      <vt:lpstr>Where do rights of the criminally accused  come from?</vt:lpstr>
      <vt:lpstr>Where do rights of the criminally accused come from?</vt:lpstr>
      <vt:lpstr>Where do rights of the criminally accused  come from?</vt:lpstr>
      <vt:lpstr>Where do rights of the  criminally accused come from?</vt:lpstr>
      <vt:lpstr>PowerPoint Presentation</vt:lpstr>
      <vt:lpstr>PowerPoint Presentation</vt:lpstr>
      <vt:lpstr>Where do rights of the criminally accused  come from?</vt:lpstr>
      <vt:lpstr>PowerPoint Presentation</vt:lpstr>
      <vt:lpstr>“…the conception of due process of law” and enforcing the 4th Amendment</vt:lpstr>
      <vt:lpstr>Mapp v. Ohio (1961)</vt:lpstr>
      <vt:lpstr>Are you in favor of or opposed to an unrestricted Exclusionary Rule? </vt:lpstr>
      <vt:lpstr>Restricting the Exclusionary Rule</vt:lpstr>
      <vt:lpstr>PowerPoint Presentation</vt:lpstr>
      <vt:lpstr>PowerPoint Presentation</vt:lpstr>
      <vt:lpstr>Sixth Amendment and the Right to Counsel</vt:lpstr>
      <vt:lpstr>Life, liberty, and ?? </vt:lpstr>
      <vt:lpstr>Life, liberty, and ?? </vt:lpstr>
      <vt:lpstr>Life, liberty, and ?? </vt:lpstr>
      <vt:lpstr>Life, liberty, and ?? </vt:lpstr>
      <vt:lpstr>Gideon v. Wainwright (1963)</vt:lpstr>
      <vt:lpstr>Status of the right to counsel </vt:lpstr>
      <vt:lpstr>PowerPoint Presentation</vt:lpstr>
      <vt:lpstr>Juries and the Founding</vt:lpstr>
      <vt:lpstr>Selecting jurors</vt:lpstr>
      <vt:lpstr>Selecting jurors </vt:lpstr>
      <vt:lpstr>Summing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Procedure Humanities TX Teacher Workshop The Court and the Constitution November 1, 2021</dc:title>
  <dc:creator>Alyx Mark</dc:creator>
  <cp:lastModifiedBy>Alyx Mark</cp:lastModifiedBy>
  <cp:revision>28</cp:revision>
  <cp:lastPrinted>2021-10-30T21:54:35Z</cp:lastPrinted>
  <dcterms:created xsi:type="dcterms:W3CDTF">2021-10-29T15:48:15Z</dcterms:created>
  <dcterms:modified xsi:type="dcterms:W3CDTF">2021-11-02T20:01:42Z</dcterms:modified>
</cp:coreProperties>
</file>