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9"/>
  </p:handoutMasterIdLst>
  <p:sldIdLst>
    <p:sldId id="847" r:id="rId2"/>
    <p:sldId id="546" r:id="rId3"/>
    <p:sldId id="878" r:id="rId4"/>
    <p:sldId id="849" r:id="rId5"/>
    <p:sldId id="384" r:id="rId6"/>
    <p:sldId id="401" r:id="rId7"/>
    <p:sldId id="443" r:id="rId8"/>
    <p:sldId id="876" r:id="rId9"/>
    <p:sldId id="445" r:id="rId10"/>
    <p:sldId id="548" r:id="rId11"/>
    <p:sldId id="648" r:id="rId12"/>
    <p:sldId id="549" r:id="rId13"/>
    <p:sldId id="872" r:id="rId14"/>
    <p:sldId id="453" r:id="rId15"/>
    <p:sldId id="860" r:id="rId16"/>
    <p:sldId id="861" r:id="rId17"/>
    <p:sldId id="870" r:id="rId18"/>
    <p:sldId id="871" r:id="rId19"/>
    <p:sldId id="866" r:id="rId20"/>
    <p:sldId id="867" r:id="rId21"/>
    <p:sldId id="863" r:id="rId22"/>
    <p:sldId id="864" r:id="rId23"/>
    <p:sldId id="865" r:id="rId24"/>
    <p:sldId id="458" r:id="rId25"/>
    <p:sldId id="459" r:id="rId26"/>
    <p:sldId id="551" r:id="rId27"/>
    <p:sldId id="460" r:id="rId28"/>
    <p:sldId id="868" r:id="rId29"/>
    <p:sldId id="552" r:id="rId30"/>
    <p:sldId id="461" r:id="rId31"/>
    <p:sldId id="553" r:id="rId32"/>
    <p:sldId id="880" r:id="rId33"/>
    <p:sldId id="554" r:id="rId34"/>
    <p:sldId id="555" r:id="rId35"/>
    <p:sldId id="556" r:id="rId36"/>
    <p:sldId id="557" r:id="rId37"/>
    <p:sldId id="558" r:id="rId38"/>
    <p:sldId id="879" r:id="rId39"/>
    <p:sldId id="881" r:id="rId40"/>
    <p:sldId id="583" r:id="rId41"/>
    <p:sldId id="469" r:id="rId42"/>
    <p:sldId id="470" r:id="rId43"/>
    <p:sldId id="471" r:id="rId44"/>
    <p:sldId id="472" r:id="rId45"/>
    <p:sldId id="473" r:id="rId46"/>
    <p:sldId id="474" r:id="rId47"/>
    <p:sldId id="575" r:id="rId48"/>
    <p:sldId id="480" r:id="rId49"/>
    <p:sldId id="642" r:id="rId50"/>
    <p:sldId id="641" r:id="rId51"/>
    <p:sldId id="640" r:id="rId52"/>
    <p:sldId id="482" r:id="rId53"/>
    <p:sldId id="484" r:id="rId54"/>
    <p:sldId id="485" r:id="rId55"/>
    <p:sldId id="585" r:id="rId56"/>
    <p:sldId id="486" r:id="rId57"/>
    <p:sldId id="586" r:id="rId58"/>
    <p:sldId id="587" r:id="rId59"/>
    <p:sldId id="588" r:id="rId60"/>
    <p:sldId id="590" r:id="rId61"/>
    <p:sldId id="647" r:id="rId62"/>
    <p:sldId id="589" r:id="rId63"/>
    <p:sldId id="591" r:id="rId64"/>
    <p:sldId id="592" r:id="rId65"/>
    <p:sldId id="487" r:id="rId66"/>
    <p:sldId id="489" r:id="rId67"/>
    <p:sldId id="491" r:id="rId68"/>
  </p:sldIdLst>
  <p:sldSz cx="10160000" cy="7620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90929"/>
  </p:normalViewPr>
  <p:slideViewPr>
    <p:cSldViewPr>
      <p:cViewPr varScale="1">
        <p:scale>
          <a:sx n="74" d="100"/>
          <a:sy n="74" d="100"/>
        </p:scale>
        <p:origin x="14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92E2517-0AFB-4298-B683-C61DB958AD7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4411BEA-AFA4-43D7-8421-13B41CB5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914C-7AC1-4B0E-A596-18B63B4C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3E9D-D74B-428A-A31F-13FF08E2F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DCCE-8A67-425F-BB3B-1B05A7B84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AA27-60FB-4E94-978C-ECE9EFA54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FD68-2BA2-4595-BA33-E68268F9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297-1D58-46A4-AC16-838C57CC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ADEC-3287-45E5-803F-B8C1998A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FF73-9FFB-4CFC-94DC-CF6EDA63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170D-8F49-4C83-8076-09DA968A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6A8-C77E-4A04-BCB8-E48670CFA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B399-398F-456D-A349-9CC9C97D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D9CD5-1F22-42EF-A9E1-2BB9ADD4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A2518-84F5-44F0-822D-917DC8D8550D}"/>
              </a:ext>
            </a:extLst>
          </p:cNvPr>
          <p:cNvSpPr txBox="1"/>
          <p:nvPr/>
        </p:nvSpPr>
        <p:spPr>
          <a:xfrm>
            <a:off x="4871" y="1981200"/>
            <a:ext cx="1016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The Collapse of Spain in Texas</a:t>
            </a:r>
          </a:p>
          <a:p>
            <a:pPr algn="ctr"/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Humanities Texas Webinar Series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89377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1203638" y="1905000"/>
            <a:ext cx="77527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Major Problem #1: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The United States is your new neighbor!</a:t>
            </a:r>
          </a:p>
        </p:txBody>
      </p:sp>
    </p:spTree>
    <p:extLst>
      <p:ext uri="{BB962C8B-B14F-4D97-AF65-F5344CB8AC3E}">
        <p14:creationId xmlns:p14="http://schemas.microsoft.com/office/powerpoint/2010/main" val="326229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497" y="0"/>
            <a:ext cx="11758993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3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142562" y="2133600"/>
            <a:ext cx="98748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Major Problem #2: 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Mexican War for Independence!</a:t>
            </a:r>
          </a:p>
        </p:txBody>
      </p:sp>
    </p:spTree>
    <p:extLst>
      <p:ext uri="{BB962C8B-B14F-4D97-AF65-F5344CB8AC3E}">
        <p14:creationId xmlns:p14="http://schemas.microsoft.com/office/powerpoint/2010/main" val="362616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oup, posing&#10;&#10;Description automatically generated">
            <a:extLst>
              <a:ext uri="{FF2B5EF4-FFF2-40B4-BE49-F238E27FC236}">
                <a16:creationId xmlns:a16="http://schemas.microsoft.com/office/drawing/2014/main" id="{390A2581-98B1-4985-8317-D6AA6B37C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" y="533400"/>
            <a:ext cx="10160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9921875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6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9767888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130675"/>
            <a:ext cx="3440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8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45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A19D6E-A37B-4ABF-BEB5-4BBAC143612D}"/>
              </a:ext>
            </a:extLst>
          </p:cNvPr>
          <p:cNvSpPr txBox="1"/>
          <p:nvPr/>
        </p:nvSpPr>
        <p:spPr>
          <a:xfrm>
            <a:off x="1651000" y="3962400"/>
            <a:ext cx="7239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Gutierrez-Magee Expedition </a:t>
            </a:r>
          </a:p>
        </p:txBody>
      </p:sp>
    </p:spTree>
    <p:extLst>
      <p:ext uri="{BB962C8B-B14F-4D97-AF65-F5344CB8AC3E}">
        <p14:creationId xmlns:p14="http://schemas.microsoft.com/office/powerpoint/2010/main" val="200201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582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A19D6E-A37B-4ABF-BEB5-4BBAC143612D}"/>
              </a:ext>
            </a:extLst>
          </p:cNvPr>
          <p:cNvSpPr txBox="1"/>
          <p:nvPr/>
        </p:nvSpPr>
        <p:spPr>
          <a:xfrm>
            <a:off x="1651000" y="3962400"/>
            <a:ext cx="7239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Jose Joaquin de Arredondo</a:t>
            </a:r>
          </a:p>
        </p:txBody>
      </p:sp>
    </p:spTree>
    <p:extLst>
      <p:ext uri="{BB962C8B-B14F-4D97-AF65-F5344CB8AC3E}">
        <p14:creationId xmlns:p14="http://schemas.microsoft.com/office/powerpoint/2010/main" val="407332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7" name="Rectangle 358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7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5842" name="Picture 4" descr="Map&#10;&#10;Description automatically gener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/>
          <a:stretch/>
        </p:blipFill>
        <p:spPr bwMode="auto">
          <a:xfrm>
            <a:off x="162456" y="192797"/>
            <a:ext cx="6502731" cy="72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1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925988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79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600" y="0"/>
            <a:ext cx="15814675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6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762000"/>
            <a:ext cx="1016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Of the 1,400 rebels, only around 100 survived.</a:t>
            </a:r>
          </a:p>
          <a:p>
            <a:pPr algn="ctr"/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58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762000"/>
            <a:ext cx="10160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Of the 1,400 rebels, only around 100 survived.</a:t>
            </a:r>
          </a:p>
          <a:p>
            <a:pPr algn="ctr"/>
            <a:endParaRPr lang="en-US" sz="7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Of Arredondo’s 1,800 soldiers, only 50 died.</a:t>
            </a:r>
          </a:p>
        </p:txBody>
      </p:sp>
    </p:spTree>
    <p:extLst>
      <p:ext uri="{BB962C8B-B14F-4D97-AF65-F5344CB8AC3E}">
        <p14:creationId xmlns:p14="http://schemas.microsoft.com/office/powerpoint/2010/main" val="1349079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10174288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45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6889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141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1981200"/>
            <a:ext cx="1016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Major Problem #3: </a:t>
            </a:r>
          </a:p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Indian Raiding Increases Dramatically!</a:t>
            </a:r>
          </a:p>
        </p:txBody>
      </p:sp>
    </p:spTree>
    <p:extLst>
      <p:ext uri="{BB962C8B-B14F-4D97-AF65-F5344CB8AC3E}">
        <p14:creationId xmlns:p14="http://schemas.microsoft.com/office/powerpoint/2010/main" val="113823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6400"/>
            <a:ext cx="1034415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94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688975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37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421519" y="1447800"/>
            <a:ext cx="97224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Major Problem #4: </a:t>
            </a:r>
          </a:p>
          <a:p>
            <a:pPr algn="ctr"/>
            <a:r>
              <a:rPr lang="en-US" sz="7000" dirty="0"/>
              <a:t>Americans Invade Texas, and Spain Can Do Nothing!</a:t>
            </a:r>
          </a:p>
        </p:txBody>
      </p:sp>
    </p:spTree>
    <p:extLst>
      <p:ext uri="{BB962C8B-B14F-4D97-AF65-F5344CB8AC3E}">
        <p14:creationId xmlns:p14="http://schemas.microsoft.com/office/powerpoint/2010/main" val="201130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Map&#10;&#10;Description automatically gener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/>
          <a:stretch/>
        </p:blipFill>
        <p:spPr bwMode="auto">
          <a:xfrm>
            <a:off x="162456" y="192797"/>
            <a:ext cx="6502731" cy="72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10.jpg">
            <a:extLst>
              <a:ext uri="{FF2B5EF4-FFF2-40B4-BE49-F238E27FC236}">
                <a16:creationId xmlns:a16="http://schemas.microsoft.com/office/drawing/2014/main" id="{03A5D712-F2CE-86F4-1CCD-3F79A5968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30872" b="-2"/>
          <a:stretch/>
        </p:blipFill>
        <p:spPr bwMode="auto">
          <a:xfrm>
            <a:off x="6821345" y="188796"/>
            <a:ext cx="3173036" cy="7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75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8891588" cy="76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010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70" y="0"/>
            <a:ext cx="1015746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4" descr="Map&#10;&#10;Description automatically gener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/>
          <a:stretch/>
        </p:blipFill>
        <p:spPr bwMode="auto">
          <a:xfrm>
            <a:off x="162456" y="192797"/>
            <a:ext cx="6502731" cy="72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0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ap&#10;&#10;Description automatically gener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/>
          <a:stretch/>
        </p:blipFill>
        <p:spPr bwMode="auto">
          <a:xfrm>
            <a:off x="162456" y="192797"/>
            <a:ext cx="6502731" cy="72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Web_Navarro_JoseAntonio.jpg">
            <a:extLst>
              <a:ext uri="{FF2B5EF4-FFF2-40B4-BE49-F238E27FC236}">
                <a16:creationId xmlns:a16="http://schemas.microsoft.com/office/drawing/2014/main" id="{3E597819-9245-44C2-BB36-A9FC47663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9" r="10057"/>
          <a:stretch/>
        </p:blipFill>
        <p:spPr bwMode="auto">
          <a:xfrm>
            <a:off x="6821345" y="188796"/>
            <a:ext cx="3173036" cy="7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77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04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84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could do nothing to stop any Anglo-Americans from coming into Texas.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20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could do nothing to stop any Anglo-Americans from coming into Texas.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were overrun by Indians.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50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MAJOR PROBLEMS FACING TEJANOS BY THE LATE 1810s: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had been decimated by the Mexican War for Independence.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could do nothing to stop any Anglo-Americans from coming into Texas.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were overrun by Indians.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were getting pretty much NO support from Mexico City.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33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Map&#10;&#10;Description automatically gener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"/>
          <a:stretch/>
        </p:blipFill>
        <p:spPr bwMode="auto">
          <a:xfrm>
            <a:off x="162456" y="192797"/>
            <a:ext cx="6502731" cy="72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10.jpg">
            <a:extLst>
              <a:ext uri="{FF2B5EF4-FFF2-40B4-BE49-F238E27FC236}">
                <a16:creationId xmlns:a16="http://schemas.microsoft.com/office/drawing/2014/main" id="{03A5D712-F2CE-86F4-1CCD-3F79A59687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r="30872" b="-2"/>
          <a:stretch/>
        </p:blipFill>
        <p:spPr bwMode="auto">
          <a:xfrm>
            <a:off x="6821345" y="188796"/>
            <a:ext cx="3173036" cy="72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92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A2518-84F5-44F0-822D-917DC8D8550D}"/>
              </a:ext>
            </a:extLst>
          </p:cNvPr>
          <p:cNvSpPr txBox="1"/>
          <p:nvPr/>
        </p:nvSpPr>
        <p:spPr>
          <a:xfrm>
            <a:off x="1060450" y="1905000"/>
            <a:ext cx="8039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Essential Question #2:</a:t>
            </a:r>
          </a:p>
          <a:p>
            <a:pPr algn="ctr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Why would Spanish authorities approve Moses Austin’s plan to bring Americans into Texas?</a:t>
            </a:r>
          </a:p>
        </p:txBody>
      </p:sp>
    </p:spTree>
    <p:extLst>
      <p:ext uri="{BB962C8B-B14F-4D97-AF65-F5344CB8AC3E}">
        <p14:creationId xmlns:p14="http://schemas.microsoft.com/office/powerpoint/2010/main" val="538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A2518-84F5-44F0-822D-917DC8D8550D}"/>
              </a:ext>
            </a:extLst>
          </p:cNvPr>
          <p:cNvSpPr txBox="1"/>
          <p:nvPr/>
        </p:nvSpPr>
        <p:spPr>
          <a:xfrm>
            <a:off x="1060450" y="1905000"/>
            <a:ext cx="80391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Essential Question #1:</a:t>
            </a:r>
          </a:p>
          <a:p>
            <a:pPr algn="ctr"/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Why were the Spanish so (incredibly) weak in Texas by 1820?</a:t>
            </a:r>
          </a:p>
        </p:txBody>
      </p:sp>
    </p:spTree>
    <p:extLst>
      <p:ext uri="{BB962C8B-B14F-4D97-AF65-F5344CB8AC3E}">
        <p14:creationId xmlns:p14="http://schemas.microsoft.com/office/powerpoint/2010/main" val="2518836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6000" y="-5503333"/>
            <a:ext cx="15832667" cy="151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926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1863"/>
            <a:ext cx="10160000" cy="1022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90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457200"/>
            <a:ext cx="10347326" cy="921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35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0" y="-169863"/>
            <a:ext cx="12320588" cy="812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0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99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91429" cy="758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36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" y="-304800"/>
            <a:ext cx="11545856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32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56000" y="-5503333"/>
            <a:ext cx="15832667" cy="151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794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-776288"/>
            <a:ext cx="6477000" cy="83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2D223-CA68-7D4E-0D9D-442C890D2098}"/>
              </a:ext>
            </a:extLst>
          </p:cNvPr>
          <p:cNvSpPr txBox="1"/>
          <p:nvPr/>
        </p:nvSpPr>
        <p:spPr>
          <a:xfrm>
            <a:off x="2565400" y="457200"/>
            <a:ext cx="464820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Panic of 1819</a:t>
            </a:r>
          </a:p>
        </p:txBody>
      </p:sp>
    </p:spTree>
    <p:extLst>
      <p:ext uri="{BB962C8B-B14F-4D97-AF65-F5344CB8AC3E}">
        <p14:creationId xmlns:p14="http://schemas.microsoft.com/office/powerpoint/2010/main" val="2956247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50D7E-61A1-4137-93AA-1F9C02AD1100}"/>
              </a:ext>
            </a:extLst>
          </p:cNvPr>
          <p:cNvSpPr txBox="1"/>
          <p:nvPr/>
        </p:nvSpPr>
        <p:spPr>
          <a:xfrm>
            <a:off x="660400" y="533400"/>
            <a:ext cx="9220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In an attempt to prevent another crisis, the U.S. Congress changes the rules for buying federal land.  Now you need to put down enough cash to buy 80 acres outright – which, at $1.25/acre, is $100.</a:t>
            </a:r>
          </a:p>
          <a:p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1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334" y="53940"/>
            <a:ext cx="6265333" cy="75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9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50D7E-61A1-4137-93AA-1F9C02AD1100}"/>
              </a:ext>
            </a:extLst>
          </p:cNvPr>
          <p:cNvSpPr txBox="1"/>
          <p:nvPr/>
        </p:nvSpPr>
        <p:spPr>
          <a:xfrm>
            <a:off x="660400" y="533400"/>
            <a:ext cx="92202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In an attempt to prevent another crisis, the U.S. Congress changes the rules for buying federal land.  Now you need to put down enough cash to buy 80 acres outright – which, at $1.25/acre, is $100.</a:t>
            </a:r>
          </a:p>
          <a:p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500" dirty="0">
                <a:latin typeface="Calibri" panose="020F0502020204030204" pitchFamily="34" charset="0"/>
                <a:cs typeface="Calibri" panose="020F0502020204030204" pitchFamily="34" charset="0"/>
              </a:rPr>
              <a:t>U.S. federal land sales immediately plummet by 80 percent.</a:t>
            </a:r>
          </a:p>
        </p:txBody>
      </p:sp>
    </p:spTree>
    <p:extLst>
      <p:ext uri="{BB962C8B-B14F-4D97-AF65-F5344CB8AC3E}">
        <p14:creationId xmlns:p14="http://schemas.microsoft.com/office/powerpoint/2010/main" val="1219244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-609600"/>
            <a:ext cx="10463212" cy="98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838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0"/>
            <a:ext cx="586898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9062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5400"/>
            <a:ext cx="11142663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22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1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" y="0"/>
            <a:ext cx="12399924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9523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50D7E-61A1-4137-93AA-1F9C02AD1100}"/>
              </a:ext>
            </a:extLst>
          </p:cNvPr>
          <p:cNvSpPr txBox="1"/>
          <p:nvPr/>
        </p:nvSpPr>
        <p:spPr>
          <a:xfrm>
            <a:off x="1422400" y="11430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If you were the Spanish governor of Texas, what would you have said in response to Austin’s proposal?</a:t>
            </a:r>
          </a:p>
        </p:txBody>
      </p:sp>
    </p:spTree>
    <p:extLst>
      <p:ext uri="{BB962C8B-B14F-4D97-AF65-F5344CB8AC3E}">
        <p14:creationId xmlns:p14="http://schemas.microsoft.com/office/powerpoint/2010/main" val="1691073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5400"/>
            <a:ext cx="11142663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90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TEJANOS SUPPORTED AUSTIN’S PROPOSAL FOR THREE MAIN REASONS:</a:t>
            </a:r>
          </a:p>
          <a:p>
            <a:pPr algn="ctr"/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2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TEJANOS SUPPORTED AUSTIN’S PROPOSAL FOR THREE MAIN REASONS:</a:t>
            </a:r>
          </a:p>
          <a:p>
            <a:pPr algn="ctr"/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simply needed people.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10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TEJANOS SUPPORTED AUSTIN’S PROPOSAL FOR THREE MAIN REASONS:</a:t>
            </a:r>
          </a:p>
          <a:p>
            <a:pPr algn="ctr"/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simply needed people.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really, really wanted to develop Texas economically – and the Tejanos had seen what the cotton revolution did for New Orleans.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5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573838" cy="768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388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5400"/>
            <a:ext cx="11142663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44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TEJANOS SUPPORTED AUSTIN’S PROPOSAL FOR THREE MAIN REASONS:</a:t>
            </a:r>
          </a:p>
          <a:p>
            <a:pPr algn="ctr"/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simply needed people.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really, really wanted to develop Texas economically – and the Tejanos had seen what the cotton revolution did for New Orleans.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56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TEJANOS SUPPORTED AUSTIN’S PROPOSAL FOR THREE MAIN REASONS:</a:t>
            </a:r>
          </a:p>
          <a:p>
            <a:pPr algn="ctr"/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simply needed people.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really, really wanted to develop Texas economically – and the Tejanos had seen what the cotton revolution did for New Orleans.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They felt they would likely never get significant support from Mexico City.</a:t>
            </a:r>
          </a:p>
        </p:txBody>
      </p:sp>
    </p:spTree>
    <p:extLst>
      <p:ext uri="{BB962C8B-B14F-4D97-AF65-F5344CB8AC3E}">
        <p14:creationId xmlns:p14="http://schemas.microsoft.com/office/powerpoint/2010/main" val="768153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5400"/>
            <a:ext cx="11142663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82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50D7E-61A1-4137-93AA-1F9C02AD1100}"/>
              </a:ext>
            </a:extLst>
          </p:cNvPr>
          <p:cNvSpPr txBox="1"/>
          <p:nvPr/>
        </p:nvSpPr>
        <p:spPr>
          <a:xfrm>
            <a:off x="812800" y="1066800"/>
            <a:ext cx="86106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“The proposal which he is making is, in my opinion, the only one which is bound to provide for the increase and prosperity . . . in this settlement . . . Otherwise I look upon the appearance of such a favorable development as quite remote.”</a:t>
            </a:r>
          </a:p>
          <a:p>
            <a:pPr algn="r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--Governor Antonio Martinez</a:t>
            </a:r>
          </a:p>
        </p:txBody>
      </p:sp>
    </p:spTree>
    <p:extLst>
      <p:ext uri="{BB962C8B-B14F-4D97-AF65-F5344CB8AC3E}">
        <p14:creationId xmlns:p14="http://schemas.microsoft.com/office/powerpoint/2010/main" val="31155622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27" y="23682"/>
            <a:ext cx="794385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559175"/>
            <a:ext cx="31099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312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0"/>
            <a:ext cx="684847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96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25400"/>
            <a:ext cx="11142663" cy="764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09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1017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3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901700" y="1905000"/>
            <a:ext cx="835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So what was the situation in Texas for the Spanish by 1800?</a:t>
            </a:r>
          </a:p>
        </p:txBody>
      </p:sp>
    </p:spTree>
    <p:extLst>
      <p:ext uri="{BB962C8B-B14F-4D97-AF65-F5344CB8AC3E}">
        <p14:creationId xmlns:p14="http://schemas.microsoft.com/office/powerpoint/2010/main" val="43193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7091362" cy="758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677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633</Words>
  <Application>Microsoft Office PowerPoint</Application>
  <PresentationFormat>Custom</PresentationFormat>
  <Paragraphs>73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Andrew Torget</cp:lastModifiedBy>
  <cp:revision>179</cp:revision>
  <cp:lastPrinted>2017-01-17T17:03:30Z</cp:lastPrinted>
  <dcterms:created xsi:type="dcterms:W3CDTF">2004-05-06T09:28:21Z</dcterms:created>
  <dcterms:modified xsi:type="dcterms:W3CDTF">2022-09-26T23:35:32Z</dcterms:modified>
</cp:coreProperties>
</file>