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4"/>
  </p:handoutMasterIdLst>
  <p:sldIdLst>
    <p:sldId id="847" r:id="rId2"/>
    <p:sldId id="878" r:id="rId3"/>
    <p:sldId id="593" r:id="rId4"/>
    <p:sldId id="463" r:id="rId5"/>
    <p:sldId id="594" r:id="rId6"/>
    <p:sldId id="849" r:id="rId7"/>
    <p:sldId id="880" r:id="rId8"/>
    <p:sldId id="574" r:id="rId9"/>
    <p:sldId id="881" r:id="rId10"/>
    <p:sldId id="879" r:id="rId11"/>
    <p:sldId id="492" r:id="rId12"/>
    <p:sldId id="473" r:id="rId13"/>
    <p:sldId id="882" r:id="rId14"/>
    <p:sldId id="493" r:id="rId15"/>
    <p:sldId id="494" r:id="rId16"/>
    <p:sldId id="598" r:id="rId17"/>
    <p:sldId id="599" r:id="rId18"/>
    <p:sldId id="600" r:id="rId19"/>
    <p:sldId id="601" r:id="rId20"/>
    <p:sldId id="602" r:id="rId21"/>
    <p:sldId id="603" r:id="rId22"/>
    <p:sldId id="604" r:id="rId23"/>
    <p:sldId id="605" r:id="rId24"/>
    <p:sldId id="606" r:id="rId25"/>
    <p:sldId id="607" r:id="rId26"/>
    <p:sldId id="608" r:id="rId27"/>
    <p:sldId id="609" r:id="rId28"/>
    <p:sldId id="500" r:id="rId29"/>
    <p:sldId id="610" r:id="rId30"/>
    <p:sldId id="644" r:id="rId31"/>
    <p:sldId id="501" r:id="rId32"/>
    <p:sldId id="648" r:id="rId33"/>
    <p:sldId id="503" r:id="rId34"/>
    <p:sldId id="504" r:id="rId35"/>
    <p:sldId id="505" r:id="rId36"/>
    <p:sldId id="506" r:id="rId37"/>
    <p:sldId id="507" r:id="rId38"/>
    <p:sldId id="613" r:id="rId39"/>
    <p:sldId id="886" r:id="rId40"/>
    <p:sldId id="884" r:id="rId41"/>
    <p:sldId id="508" r:id="rId42"/>
    <p:sldId id="509" r:id="rId43"/>
    <p:sldId id="510" r:id="rId44"/>
    <p:sldId id="615" r:id="rId45"/>
    <p:sldId id="614" r:id="rId46"/>
    <p:sldId id="883" r:id="rId47"/>
    <p:sldId id="616" r:id="rId48"/>
    <p:sldId id="512" r:id="rId49"/>
    <p:sldId id="513" r:id="rId50"/>
    <p:sldId id="514" r:id="rId51"/>
    <p:sldId id="515" r:id="rId52"/>
    <p:sldId id="516" r:id="rId53"/>
    <p:sldId id="517" r:id="rId54"/>
    <p:sldId id="518" r:id="rId55"/>
    <p:sldId id="519" r:id="rId56"/>
    <p:sldId id="637" r:id="rId57"/>
    <p:sldId id="521" r:id="rId58"/>
    <p:sldId id="617" r:id="rId59"/>
    <p:sldId id="618" r:id="rId60"/>
    <p:sldId id="619" r:id="rId61"/>
    <p:sldId id="620" r:id="rId62"/>
    <p:sldId id="526" r:id="rId63"/>
  </p:sldIdLst>
  <p:sldSz cx="10160000" cy="7620000"/>
  <p:notesSz cx="7053263" cy="93091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5" autoAdjust="0"/>
    <p:restoredTop sz="90929"/>
  </p:normalViewPr>
  <p:slideViewPr>
    <p:cSldViewPr>
      <p:cViewPr varScale="1">
        <p:scale>
          <a:sx n="74" d="100"/>
          <a:sy n="74" d="100"/>
        </p:scale>
        <p:origin x="144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892E2517-0AFB-4298-B683-C61DB958AD75}" type="datetimeFigureOut">
              <a:rPr lang="en-US" smtClean="0"/>
              <a:t>10/3/2022</a:t>
            </a:fld>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D4411BEA-AFA4-43D7-8421-13B41CB5EE05}" type="slidenum">
              <a:rPr lang="en-US" smtClean="0"/>
              <a:t>‹#›</a:t>
            </a:fld>
            <a:endParaRPr lang="en-US"/>
          </a:p>
        </p:txBody>
      </p:sp>
    </p:spTree>
    <p:extLst>
      <p:ext uri="{BB962C8B-B14F-4D97-AF65-F5344CB8AC3E}">
        <p14:creationId xmlns:p14="http://schemas.microsoft.com/office/powerpoint/2010/main" val="20507658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a:t>Click to edit Master title style</a:t>
            </a:r>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F3914C-7AC1-4B0E-A596-18B63B4C742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D63E9D-D74B-428A-A31F-13FF08E2FA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C5DCCE-8A67-425F-BB3B-1B05A7B8486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C0AA27-60FB-4E94-978C-ECE9EFA543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93FD68-2BA2-4595-BA33-E68268F9371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8EB297-1D58-46A4-AC16-838C57CC265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581ADEC-3287-45E5-803F-B8C1998A32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AFBFF73-9FFB-4CFC-94DC-CF6EDA6325A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40D170D-8F49-4C83-8076-09DA968AFA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4546A8-C77E-4A04-BCB8-E48670CFA96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04B399-398F-456D-A349-9CC9C97D293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EBD9CD5-1F22-42EF-A9E1-2BB9ADD49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FA2518-84F5-44F0-822D-917DC8D8550D}"/>
              </a:ext>
            </a:extLst>
          </p:cNvPr>
          <p:cNvSpPr txBox="1"/>
          <p:nvPr/>
        </p:nvSpPr>
        <p:spPr>
          <a:xfrm>
            <a:off x="4871" y="1981200"/>
            <a:ext cx="10160000" cy="3046988"/>
          </a:xfrm>
          <a:prstGeom prst="rect">
            <a:avLst/>
          </a:prstGeom>
          <a:noFill/>
        </p:spPr>
        <p:txBody>
          <a:bodyPr wrap="square" rtlCol="0">
            <a:spAutoFit/>
          </a:bodyPr>
          <a:lstStyle/>
          <a:p>
            <a:pPr algn="ctr"/>
            <a:r>
              <a:rPr lang="en-US" sz="6000" b="1" dirty="0">
                <a:latin typeface="Calibri" panose="020F0502020204030204" pitchFamily="34" charset="0"/>
                <a:cs typeface="Calibri" panose="020F0502020204030204" pitchFamily="34" charset="0"/>
              </a:rPr>
              <a:t>The Making of Mexican Texas</a:t>
            </a:r>
          </a:p>
          <a:p>
            <a:pPr algn="ctr"/>
            <a:endParaRPr lang="en-US" sz="6000" dirty="0">
              <a:latin typeface="Calibri" panose="020F0502020204030204" pitchFamily="34" charset="0"/>
              <a:cs typeface="Calibri" panose="020F0502020204030204" pitchFamily="34" charset="0"/>
            </a:endParaRPr>
          </a:p>
          <a:p>
            <a:pPr algn="ctr"/>
            <a:r>
              <a:rPr lang="en-US" sz="3600" dirty="0">
                <a:latin typeface="Calibri" panose="020F0502020204030204" pitchFamily="34" charset="0"/>
                <a:cs typeface="Calibri" panose="020F0502020204030204" pitchFamily="34" charset="0"/>
              </a:rPr>
              <a:t>Humanities Texas Webinar Series</a:t>
            </a:r>
          </a:p>
          <a:p>
            <a:pPr algn="ctr"/>
            <a:r>
              <a:rPr lang="en-US" sz="3600" dirty="0">
                <a:latin typeface="Calibri" panose="020F0502020204030204" pitchFamily="34" charset="0"/>
                <a:cs typeface="Calibri" panose="020F0502020204030204" pitchFamily="34" charset="0"/>
              </a:rPr>
              <a:t>September 2022</a:t>
            </a:r>
          </a:p>
        </p:txBody>
      </p:sp>
    </p:spTree>
    <p:extLst>
      <p:ext uri="{BB962C8B-B14F-4D97-AF65-F5344CB8AC3E}">
        <p14:creationId xmlns:p14="http://schemas.microsoft.com/office/powerpoint/2010/main" val="1893772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400"/>
            <a:ext cx="11142663" cy="764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669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381000"/>
            <a:ext cx="7023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7ECBB53-2605-4794-8CAA-73D7209196A6}"/>
              </a:ext>
            </a:extLst>
          </p:cNvPr>
          <p:cNvSpPr/>
          <p:nvPr/>
        </p:nvSpPr>
        <p:spPr>
          <a:xfrm>
            <a:off x="355600" y="5681008"/>
            <a:ext cx="4953000" cy="1938992"/>
          </a:xfrm>
          <a:prstGeom prst="rect">
            <a:avLst/>
          </a:prstGeom>
        </p:spPr>
        <p:txBody>
          <a:bodyPr wrap="square">
            <a:spAutoFit/>
          </a:bodyPr>
          <a:lstStyle/>
          <a:p>
            <a:r>
              <a:rPr lang="en-US" sz="4000" dirty="0">
                <a:latin typeface="Calibri" panose="020F0502020204030204" pitchFamily="34" charset="0"/>
                <a:cs typeface="Calibri" panose="020F0502020204030204" pitchFamily="34" charset="0"/>
              </a:rPr>
              <a:t>Where would YOU put the colony, if you were Stephen F. Austin?</a:t>
            </a:r>
          </a:p>
        </p:txBody>
      </p:sp>
    </p:spTree>
    <p:extLst>
      <p:ext uri="{BB962C8B-B14F-4D97-AF65-F5344CB8AC3E}">
        <p14:creationId xmlns:p14="http://schemas.microsoft.com/office/powerpoint/2010/main" val="997296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91429" cy="758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436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381000"/>
            <a:ext cx="7023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7ECBB53-2605-4794-8CAA-73D7209196A6}"/>
              </a:ext>
            </a:extLst>
          </p:cNvPr>
          <p:cNvSpPr/>
          <p:nvPr/>
        </p:nvSpPr>
        <p:spPr>
          <a:xfrm>
            <a:off x="355600" y="5681008"/>
            <a:ext cx="4953000" cy="1938992"/>
          </a:xfrm>
          <a:prstGeom prst="rect">
            <a:avLst/>
          </a:prstGeom>
        </p:spPr>
        <p:txBody>
          <a:bodyPr wrap="square">
            <a:spAutoFit/>
          </a:bodyPr>
          <a:lstStyle/>
          <a:p>
            <a:r>
              <a:rPr lang="en-US" sz="4000" dirty="0">
                <a:latin typeface="Calibri" panose="020F0502020204030204" pitchFamily="34" charset="0"/>
                <a:cs typeface="Calibri" panose="020F0502020204030204" pitchFamily="34" charset="0"/>
              </a:rPr>
              <a:t>Where would YOU put the colony, if you were Stephen F. Austin?</a:t>
            </a:r>
          </a:p>
        </p:txBody>
      </p:sp>
    </p:spTree>
    <p:extLst>
      <p:ext uri="{BB962C8B-B14F-4D97-AF65-F5344CB8AC3E}">
        <p14:creationId xmlns:p14="http://schemas.microsoft.com/office/powerpoint/2010/main" val="2026603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563" y="1588"/>
            <a:ext cx="5592762" cy="758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022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838200"/>
            <a:ext cx="10896600" cy="9895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452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550D7E-61A1-4137-93AA-1F9C02AD1100}"/>
              </a:ext>
            </a:extLst>
          </p:cNvPr>
          <p:cNvSpPr txBox="1"/>
          <p:nvPr/>
        </p:nvSpPr>
        <p:spPr>
          <a:xfrm>
            <a:off x="508000" y="990600"/>
            <a:ext cx="9067800" cy="5663089"/>
          </a:xfrm>
          <a:prstGeom prst="rect">
            <a:avLst/>
          </a:prstGeom>
          <a:noFill/>
        </p:spPr>
        <p:txBody>
          <a:bodyPr wrap="square" rtlCol="0">
            <a:spAutoFit/>
          </a:bodyPr>
          <a:lstStyle/>
          <a:p>
            <a:r>
              <a:rPr lang="en-US" sz="4400" dirty="0">
                <a:latin typeface="Calibri" panose="020F0502020204030204" pitchFamily="34" charset="0"/>
                <a:cs typeface="Calibri" panose="020F0502020204030204" pitchFamily="34" charset="0"/>
              </a:rPr>
              <a:t>“The richness of the soil, healthfulness of the climate, contiguity to the sea, and other natural advantages promise [Americans who come to Mexico] a reward to our labors which few spots on the globe could furnish to an equal extent.”</a:t>
            </a:r>
          </a:p>
          <a:p>
            <a:pPr algn="r"/>
            <a:r>
              <a:rPr lang="en-US" sz="4400" dirty="0">
                <a:latin typeface="Calibri" panose="020F0502020204030204" pitchFamily="34" charset="0"/>
                <a:cs typeface="Calibri" panose="020F0502020204030204" pitchFamily="34" charset="0"/>
              </a:rPr>
              <a:t>--Stephen F. Austin</a:t>
            </a:r>
          </a:p>
        </p:txBody>
      </p:sp>
    </p:spTree>
    <p:extLst>
      <p:ext uri="{BB962C8B-B14F-4D97-AF65-F5344CB8AC3E}">
        <p14:creationId xmlns:p14="http://schemas.microsoft.com/office/powerpoint/2010/main" val="2981796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A3C0-A7D5-4B20-BB9A-357B763CAC56}"/>
              </a:ext>
            </a:extLst>
          </p:cNvPr>
          <p:cNvSpPr txBox="1"/>
          <p:nvPr/>
        </p:nvSpPr>
        <p:spPr>
          <a:xfrm>
            <a:off x="660400" y="304800"/>
            <a:ext cx="8991600" cy="1708160"/>
          </a:xfrm>
          <a:prstGeom prst="rect">
            <a:avLst/>
          </a:prstGeom>
          <a:noFill/>
        </p:spPr>
        <p:txBody>
          <a:bodyPr wrap="square" rtlCol="0">
            <a:spAutoFit/>
          </a:bodyPr>
          <a:lstStyle/>
          <a:p>
            <a:pPr algn="ctr"/>
            <a:r>
              <a:rPr lang="en-US" sz="3500" b="1" dirty="0">
                <a:latin typeface="Calibri" panose="020F0502020204030204" pitchFamily="34" charset="0"/>
                <a:cs typeface="Calibri" panose="020F0502020204030204" pitchFamily="34" charset="0"/>
              </a:rPr>
              <a:t>ANY MAN COMING TO AUSTIN’S COLONY WOULD BE ELIGIBLE TO RECEIVE:</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2583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A3C0-A7D5-4B20-BB9A-357B763CAC56}"/>
              </a:ext>
            </a:extLst>
          </p:cNvPr>
          <p:cNvSpPr txBox="1"/>
          <p:nvPr/>
        </p:nvSpPr>
        <p:spPr>
          <a:xfrm>
            <a:off x="660400" y="304800"/>
            <a:ext cx="8991600" cy="3323987"/>
          </a:xfrm>
          <a:prstGeom prst="rect">
            <a:avLst/>
          </a:prstGeom>
          <a:noFill/>
        </p:spPr>
        <p:txBody>
          <a:bodyPr wrap="square" rtlCol="0">
            <a:spAutoFit/>
          </a:bodyPr>
          <a:lstStyle/>
          <a:p>
            <a:pPr algn="ctr"/>
            <a:r>
              <a:rPr lang="en-US" sz="3500" b="1" dirty="0">
                <a:latin typeface="Calibri" panose="020F0502020204030204" pitchFamily="34" charset="0"/>
                <a:cs typeface="Calibri" panose="020F0502020204030204" pitchFamily="34" charset="0"/>
              </a:rPr>
              <a:t>ANY MAN COMING TO AUSTIN’S COLONY WOULD BE ELIGIBLE TO RECEIVE:</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4,428 acres of land for showing up.  That’s seven square miles!</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1975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A3C0-A7D5-4B20-BB9A-357B763CAC56}"/>
              </a:ext>
            </a:extLst>
          </p:cNvPr>
          <p:cNvSpPr txBox="1"/>
          <p:nvPr/>
        </p:nvSpPr>
        <p:spPr>
          <a:xfrm>
            <a:off x="660400" y="304800"/>
            <a:ext cx="8991600" cy="4401205"/>
          </a:xfrm>
          <a:prstGeom prst="rect">
            <a:avLst/>
          </a:prstGeom>
          <a:noFill/>
        </p:spPr>
        <p:txBody>
          <a:bodyPr wrap="square" rtlCol="0">
            <a:spAutoFit/>
          </a:bodyPr>
          <a:lstStyle/>
          <a:p>
            <a:pPr algn="ctr"/>
            <a:r>
              <a:rPr lang="en-US" sz="3500" b="1" dirty="0">
                <a:latin typeface="Calibri" panose="020F0502020204030204" pitchFamily="34" charset="0"/>
                <a:cs typeface="Calibri" panose="020F0502020204030204" pitchFamily="34" charset="0"/>
              </a:rPr>
              <a:t>ANY MAN COMING TO AUSTIN’S COLONY WOULD BE ELIGIBLE TO RECEIVE:</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4,428 acres of land for showing up.  That’s seven square miles!</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An extra 200 acres for bringing his wife.</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793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Map&#10;&#10;Description automatically generated"/>
          <p:cNvPicPr>
            <a:picLocks noChangeAspect="1" noChangeArrowheads="1"/>
          </p:cNvPicPr>
          <p:nvPr/>
        </p:nvPicPr>
        <p:blipFill rotWithShape="1">
          <a:blip r:embed="rId2">
            <a:extLst>
              <a:ext uri="{28A0092B-C50C-407E-A947-70E740481C1C}">
                <a14:useLocalDpi xmlns:a14="http://schemas.microsoft.com/office/drawing/2010/main" val="0"/>
              </a:ext>
            </a:extLst>
          </a:blip>
          <a:srcRect r="1522"/>
          <a:stretch/>
        </p:blipFill>
        <p:spPr bwMode="auto">
          <a:xfrm>
            <a:off x="162456" y="192797"/>
            <a:ext cx="6502731" cy="7236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10.jpg">
            <a:extLst>
              <a:ext uri="{FF2B5EF4-FFF2-40B4-BE49-F238E27FC236}">
                <a16:creationId xmlns:a16="http://schemas.microsoft.com/office/drawing/2014/main" id="{03A5D712-F2CE-86F4-1CCD-3F79A596873A}"/>
              </a:ext>
            </a:extLst>
          </p:cNvPr>
          <p:cNvPicPr>
            <a:picLocks noChangeAspect="1"/>
          </p:cNvPicPr>
          <p:nvPr/>
        </p:nvPicPr>
        <p:blipFill rotWithShape="1">
          <a:blip r:embed="rId3">
            <a:extLst>
              <a:ext uri="{28A0092B-C50C-407E-A947-70E740481C1C}">
                <a14:useLocalDpi xmlns:a14="http://schemas.microsoft.com/office/drawing/2010/main" val="0"/>
              </a:ext>
            </a:extLst>
          </a:blip>
          <a:srcRect l="12230" r="30872" b="-2"/>
          <a:stretch/>
        </p:blipFill>
        <p:spPr bwMode="auto">
          <a:xfrm>
            <a:off x="6821345" y="188796"/>
            <a:ext cx="3173036" cy="72404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075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A3C0-A7D5-4B20-BB9A-357B763CAC56}"/>
              </a:ext>
            </a:extLst>
          </p:cNvPr>
          <p:cNvSpPr txBox="1"/>
          <p:nvPr/>
        </p:nvSpPr>
        <p:spPr>
          <a:xfrm>
            <a:off x="660400" y="304800"/>
            <a:ext cx="8991600" cy="5478423"/>
          </a:xfrm>
          <a:prstGeom prst="rect">
            <a:avLst/>
          </a:prstGeom>
          <a:noFill/>
        </p:spPr>
        <p:txBody>
          <a:bodyPr wrap="square" rtlCol="0">
            <a:spAutoFit/>
          </a:bodyPr>
          <a:lstStyle/>
          <a:p>
            <a:pPr algn="ctr"/>
            <a:r>
              <a:rPr lang="en-US" sz="3500" b="1" dirty="0">
                <a:latin typeface="Calibri" panose="020F0502020204030204" pitchFamily="34" charset="0"/>
                <a:cs typeface="Calibri" panose="020F0502020204030204" pitchFamily="34" charset="0"/>
              </a:rPr>
              <a:t>ANY MAN COMING TO AUSTIN’S COLONY WOULD BE ELIGIBLE TO RECEIVE:</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4,428 acres of land for showing up.  That’s seven square miles!</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An extra 200 acres for bringing his wife.</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Another 100 acres for each child.</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8229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A3C0-A7D5-4B20-BB9A-357B763CAC56}"/>
              </a:ext>
            </a:extLst>
          </p:cNvPr>
          <p:cNvSpPr txBox="1"/>
          <p:nvPr/>
        </p:nvSpPr>
        <p:spPr>
          <a:xfrm>
            <a:off x="660400" y="304800"/>
            <a:ext cx="8991600" cy="6555641"/>
          </a:xfrm>
          <a:prstGeom prst="rect">
            <a:avLst/>
          </a:prstGeom>
          <a:noFill/>
        </p:spPr>
        <p:txBody>
          <a:bodyPr wrap="square" rtlCol="0">
            <a:spAutoFit/>
          </a:bodyPr>
          <a:lstStyle/>
          <a:p>
            <a:pPr algn="ctr"/>
            <a:r>
              <a:rPr lang="en-US" sz="3500" b="1" dirty="0">
                <a:latin typeface="Calibri" panose="020F0502020204030204" pitchFamily="34" charset="0"/>
                <a:cs typeface="Calibri" panose="020F0502020204030204" pitchFamily="34" charset="0"/>
              </a:rPr>
              <a:t>ANY MAN COMING TO AUSTIN’S COLONY WOULD BE ELIGIBLE TO RECEIVE:</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4,428 acres of land for showing up.  That’s seven square miles!</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An extra 200 acres for bringing his wife.</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Another 100 acres for each child.</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An additional 50 acres for every enslaved person.</a:t>
            </a:r>
          </a:p>
        </p:txBody>
      </p:sp>
    </p:spTree>
    <p:extLst>
      <p:ext uri="{BB962C8B-B14F-4D97-AF65-F5344CB8AC3E}">
        <p14:creationId xmlns:p14="http://schemas.microsoft.com/office/powerpoint/2010/main" val="3738320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A3C0-A7D5-4B20-BB9A-357B763CAC56}"/>
              </a:ext>
            </a:extLst>
          </p:cNvPr>
          <p:cNvSpPr txBox="1"/>
          <p:nvPr/>
        </p:nvSpPr>
        <p:spPr>
          <a:xfrm>
            <a:off x="660400" y="304800"/>
            <a:ext cx="8991600" cy="1862048"/>
          </a:xfrm>
          <a:prstGeom prst="rect">
            <a:avLst/>
          </a:prstGeom>
          <a:noFill/>
        </p:spPr>
        <p:txBody>
          <a:bodyPr wrap="square" rtlCol="0">
            <a:spAutoFit/>
          </a:bodyPr>
          <a:lstStyle/>
          <a:p>
            <a:pPr algn="ctr"/>
            <a:r>
              <a:rPr lang="en-US" sz="3500" b="1" dirty="0">
                <a:latin typeface="Calibri" panose="020F0502020204030204" pitchFamily="34" charset="0"/>
                <a:cs typeface="Calibri" panose="020F0502020204030204" pitchFamily="34" charset="0"/>
              </a:rPr>
              <a:t>THERE WERE, HOWEVER, SOME REQUIREMENTS:</a:t>
            </a:r>
          </a:p>
          <a:p>
            <a:pPr marL="457200" indent="-457200">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808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A3C0-A7D5-4B20-BB9A-357B763CAC56}"/>
              </a:ext>
            </a:extLst>
          </p:cNvPr>
          <p:cNvSpPr txBox="1"/>
          <p:nvPr/>
        </p:nvSpPr>
        <p:spPr>
          <a:xfrm>
            <a:off x="660400" y="304800"/>
            <a:ext cx="8991600" cy="2400657"/>
          </a:xfrm>
          <a:prstGeom prst="rect">
            <a:avLst/>
          </a:prstGeom>
          <a:noFill/>
        </p:spPr>
        <p:txBody>
          <a:bodyPr wrap="square" rtlCol="0">
            <a:spAutoFit/>
          </a:bodyPr>
          <a:lstStyle/>
          <a:p>
            <a:pPr algn="ctr"/>
            <a:r>
              <a:rPr lang="en-US" sz="3500" b="1" dirty="0">
                <a:latin typeface="Calibri" panose="020F0502020204030204" pitchFamily="34" charset="0"/>
                <a:cs typeface="Calibri" panose="020F0502020204030204" pitchFamily="34" charset="0"/>
              </a:rPr>
              <a:t>THERE WERE, HOWEVER, SOME REQUIREMENTS:</a:t>
            </a:r>
          </a:p>
          <a:p>
            <a:pPr marL="457200" indent="-457200">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You had to be Catholic.  (Wink, wink.)</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6016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A3C0-A7D5-4B20-BB9A-357B763CAC56}"/>
              </a:ext>
            </a:extLst>
          </p:cNvPr>
          <p:cNvSpPr txBox="1"/>
          <p:nvPr/>
        </p:nvSpPr>
        <p:spPr>
          <a:xfrm>
            <a:off x="660400" y="304800"/>
            <a:ext cx="8991600" cy="3477875"/>
          </a:xfrm>
          <a:prstGeom prst="rect">
            <a:avLst/>
          </a:prstGeom>
          <a:noFill/>
        </p:spPr>
        <p:txBody>
          <a:bodyPr wrap="square" rtlCol="0">
            <a:spAutoFit/>
          </a:bodyPr>
          <a:lstStyle/>
          <a:p>
            <a:pPr algn="ctr"/>
            <a:r>
              <a:rPr lang="en-US" sz="3500" b="1" dirty="0">
                <a:latin typeface="Calibri" panose="020F0502020204030204" pitchFamily="34" charset="0"/>
                <a:cs typeface="Calibri" panose="020F0502020204030204" pitchFamily="34" charset="0"/>
              </a:rPr>
              <a:t>THERE WERE, HOWEVER, SOME REQUIREMENTS:</a:t>
            </a:r>
          </a:p>
          <a:p>
            <a:pPr marL="457200" indent="-457200">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You had to be Catholic.  (Wink, wink.)</a:t>
            </a: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You needed to present “letters of good character.”</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3851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A3C0-A7D5-4B20-BB9A-357B763CAC56}"/>
              </a:ext>
            </a:extLst>
          </p:cNvPr>
          <p:cNvSpPr txBox="1"/>
          <p:nvPr/>
        </p:nvSpPr>
        <p:spPr>
          <a:xfrm>
            <a:off x="660400" y="304800"/>
            <a:ext cx="8991600" cy="4016484"/>
          </a:xfrm>
          <a:prstGeom prst="rect">
            <a:avLst/>
          </a:prstGeom>
          <a:noFill/>
        </p:spPr>
        <p:txBody>
          <a:bodyPr wrap="square" rtlCol="0">
            <a:spAutoFit/>
          </a:bodyPr>
          <a:lstStyle/>
          <a:p>
            <a:pPr algn="ctr"/>
            <a:r>
              <a:rPr lang="en-US" sz="3500" b="1" dirty="0">
                <a:latin typeface="Calibri" panose="020F0502020204030204" pitchFamily="34" charset="0"/>
                <a:cs typeface="Calibri" panose="020F0502020204030204" pitchFamily="34" charset="0"/>
              </a:rPr>
              <a:t>THERE WERE, HOWEVER, SOME REQUIREMENTS:</a:t>
            </a:r>
          </a:p>
          <a:p>
            <a:pPr marL="457200" indent="-457200">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You had to be Catholic.  (Wink, wink.)</a:t>
            </a: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You needed to present “letters of good character.”</a:t>
            </a: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You needed </a:t>
            </a:r>
            <a:r>
              <a:rPr lang="en-US" sz="3500" i="1" dirty="0">
                <a:latin typeface="Calibri" panose="020F0502020204030204" pitchFamily="34" charset="0"/>
                <a:cs typeface="Calibri" panose="020F0502020204030204" pitchFamily="34" charset="0"/>
              </a:rPr>
              <a:t>some</a:t>
            </a:r>
            <a:r>
              <a:rPr lang="en-US" sz="3500" dirty="0">
                <a:latin typeface="Calibri" panose="020F0502020204030204" pitchFamily="34" charset="0"/>
                <a:cs typeface="Calibri" panose="020F0502020204030204" pitchFamily="34" charset="0"/>
              </a:rPr>
              <a:t> money.  </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3741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A3C0-A7D5-4B20-BB9A-357B763CAC56}"/>
              </a:ext>
            </a:extLst>
          </p:cNvPr>
          <p:cNvSpPr txBox="1"/>
          <p:nvPr/>
        </p:nvSpPr>
        <p:spPr>
          <a:xfrm>
            <a:off x="660400" y="304800"/>
            <a:ext cx="8991600" cy="6170920"/>
          </a:xfrm>
          <a:prstGeom prst="rect">
            <a:avLst/>
          </a:prstGeom>
          <a:noFill/>
        </p:spPr>
        <p:txBody>
          <a:bodyPr wrap="square" rtlCol="0">
            <a:spAutoFit/>
          </a:bodyPr>
          <a:lstStyle/>
          <a:p>
            <a:pPr algn="ctr"/>
            <a:r>
              <a:rPr lang="en-US" sz="3500" b="1" dirty="0">
                <a:latin typeface="Calibri" panose="020F0502020204030204" pitchFamily="34" charset="0"/>
                <a:cs typeface="Calibri" panose="020F0502020204030204" pitchFamily="34" charset="0"/>
              </a:rPr>
              <a:t>THERE WERE, HOWEVER, SOME REQUIREMENTS:</a:t>
            </a:r>
          </a:p>
          <a:p>
            <a:pPr marL="457200" indent="-457200">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You had to be Catholic.  (Wink, wink.)</a:t>
            </a: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You needed to present “letters of good character.”</a:t>
            </a: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You needed </a:t>
            </a:r>
            <a:r>
              <a:rPr lang="en-US" sz="3500" i="1" dirty="0">
                <a:latin typeface="Calibri" panose="020F0502020204030204" pitchFamily="34" charset="0"/>
                <a:cs typeface="Calibri" panose="020F0502020204030204" pitchFamily="34" charset="0"/>
              </a:rPr>
              <a:t>some</a:t>
            </a:r>
            <a:r>
              <a:rPr lang="en-US" sz="3500" dirty="0">
                <a:latin typeface="Calibri" panose="020F0502020204030204" pitchFamily="34" charset="0"/>
                <a:cs typeface="Calibri" panose="020F0502020204030204" pitchFamily="34" charset="0"/>
              </a:rPr>
              <a:t> money.  </a:t>
            </a:r>
          </a:p>
          <a:p>
            <a:pPr marL="914400" lvl="1"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The land was free, but you had to pay Austin 12.5 cents per acre for surveying it and procuring the legal documents.  That’s about $550.</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1875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A3C0-A7D5-4B20-BB9A-357B763CAC56}"/>
              </a:ext>
            </a:extLst>
          </p:cNvPr>
          <p:cNvSpPr txBox="1"/>
          <p:nvPr/>
        </p:nvSpPr>
        <p:spPr>
          <a:xfrm>
            <a:off x="660400" y="304800"/>
            <a:ext cx="8991600" cy="7248138"/>
          </a:xfrm>
          <a:prstGeom prst="rect">
            <a:avLst/>
          </a:prstGeom>
          <a:noFill/>
        </p:spPr>
        <p:txBody>
          <a:bodyPr wrap="square" rtlCol="0">
            <a:spAutoFit/>
          </a:bodyPr>
          <a:lstStyle/>
          <a:p>
            <a:pPr algn="ctr"/>
            <a:r>
              <a:rPr lang="en-US" sz="3500" b="1" dirty="0">
                <a:latin typeface="Calibri" panose="020F0502020204030204" pitchFamily="34" charset="0"/>
                <a:cs typeface="Calibri" panose="020F0502020204030204" pitchFamily="34" charset="0"/>
              </a:rPr>
              <a:t>THERE WERE, HOWEVER, SOME REQUIREMENTS:</a:t>
            </a:r>
          </a:p>
          <a:p>
            <a:pPr marL="457200" indent="-457200">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You had to be Catholic.  (Wink, wink.)</a:t>
            </a: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You needed to present “letters of good character.”</a:t>
            </a: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You needed </a:t>
            </a:r>
            <a:r>
              <a:rPr lang="en-US" sz="3500" i="1" dirty="0">
                <a:latin typeface="Calibri" panose="020F0502020204030204" pitchFamily="34" charset="0"/>
                <a:cs typeface="Calibri" panose="020F0502020204030204" pitchFamily="34" charset="0"/>
              </a:rPr>
              <a:t>some</a:t>
            </a:r>
            <a:r>
              <a:rPr lang="en-US" sz="3500" dirty="0">
                <a:latin typeface="Calibri" panose="020F0502020204030204" pitchFamily="34" charset="0"/>
                <a:cs typeface="Calibri" panose="020F0502020204030204" pitchFamily="34" charset="0"/>
              </a:rPr>
              <a:t> money.  </a:t>
            </a:r>
          </a:p>
          <a:p>
            <a:pPr marL="914400" lvl="1"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The land was free, but you had to pay Austin 12.5 cents per acre for surveying it and procuring the legal documents.  That’s about $550.</a:t>
            </a:r>
          </a:p>
          <a:p>
            <a:pPr marL="914400" lvl="1"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You needed at least a year’s worth of supplies.</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7586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400"/>
            <a:ext cx="11142663" cy="764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168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550D7E-61A1-4137-93AA-1F9C02AD1100}"/>
              </a:ext>
            </a:extLst>
          </p:cNvPr>
          <p:cNvSpPr txBox="1"/>
          <p:nvPr/>
        </p:nvSpPr>
        <p:spPr>
          <a:xfrm>
            <a:off x="584200" y="1981200"/>
            <a:ext cx="9067800" cy="2800767"/>
          </a:xfrm>
          <a:prstGeom prst="rect">
            <a:avLst/>
          </a:prstGeom>
          <a:noFill/>
        </p:spPr>
        <p:txBody>
          <a:bodyPr wrap="square" rtlCol="0">
            <a:spAutoFit/>
          </a:bodyPr>
          <a:lstStyle/>
          <a:p>
            <a:r>
              <a:rPr lang="en-US" sz="4400" dirty="0">
                <a:latin typeface="Calibri" panose="020F0502020204030204" pitchFamily="34" charset="0"/>
                <a:cs typeface="Calibri" panose="020F0502020204030204" pitchFamily="34" charset="0"/>
              </a:rPr>
              <a:t>“I am convinced that I could take on fifteen hundred families as easily as three hundred if permitted to do so.”</a:t>
            </a:r>
          </a:p>
          <a:p>
            <a:pPr algn="r"/>
            <a:r>
              <a:rPr lang="en-US" sz="4400" dirty="0">
                <a:latin typeface="Calibri" panose="020F0502020204030204" pitchFamily="34" charset="0"/>
                <a:cs typeface="Calibri" panose="020F0502020204030204" pitchFamily="34" charset="0"/>
              </a:rPr>
              <a:t>--Stephen F. Austin</a:t>
            </a:r>
          </a:p>
        </p:txBody>
      </p:sp>
    </p:spTree>
    <p:extLst>
      <p:ext uri="{BB962C8B-B14F-4D97-AF65-F5344CB8AC3E}">
        <p14:creationId xmlns:p14="http://schemas.microsoft.com/office/powerpoint/2010/main" val="345344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667" y="-169333"/>
            <a:ext cx="7366000" cy="12080240"/>
          </a:xfrm>
          <a:prstGeom prst="rect">
            <a:avLst/>
          </a:prstGeom>
        </p:spPr>
      </p:pic>
      <p:pic>
        <p:nvPicPr>
          <p:cNvPr id="4" name="Picture 1" descr="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2096"/>
            <a:ext cx="5868988"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6.jpg"/>
          <p:cNvPicPr>
            <a:picLocks noChangeAspect="1"/>
          </p:cNvPicPr>
          <p:nvPr/>
        </p:nvPicPr>
        <p:blipFill>
          <a:blip r:embed="rId4" cstate="print"/>
          <a:stretch>
            <a:fillRect/>
          </a:stretch>
        </p:blipFill>
        <p:spPr>
          <a:xfrm>
            <a:off x="-922124" y="26519"/>
            <a:ext cx="6848791" cy="7620000"/>
          </a:xfrm>
          <a:prstGeom prst="rect">
            <a:avLst/>
          </a:prstGeom>
        </p:spPr>
      </p:pic>
    </p:spTree>
    <p:extLst>
      <p:ext uri="{BB962C8B-B14F-4D97-AF65-F5344CB8AC3E}">
        <p14:creationId xmlns:p14="http://schemas.microsoft.com/office/powerpoint/2010/main" val="2140170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400"/>
            <a:ext cx="11142663" cy="764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699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388" y="1588"/>
            <a:ext cx="7442200" cy="758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118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200" y="0"/>
            <a:ext cx="6273800" cy="768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624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575" y="0"/>
            <a:ext cx="12640213"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086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8" y="1588"/>
            <a:ext cx="8043862" cy="758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415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28600"/>
            <a:ext cx="10536238" cy="853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978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388" y="1588"/>
            <a:ext cx="7442200" cy="758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458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7" y="-6705600"/>
            <a:ext cx="10303534" cy="1566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381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550D7E-61A1-4137-93AA-1F9C02AD1100}"/>
              </a:ext>
            </a:extLst>
          </p:cNvPr>
          <p:cNvSpPr txBox="1"/>
          <p:nvPr/>
        </p:nvSpPr>
        <p:spPr>
          <a:xfrm>
            <a:off x="1282700" y="2057400"/>
            <a:ext cx="7594600" cy="1107996"/>
          </a:xfrm>
          <a:prstGeom prst="rect">
            <a:avLst/>
          </a:prstGeom>
          <a:noFill/>
        </p:spPr>
        <p:txBody>
          <a:bodyPr wrap="square" rtlCol="0">
            <a:spAutoFit/>
          </a:bodyPr>
          <a:lstStyle/>
          <a:p>
            <a:pPr algn="ctr"/>
            <a:r>
              <a:rPr lang="en-US" sz="6600" dirty="0">
                <a:latin typeface="Calibri" panose="020F0502020204030204" pitchFamily="34" charset="0"/>
                <a:cs typeface="Calibri" panose="020F0502020204030204" pitchFamily="34" charset="0"/>
              </a:rPr>
              <a:t>There is a problem:  </a:t>
            </a:r>
          </a:p>
        </p:txBody>
      </p:sp>
    </p:spTree>
    <p:extLst>
      <p:ext uri="{BB962C8B-B14F-4D97-AF65-F5344CB8AC3E}">
        <p14:creationId xmlns:p14="http://schemas.microsoft.com/office/powerpoint/2010/main" val="2763588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550D7E-61A1-4137-93AA-1F9C02AD1100}"/>
              </a:ext>
            </a:extLst>
          </p:cNvPr>
          <p:cNvSpPr txBox="1"/>
          <p:nvPr/>
        </p:nvSpPr>
        <p:spPr>
          <a:xfrm>
            <a:off x="1282700" y="2057400"/>
            <a:ext cx="7594600" cy="3139321"/>
          </a:xfrm>
          <a:prstGeom prst="rect">
            <a:avLst/>
          </a:prstGeom>
          <a:noFill/>
        </p:spPr>
        <p:txBody>
          <a:bodyPr wrap="square" rtlCol="0">
            <a:spAutoFit/>
          </a:bodyPr>
          <a:lstStyle/>
          <a:p>
            <a:pPr algn="ctr"/>
            <a:r>
              <a:rPr lang="en-US" sz="6600" dirty="0">
                <a:latin typeface="Calibri" panose="020F0502020204030204" pitchFamily="34" charset="0"/>
                <a:cs typeface="Calibri" panose="020F0502020204030204" pitchFamily="34" charset="0"/>
              </a:rPr>
              <a:t>There is a problem:  </a:t>
            </a:r>
          </a:p>
          <a:p>
            <a:pPr algn="ctr"/>
            <a:r>
              <a:rPr lang="en-US" sz="6600" dirty="0">
                <a:latin typeface="Calibri" panose="020F0502020204030204" pitchFamily="34" charset="0"/>
                <a:cs typeface="Calibri" panose="020F0502020204030204" pitchFamily="34" charset="0"/>
              </a:rPr>
              <a:t>Mexico has approved none of this!</a:t>
            </a:r>
          </a:p>
        </p:txBody>
      </p:sp>
    </p:spTree>
    <p:extLst>
      <p:ext uri="{BB962C8B-B14F-4D97-AF65-F5344CB8AC3E}">
        <p14:creationId xmlns:p14="http://schemas.microsoft.com/office/powerpoint/2010/main" val="3759704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70" y="0"/>
            <a:ext cx="1015746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386" name="Picture 4" descr="Map&#10;&#10;Description automatically generated"/>
          <p:cNvPicPr>
            <a:picLocks noChangeAspect="1" noChangeArrowheads="1"/>
          </p:cNvPicPr>
          <p:nvPr/>
        </p:nvPicPr>
        <p:blipFill rotWithShape="1">
          <a:blip r:embed="rId2">
            <a:extLst>
              <a:ext uri="{28A0092B-C50C-407E-A947-70E740481C1C}">
                <a14:useLocalDpi xmlns:a14="http://schemas.microsoft.com/office/drawing/2010/main" val="0"/>
              </a:ext>
            </a:extLst>
          </a:blip>
          <a:srcRect l="9556" r="21475" b="-1"/>
          <a:stretch/>
        </p:blipFill>
        <p:spPr bwMode="auto">
          <a:xfrm>
            <a:off x="162456" y="192797"/>
            <a:ext cx="6502731" cy="7236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descr="A person in a garment&#10;&#10;Description automatically generated with medium confidence">
            <a:extLst>
              <a:ext uri="{FF2B5EF4-FFF2-40B4-BE49-F238E27FC236}">
                <a16:creationId xmlns:a16="http://schemas.microsoft.com/office/drawing/2014/main" id="{7BCAE85D-0C5E-AFD2-BF52-DB4EF47CF8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29" r="18004"/>
          <a:stretch/>
        </p:blipFill>
        <p:spPr bwMode="auto">
          <a:xfrm>
            <a:off x="6821345" y="188796"/>
            <a:ext cx="3173036" cy="72404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86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FA2518-84F5-44F0-822D-917DC8D8550D}"/>
              </a:ext>
            </a:extLst>
          </p:cNvPr>
          <p:cNvSpPr txBox="1"/>
          <p:nvPr/>
        </p:nvSpPr>
        <p:spPr>
          <a:xfrm>
            <a:off x="889000" y="1224677"/>
            <a:ext cx="8382000" cy="5170646"/>
          </a:xfrm>
          <a:prstGeom prst="rect">
            <a:avLst/>
          </a:prstGeom>
          <a:noFill/>
        </p:spPr>
        <p:txBody>
          <a:bodyPr wrap="square" rtlCol="0">
            <a:spAutoFit/>
          </a:bodyPr>
          <a:lstStyle/>
          <a:p>
            <a:pPr algn="ctr"/>
            <a:r>
              <a:rPr lang="en-US" sz="6000" b="1" dirty="0">
                <a:latin typeface="Calibri" panose="020F0502020204030204" pitchFamily="34" charset="0"/>
                <a:cs typeface="Calibri" panose="020F0502020204030204" pitchFamily="34" charset="0"/>
              </a:rPr>
              <a:t>Essential Questions #2:</a:t>
            </a:r>
          </a:p>
          <a:p>
            <a:pPr algn="ctr"/>
            <a:r>
              <a:rPr lang="en-US" sz="4500" dirty="0">
                <a:latin typeface="Calibri" panose="020F0502020204030204" pitchFamily="34" charset="0"/>
                <a:cs typeface="Calibri" panose="020F0502020204030204" pitchFamily="34" charset="0"/>
              </a:rPr>
              <a:t>What was so important about the Constitution of 1824 and how did it affect Texas?  </a:t>
            </a:r>
          </a:p>
          <a:p>
            <a:pPr algn="ctr"/>
            <a:endParaRPr lang="en-US" sz="4500" dirty="0">
              <a:latin typeface="Calibri" panose="020F0502020204030204" pitchFamily="34" charset="0"/>
              <a:cs typeface="Calibri" panose="020F0502020204030204" pitchFamily="34" charset="0"/>
            </a:endParaRPr>
          </a:p>
          <a:p>
            <a:pPr algn="ctr"/>
            <a:r>
              <a:rPr lang="en-US" sz="4500" dirty="0">
                <a:latin typeface="Calibri" panose="020F0502020204030204" pitchFamily="34" charset="0"/>
                <a:cs typeface="Calibri" panose="020F0502020204030204" pitchFamily="34" charset="0"/>
              </a:rPr>
              <a:t>Why was embracing federalism really important for Mexico?</a:t>
            </a:r>
          </a:p>
        </p:txBody>
      </p:sp>
    </p:spTree>
    <p:extLst>
      <p:ext uri="{BB962C8B-B14F-4D97-AF65-F5344CB8AC3E}">
        <p14:creationId xmlns:p14="http://schemas.microsoft.com/office/powerpoint/2010/main" val="3873537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7226300" cy="758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185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0" y="0"/>
            <a:ext cx="5768975" cy="758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881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7318375" cy="758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734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22" y="0"/>
            <a:ext cx="10926126" cy="7620000"/>
          </a:xfrm>
          <a:prstGeom prst="rect">
            <a:avLst/>
          </a:prstGeom>
        </p:spPr>
      </p:pic>
    </p:spTree>
    <p:extLst>
      <p:ext uri="{BB962C8B-B14F-4D97-AF65-F5344CB8AC3E}">
        <p14:creationId xmlns:p14="http://schemas.microsoft.com/office/powerpoint/2010/main" val="3148437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550D7E-61A1-4137-93AA-1F9C02AD1100}"/>
              </a:ext>
            </a:extLst>
          </p:cNvPr>
          <p:cNvSpPr txBox="1"/>
          <p:nvPr/>
        </p:nvSpPr>
        <p:spPr>
          <a:xfrm>
            <a:off x="0" y="1981200"/>
            <a:ext cx="10160000" cy="1785104"/>
          </a:xfrm>
          <a:prstGeom prst="rect">
            <a:avLst/>
          </a:prstGeom>
          <a:noFill/>
        </p:spPr>
        <p:txBody>
          <a:bodyPr wrap="square" rtlCol="0">
            <a:spAutoFit/>
          </a:bodyPr>
          <a:lstStyle/>
          <a:p>
            <a:pPr algn="ctr"/>
            <a:r>
              <a:rPr lang="en-US" sz="5500" dirty="0">
                <a:latin typeface="Calibri" panose="020F0502020204030204" pitchFamily="34" charset="0"/>
                <a:cs typeface="Calibri" panose="020F0502020204030204" pitchFamily="34" charset="0"/>
              </a:rPr>
              <a:t>American colonization proves to NOT be controversial.</a:t>
            </a:r>
          </a:p>
        </p:txBody>
      </p:sp>
    </p:spTree>
    <p:extLst>
      <p:ext uri="{BB962C8B-B14F-4D97-AF65-F5344CB8AC3E}">
        <p14:creationId xmlns:p14="http://schemas.microsoft.com/office/powerpoint/2010/main" val="2575342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91429" cy="758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30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550D7E-61A1-4137-93AA-1F9C02AD1100}"/>
              </a:ext>
            </a:extLst>
          </p:cNvPr>
          <p:cNvSpPr txBox="1"/>
          <p:nvPr/>
        </p:nvSpPr>
        <p:spPr>
          <a:xfrm>
            <a:off x="0" y="1981200"/>
            <a:ext cx="10160000" cy="1785104"/>
          </a:xfrm>
          <a:prstGeom prst="rect">
            <a:avLst/>
          </a:prstGeom>
          <a:noFill/>
        </p:spPr>
        <p:txBody>
          <a:bodyPr wrap="square" rtlCol="0">
            <a:spAutoFit/>
          </a:bodyPr>
          <a:lstStyle/>
          <a:p>
            <a:pPr algn="ctr"/>
            <a:r>
              <a:rPr lang="en-US" sz="5500" dirty="0">
                <a:latin typeface="Calibri" panose="020F0502020204030204" pitchFamily="34" charset="0"/>
                <a:cs typeface="Calibri" panose="020F0502020204030204" pitchFamily="34" charset="0"/>
              </a:rPr>
              <a:t>What </a:t>
            </a:r>
            <a:r>
              <a:rPr lang="en-US" sz="5500" i="1" dirty="0">
                <a:latin typeface="Calibri" panose="020F0502020204030204" pitchFamily="34" charset="0"/>
                <a:cs typeface="Calibri" panose="020F0502020204030204" pitchFamily="34" charset="0"/>
              </a:rPr>
              <a:t>was</a:t>
            </a:r>
            <a:r>
              <a:rPr lang="en-US" sz="5500" dirty="0">
                <a:latin typeface="Calibri" panose="020F0502020204030204" pitchFamily="34" charset="0"/>
                <a:cs typeface="Calibri" panose="020F0502020204030204" pitchFamily="34" charset="0"/>
              </a:rPr>
              <a:t> controversial about American immigration to Mexico?</a:t>
            </a:r>
          </a:p>
        </p:txBody>
      </p:sp>
    </p:spTree>
    <p:extLst>
      <p:ext uri="{BB962C8B-B14F-4D97-AF65-F5344CB8AC3E}">
        <p14:creationId xmlns:p14="http://schemas.microsoft.com/office/powerpoint/2010/main" val="2881471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28600"/>
            <a:ext cx="10536238" cy="853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2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7318375" cy="758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102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400"/>
            <a:ext cx="11142663" cy="764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9470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1588"/>
            <a:ext cx="6999287" cy="769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0" y="4138613"/>
            <a:ext cx="32385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descr="Web_Navarro_JoseAntoni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057650"/>
            <a:ext cx="24130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871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508000" y="685800"/>
            <a:ext cx="9144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000"/>
              <a:t>“The primary product that will elevate us from poverty is Cotton and we cannot do this without the help of slaves.”  </a:t>
            </a:r>
          </a:p>
          <a:p>
            <a:pPr algn="r" eaLnBrk="1" hangingPunct="1">
              <a:spcBef>
                <a:spcPct val="0"/>
              </a:spcBef>
              <a:buFontTx/>
              <a:buNone/>
            </a:pPr>
            <a:r>
              <a:rPr lang="en-US" altLang="en-US" sz="4000"/>
              <a:t>--Stephen F. Austin, 1824</a:t>
            </a:r>
          </a:p>
          <a:p>
            <a:pPr eaLnBrk="1" hangingPunct="1">
              <a:spcBef>
                <a:spcPct val="0"/>
              </a:spcBef>
              <a:buFontTx/>
              <a:buNone/>
            </a:pPr>
            <a:endParaRPr lang="en-US" altLang="en-US" sz="4000"/>
          </a:p>
          <a:p>
            <a:pPr eaLnBrk="1" hangingPunct="1">
              <a:spcBef>
                <a:spcPct val="0"/>
              </a:spcBef>
              <a:buFontTx/>
              <a:buNone/>
            </a:pPr>
            <a:r>
              <a:rPr lang="en-US" altLang="en-US" sz="4000"/>
              <a:t>“Tell Austin that I am well aware that abolition of the Slaves will hinder emigration.” </a:t>
            </a:r>
          </a:p>
          <a:p>
            <a:pPr algn="r" eaLnBrk="1" hangingPunct="1">
              <a:spcBef>
                <a:spcPct val="0"/>
              </a:spcBef>
              <a:buFontTx/>
              <a:buNone/>
            </a:pPr>
            <a:r>
              <a:rPr lang="en-US" altLang="en-US" sz="4000"/>
              <a:t>--Erasmo Seguín, 1824</a:t>
            </a:r>
          </a:p>
          <a:p>
            <a:pPr eaLnBrk="1" hangingPunct="1">
              <a:spcBef>
                <a:spcPct val="0"/>
              </a:spcBef>
              <a:buFontTx/>
              <a:buNone/>
            </a:pPr>
            <a:endParaRPr lang="en-US" altLang="en-US" sz="2400"/>
          </a:p>
        </p:txBody>
      </p:sp>
    </p:spTree>
    <p:extLst>
      <p:ext uri="{BB962C8B-B14F-4D97-AF65-F5344CB8AC3E}">
        <p14:creationId xmlns:p14="http://schemas.microsoft.com/office/powerpoint/2010/main" val="555422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0"/>
            <a:ext cx="10972800" cy="7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750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3000" y="0"/>
            <a:ext cx="5181600" cy="770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15681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1588"/>
            <a:ext cx="7118350" cy="758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8756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400"/>
            <a:ext cx="11142663" cy="764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0785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3600" y="0"/>
            <a:ext cx="11212513"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9997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1588"/>
            <a:ext cx="6999287" cy="769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0" y="4138613"/>
            <a:ext cx="32385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 descr="Web_Navarro_JoseAntoni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057650"/>
            <a:ext cx="24130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1670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A3C0-A7D5-4B20-BB9A-357B763CAC56}"/>
              </a:ext>
            </a:extLst>
          </p:cNvPr>
          <p:cNvSpPr txBox="1"/>
          <p:nvPr/>
        </p:nvSpPr>
        <p:spPr>
          <a:xfrm>
            <a:off x="660400" y="304800"/>
            <a:ext cx="8991600" cy="1708160"/>
          </a:xfrm>
          <a:prstGeom prst="rect">
            <a:avLst/>
          </a:prstGeom>
          <a:noFill/>
        </p:spPr>
        <p:txBody>
          <a:bodyPr wrap="square" rtlCol="0">
            <a:spAutoFit/>
          </a:bodyPr>
          <a:lstStyle/>
          <a:p>
            <a:pPr algn="ctr"/>
            <a:r>
              <a:rPr lang="en-US" sz="3500" b="1" dirty="0">
                <a:latin typeface="Calibri" panose="020F0502020204030204" pitchFamily="34" charset="0"/>
                <a:cs typeface="Calibri" panose="020F0502020204030204" pitchFamily="34" charset="0"/>
              </a:rPr>
              <a:t>WHAT IS THE SITUATION IN TEXAS BY 1825?</a:t>
            </a:r>
          </a:p>
          <a:p>
            <a:endParaRPr lang="en-US" sz="3500" dirty="0">
              <a:latin typeface="Calibri" panose="020F0502020204030204" pitchFamily="34" charset="0"/>
              <a:cs typeface="Calibri" panose="020F0502020204030204" pitchFamily="34" charset="0"/>
            </a:endParaRPr>
          </a:p>
          <a:p>
            <a:endParaRPr lang="en-US" sz="3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02570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A3C0-A7D5-4B20-BB9A-357B763CAC56}"/>
              </a:ext>
            </a:extLst>
          </p:cNvPr>
          <p:cNvSpPr txBox="1"/>
          <p:nvPr/>
        </p:nvSpPr>
        <p:spPr>
          <a:xfrm>
            <a:off x="660400" y="304800"/>
            <a:ext cx="8991600" cy="3323987"/>
          </a:xfrm>
          <a:prstGeom prst="rect">
            <a:avLst/>
          </a:prstGeom>
          <a:noFill/>
        </p:spPr>
        <p:txBody>
          <a:bodyPr wrap="square" rtlCol="0">
            <a:spAutoFit/>
          </a:bodyPr>
          <a:lstStyle/>
          <a:p>
            <a:pPr algn="ctr"/>
            <a:r>
              <a:rPr lang="en-US" sz="3500" b="1" dirty="0">
                <a:latin typeface="Calibri" panose="020F0502020204030204" pitchFamily="34" charset="0"/>
                <a:cs typeface="Calibri" panose="020F0502020204030204" pitchFamily="34" charset="0"/>
              </a:rPr>
              <a:t>WHAT IS THE SITUATION IN TEXAS BY 1825?</a:t>
            </a:r>
          </a:p>
          <a:p>
            <a:endParaRPr lang="en-US" sz="3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Anglo Americans are arriving in significant numbers – Austin had fulfilled his Old 300 contract already.</a:t>
            </a:r>
          </a:p>
          <a:p>
            <a:endParaRPr lang="en-US" sz="3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1125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FA2518-84F5-44F0-822D-917DC8D8550D}"/>
              </a:ext>
            </a:extLst>
          </p:cNvPr>
          <p:cNvSpPr txBox="1"/>
          <p:nvPr/>
        </p:nvSpPr>
        <p:spPr>
          <a:xfrm>
            <a:off x="0" y="1524000"/>
            <a:ext cx="10160000" cy="3785652"/>
          </a:xfrm>
          <a:prstGeom prst="rect">
            <a:avLst/>
          </a:prstGeom>
          <a:noFill/>
        </p:spPr>
        <p:txBody>
          <a:bodyPr wrap="square" rtlCol="0">
            <a:spAutoFit/>
          </a:bodyPr>
          <a:lstStyle/>
          <a:p>
            <a:pPr algn="ctr"/>
            <a:r>
              <a:rPr lang="en-US" sz="6000" b="1" dirty="0">
                <a:latin typeface="Calibri" panose="020F0502020204030204" pitchFamily="34" charset="0"/>
                <a:cs typeface="Calibri" panose="020F0502020204030204" pitchFamily="34" charset="0"/>
              </a:rPr>
              <a:t>Essential Questions #1:</a:t>
            </a:r>
          </a:p>
          <a:p>
            <a:pPr algn="ctr"/>
            <a:r>
              <a:rPr lang="en-US" sz="4500" dirty="0">
                <a:latin typeface="Calibri" panose="020F0502020204030204" pitchFamily="34" charset="0"/>
                <a:cs typeface="Calibri" panose="020F0502020204030204" pitchFamily="34" charset="0"/>
              </a:rPr>
              <a:t>What were Austin’s central goals in establishing his colony?</a:t>
            </a:r>
          </a:p>
          <a:p>
            <a:pPr algn="ctr"/>
            <a:endParaRPr lang="en-US" sz="4500" dirty="0">
              <a:latin typeface="Calibri" panose="020F0502020204030204" pitchFamily="34" charset="0"/>
              <a:cs typeface="Calibri" panose="020F0502020204030204" pitchFamily="34" charset="0"/>
            </a:endParaRPr>
          </a:p>
          <a:p>
            <a:pPr algn="ctr"/>
            <a:r>
              <a:rPr lang="en-US" sz="4500" dirty="0">
                <a:latin typeface="Calibri" panose="020F0502020204030204" pitchFamily="34" charset="0"/>
                <a:cs typeface="Calibri" panose="020F0502020204030204" pitchFamily="34" charset="0"/>
              </a:rPr>
              <a:t>What did he do to achieve those goals?</a:t>
            </a:r>
          </a:p>
        </p:txBody>
      </p:sp>
    </p:spTree>
    <p:extLst>
      <p:ext uri="{BB962C8B-B14F-4D97-AF65-F5344CB8AC3E}">
        <p14:creationId xmlns:p14="http://schemas.microsoft.com/office/powerpoint/2010/main" val="25188361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A3C0-A7D5-4B20-BB9A-357B763CAC56}"/>
              </a:ext>
            </a:extLst>
          </p:cNvPr>
          <p:cNvSpPr txBox="1"/>
          <p:nvPr/>
        </p:nvSpPr>
        <p:spPr>
          <a:xfrm>
            <a:off x="660400" y="304800"/>
            <a:ext cx="8991600" cy="4939814"/>
          </a:xfrm>
          <a:prstGeom prst="rect">
            <a:avLst/>
          </a:prstGeom>
          <a:noFill/>
        </p:spPr>
        <p:txBody>
          <a:bodyPr wrap="square" rtlCol="0">
            <a:spAutoFit/>
          </a:bodyPr>
          <a:lstStyle/>
          <a:p>
            <a:pPr algn="ctr"/>
            <a:r>
              <a:rPr lang="en-US" sz="3500" b="1" dirty="0">
                <a:latin typeface="Calibri" panose="020F0502020204030204" pitchFamily="34" charset="0"/>
                <a:cs typeface="Calibri" panose="020F0502020204030204" pitchFamily="34" charset="0"/>
              </a:rPr>
              <a:t>WHAT IS THE SITUATION IN TEXAS BY 1825?</a:t>
            </a:r>
          </a:p>
          <a:p>
            <a:endParaRPr lang="en-US" sz="3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Anglo Americans are arriving in significant numbers – Austin had fulfilled his Old 300 contract already.</a:t>
            </a: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Most Tejanos are highly supportive of colonization because it promises to develop Texas.</a:t>
            </a:r>
          </a:p>
          <a:p>
            <a:endParaRPr lang="en-US" sz="3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66336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A3C0-A7D5-4B20-BB9A-357B763CAC56}"/>
              </a:ext>
            </a:extLst>
          </p:cNvPr>
          <p:cNvSpPr txBox="1"/>
          <p:nvPr/>
        </p:nvSpPr>
        <p:spPr>
          <a:xfrm>
            <a:off x="660400" y="304800"/>
            <a:ext cx="8991600" cy="7094250"/>
          </a:xfrm>
          <a:prstGeom prst="rect">
            <a:avLst/>
          </a:prstGeom>
          <a:noFill/>
        </p:spPr>
        <p:txBody>
          <a:bodyPr wrap="square" rtlCol="0">
            <a:spAutoFit/>
          </a:bodyPr>
          <a:lstStyle/>
          <a:p>
            <a:pPr algn="ctr"/>
            <a:r>
              <a:rPr lang="en-US" sz="3500" b="1" dirty="0">
                <a:latin typeface="Calibri" panose="020F0502020204030204" pitchFamily="34" charset="0"/>
                <a:cs typeface="Calibri" panose="020F0502020204030204" pitchFamily="34" charset="0"/>
              </a:rPr>
              <a:t>WHAT IS THE SITUATION IN TEXAS BY 1825?</a:t>
            </a:r>
          </a:p>
          <a:p>
            <a:endParaRPr lang="en-US" sz="3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Anglo Americans are arriving in significant numbers – Austin had fulfilled his Old 300 contract already.</a:t>
            </a: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Most Tejanos are highly supportive of colonization because it promises to develop Texas.</a:t>
            </a: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Texas has been joined to Coahuila, and the state congress in Coahuila has begun writing a state constitution which will deal with the contentious slavery issue.</a:t>
            </a:r>
          </a:p>
          <a:p>
            <a:endParaRPr lang="en-US" sz="3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40108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3600" y="0"/>
            <a:ext cx="11212513"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891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7226300" cy="758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483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550D7E-61A1-4137-93AA-1F9C02AD1100}"/>
              </a:ext>
            </a:extLst>
          </p:cNvPr>
          <p:cNvSpPr txBox="1"/>
          <p:nvPr/>
        </p:nvSpPr>
        <p:spPr>
          <a:xfrm>
            <a:off x="812800" y="1066800"/>
            <a:ext cx="8610600" cy="5216813"/>
          </a:xfrm>
          <a:prstGeom prst="rect">
            <a:avLst/>
          </a:prstGeom>
          <a:noFill/>
        </p:spPr>
        <p:txBody>
          <a:bodyPr wrap="square" rtlCol="0">
            <a:spAutoFit/>
          </a:bodyPr>
          <a:lstStyle/>
          <a:p>
            <a:r>
              <a:rPr lang="en-US" sz="4400" dirty="0">
                <a:latin typeface="Calibri" panose="020F0502020204030204" pitchFamily="34" charset="0"/>
                <a:cs typeface="Calibri" panose="020F0502020204030204" pitchFamily="34" charset="0"/>
              </a:rPr>
              <a:t>“The most important problem is the security of the Province of Texas.  It would be an irreparable loss to the Empire if this beautiful Province is lost.  In order to save it there remains only one recourse—to populate it.”</a:t>
            </a:r>
          </a:p>
          <a:p>
            <a:pPr algn="r"/>
            <a:r>
              <a:rPr lang="en-US" sz="2500" dirty="0">
                <a:latin typeface="Calibri" panose="020F0502020204030204" pitchFamily="34" charset="0"/>
                <a:cs typeface="Calibri" panose="020F0502020204030204" pitchFamily="34" charset="0"/>
              </a:rPr>
              <a:t>--Mexico City commission, December 1821</a:t>
            </a:r>
          </a:p>
        </p:txBody>
      </p:sp>
    </p:spTree>
    <p:extLst>
      <p:ext uri="{BB962C8B-B14F-4D97-AF65-F5344CB8AC3E}">
        <p14:creationId xmlns:p14="http://schemas.microsoft.com/office/powerpoint/2010/main" val="1282960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667" y="-169333"/>
            <a:ext cx="7366000" cy="12080240"/>
          </a:xfrm>
          <a:prstGeom prst="rect">
            <a:avLst/>
          </a:prstGeom>
        </p:spPr>
      </p:pic>
      <p:pic>
        <p:nvPicPr>
          <p:cNvPr id="4" name="Picture 1" descr="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2096"/>
            <a:ext cx="5868988"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6.jpg"/>
          <p:cNvPicPr>
            <a:picLocks noChangeAspect="1"/>
          </p:cNvPicPr>
          <p:nvPr/>
        </p:nvPicPr>
        <p:blipFill>
          <a:blip r:embed="rId4" cstate="print"/>
          <a:stretch>
            <a:fillRect/>
          </a:stretch>
        </p:blipFill>
        <p:spPr>
          <a:xfrm>
            <a:off x="-922124" y="26519"/>
            <a:ext cx="6848791" cy="7620000"/>
          </a:xfrm>
          <a:prstGeom prst="rect">
            <a:avLst/>
          </a:prstGeom>
        </p:spPr>
      </p:pic>
    </p:spTree>
    <p:extLst>
      <p:ext uri="{BB962C8B-B14F-4D97-AF65-F5344CB8AC3E}">
        <p14:creationId xmlns:p14="http://schemas.microsoft.com/office/powerpoint/2010/main" val="2649093713"/>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5658</TotalTime>
  <Words>844</Words>
  <Application>Microsoft Office PowerPoint</Application>
  <PresentationFormat>Custom</PresentationFormat>
  <Paragraphs>94</Paragraphs>
  <Slides>62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Andrew Torget</cp:lastModifiedBy>
  <cp:revision>193</cp:revision>
  <cp:lastPrinted>2017-01-17T17:03:30Z</cp:lastPrinted>
  <dcterms:created xsi:type="dcterms:W3CDTF">2004-05-06T09:28:21Z</dcterms:created>
  <dcterms:modified xsi:type="dcterms:W3CDTF">2022-10-03T23:38:58Z</dcterms:modified>
</cp:coreProperties>
</file>