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8"/>
  </p:handoutMasterIdLst>
  <p:sldIdLst>
    <p:sldId id="847" r:id="rId2"/>
    <p:sldId id="880" r:id="rId3"/>
    <p:sldId id="506" r:id="rId4"/>
    <p:sldId id="505" r:id="rId5"/>
    <p:sldId id="516" r:id="rId6"/>
    <p:sldId id="517" r:id="rId7"/>
    <p:sldId id="849" r:id="rId8"/>
    <p:sldId id="881" r:id="rId9"/>
    <p:sldId id="528" r:id="rId10"/>
    <p:sldId id="529" r:id="rId11"/>
    <p:sldId id="530" r:id="rId12"/>
    <p:sldId id="883" r:id="rId13"/>
    <p:sldId id="531" r:id="rId14"/>
    <p:sldId id="621" r:id="rId15"/>
    <p:sldId id="532" r:id="rId16"/>
    <p:sldId id="624" r:id="rId17"/>
    <p:sldId id="625" r:id="rId18"/>
    <p:sldId id="626" r:id="rId19"/>
    <p:sldId id="623" r:id="rId20"/>
    <p:sldId id="533" r:id="rId21"/>
    <p:sldId id="534" r:id="rId22"/>
    <p:sldId id="627" r:id="rId23"/>
    <p:sldId id="535" r:id="rId24"/>
    <p:sldId id="888" r:id="rId25"/>
    <p:sldId id="889" r:id="rId26"/>
    <p:sldId id="630" r:id="rId27"/>
    <p:sldId id="629" r:id="rId28"/>
    <p:sldId id="882" r:id="rId29"/>
    <p:sldId id="631" r:id="rId30"/>
    <p:sldId id="884" r:id="rId31"/>
    <p:sldId id="885" r:id="rId32"/>
    <p:sldId id="886" r:id="rId33"/>
    <p:sldId id="887" r:id="rId34"/>
    <p:sldId id="541" r:id="rId35"/>
    <p:sldId id="542" r:id="rId36"/>
    <p:sldId id="632" r:id="rId37"/>
    <p:sldId id="633" r:id="rId38"/>
    <p:sldId id="634" r:id="rId39"/>
    <p:sldId id="635" r:id="rId40"/>
    <p:sldId id="544" r:id="rId41"/>
    <p:sldId id="802" r:id="rId42"/>
    <p:sldId id="548" r:id="rId43"/>
    <p:sldId id="549" r:id="rId44"/>
    <p:sldId id="550" r:id="rId45"/>
    <p:sldId id="551" r:id="rId46"/>
    <p:sldId id="552" r:id="rId47"/>
    <p:sldId id="553" r:id="rId48"/>
    <p:sldId id="830" r:id="rId49"/>
    <p:sldId id="831" r:id="rId50"/>
    <p:sldId id="554" r:id="rId51"/>
    <p:sldId id="808" r:id="rId52"/>
    <p:sldId id="555" r:id="rId53"/>
    <p:sldId id="819" r:id="rId54"/>
    <p:sldId id="820" r:id="rId55"/>
    <p:sldId id="561" r:id="rId56"/>
    <p:sldId id="562" r:id="rId57"/>
  </p:sldIdLst>
  <p:sldSz cx="10160000" cy="7620000"/>
  <p:notesSz cx="7053263" cy="93091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5" autoAdjust="0"/>
    <p:restoredTop sz="90929"/>
  </p:normalViewPr>
  <p:slideViewPr>
    <p:cSldViewPr>
      <p:cViewPr varScale="1">
        <p:scale>
          <a:sx n="74" d="100"/>
          <a:sy n="74" d="100"/>
        </p:scale>
        <p:origin x="14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892E2517-0AFB-4298-B683-C61DB958AD75}" type="datetimeFigureOut">
              <a:rPr lang="en-US" smtClean="0"/>
              <a:t>10/10/2022</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D4411BEA-AFA4-43D7-8421-13B41CB5EE05}" type="slidenum">
              <a:rPr lang="en-US" smtClean="0"/>
              <a:t>‹#›</a:t>
            </a:fld>
            <a:endParaRPr lang="en-US"/>
          </a:p>
        </p:txBody>
      </p:sp>
    </p:spTree>
    <p:extLst>
      <p:ext uri="{BB962C8B-B14F-4D97-AF65-F5344CB8AC3E}">
        <p14:creationId xmlns:p14="http://schemas.microsoft.com/office/powerpoint/2010/main" val="2050765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3914C-7AC1-4B0E-A596-18B63B4C74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63E9D-D74B-428A-A31F-13FF08E2FA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5DCCE-8A67-425F-BB3B-1B05A7B848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0AA27-60FB-4E94-978C-ECE9EFA543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3FD68-2BA2-4595-BA33-E68268F93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8EB297-1D58-46A4-AC16-838C57CC26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81ADEC-3287-45E5-803F-B8C1998A32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FBFF73-9FFB-4CFC-94DC-CF6EDA6325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0D170D-8F49-4C83-8076-09DA968AFA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546A8-C77E-4A04-BCB8-E48670CFA9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4B399-398F-456D-A349-9CC9C97D29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BD9CD5-1F22-42EF-A9E1-2BB9ADD49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4871" y="1981200"/>
            <a:ext cx="10160000" cy="3970318"/>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Conflicts between </a:t>
            </a:r>
          </a:p>
          <a:p>
            <a:pPr algn="ctr"/>
            <a:r>
              <a:rPr lang="en-US" sz="6000" b="1" dirty="0">
                <a:latin typeface="Calibri" panose="020F0502020204030204" pitchFamily="34" charset="0"/>
                <a:cs typeface="Calibri" panose="020F0502020204030204" pitchFamily="34" charset="0"/>
              </a:rPr>
              <a:t>Texas and Mexico</a:t>
            </a:r>
          </a:p>
          <a:p>
            <a:pPr algn="ctr"/>
            <a:endParaRPr lang="en-US" sz="6000" dirty="0">
              <a:latin typeface="Calibri" panose="020F0502020204030204" pitchFamily="34" charset="0"/>
              <a:cs typeface="Calibri" panose="020F0502020204030204" pitchFamily="34" charset="0"/>
            </a:endParaRPr>
          </a:p>
          <a:p>
            <a:pPr algn="ctr"/>
            <a:r>
              <a:rPr lang="en-US" sz="3600" dirty="0">
                <a:latin typeface="Calibri" panose="020F0502020204030204" pitchFamily="34" charset="0"/>
                <a:cs typeface="Calibri" panose="020F0502020204030204" pitchFamily="34" charset="0"/>
              </a:rPr>
              <a:t>Humanities Texas Webinar Series</a:t>
            </a:r>
          </a:p>
          <a:p>
            <a:pPr algn="ctr"/>
            <a:r>
              <a:rPr lang="en-US" sz="3600" dirty="0">
                <a:latin typeface="Calibri" panose="020F0502020204030204" pitchFamily="34" charset="0"/>
                <a:cs typeface="Calibri" panose="020F0502020204030204" pitchFamily="34" charset="0"/>
              </a:rPr>
              <a:t>October 2022</a:t>
            </a:r>
          </a:p>
        </p:txBody>
      </p:sp>
    </p:spTree>
    <p:extLst>
      <p:ext uri="{BB962C8B-B14F-4D97-AF65-F5344CB8AC3E}">
        <p14:creationId xmlns:p14="http://schemas.microsoft.com/office/powerpoint/2010/main" val="189377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62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953452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26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953452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617ABB-DEFA-76F0-820C-453AEE153F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46"/>
            <a:ext cx="330848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06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1588"/>
            <a:ext cx="7013575"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43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08000" y="685800"/>
            <a:ext cx="91440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dirty="0"/>
              <a:t>“The people in your quarter have run mad or worse! . . . The slave question is now pending in the Legislature, the constitution now forming . . . What influence are acts of this outrageous character calculated to have on the minds of the members and on the decision of the slave or any other question involving the interests and prosperity of the new Settlements?”</a:t>
            </a:r>
          </a:p>
          <a:p>
            <a:pPr algn="r" eaLnBrk="1" hangingPunct="1">
              <a:spcBef>
                <a:spcPct val="0"/>
              </a:spcBef>
              <a:buFontTx/>
              <a:buNone/>
            </a:pPr>
            <a:r>
              <a:rPr lang="en-US" altLang="en-US" sz="4000" dirty="0"/>
              <a:t>--Stephen F. Austin</a:t>
            </a:r>
          </a:p>
          <a:p>
            <a:pPr eaLnBrk="1" hangingPunct="1">
              <a:spcBef>
                <a:spcPct val="0"/>
              </a:spcBef>
              <a:buFontTx/>
              <a:buNone/>
            </a:pPr>
            <a:endParaRPr lang="en-US" altLang="en-US" sz="2400" dirty="0"/>
          </a:p>
        </p:txBody>
      </p:sp>
    </p:spTree>
    <p:extLst>
      <p:ext uri="{BB962C8B-B14F-4D97-AF65-F5344CB8AC3E}">
        <p14:creationId xmlns:p14="http://schemas.microsoft.com/office/powerpoint/2010/main" val="411204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95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1708160"/>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SIGNIFICANCE OF THE FREDONIAN REBELLION</a:t>
            </a:r>
          </a:p>
          <a:p>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004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3862596"/>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SIGNIFICANCE OF THE FREDONIAN REBELLION</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It confirmed the fears of some Mexican leaders, particularly in Mexico City, that they could not trust these American immigrants.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04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6017032"/>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SIGNIFICANCE OF THE FREDONIAN REBELLION</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It confirmed the fears of some Mexican leaders, particularly in Mexico City, that they could not trust these American immigrants.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At the same time, it reaffirmed for Tejanos that they </a:t>
            </a:r>
            <a:r>
              <a:rPr lang="en-US" sz="3500" i="1" dirty="0">
                <a:latin typeface="Calibri" panose="020F0502020204030204" pitchFamily="34" charset="0"/>
                <a:cs typeface="Calibri" panose="020F0502020204030204" pitchFamily="34" charset="0"/>
              </a:rPr>
              <a:t>could</a:t>
            </a:r>
            <a:r>
              <a:rPr lang="en-US" sz="3500" dirty="0">
                <a:latin typeface="Calibri" panose="020F0502020204030204" pitchFamily="34" charset="0"/>
                <a:cs typeface="Calibri" panose="020F0502020204030204" pitchFamily="34" charset="0"/>
              </a:rPr>
              <a:t> trust Austin and the colonists, because Austin’s men had helped to put down the rebellion.</a:t>
            </a: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77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39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Web_Navarro_JoseAntonio.jpg">
            <a:extLst>
              <a:ext uri="{FF2B5EF4-FFF2-40B4-BE49-F238E27FC236}">
                <a16:creationId xmlns:a16="http://schemas.microsoft.com/office/drawing/2014/main" id="{E0F2B0DC-F5A4-051F-3CC2-A9658AE63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57650"/>
            <a:ext cx="2413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1F40744E-BAA6-3C71-221D-E5FBFDFA8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0" y="4138613"/>
            <a:ext cx="3238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48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0"/>
            <a:ext cx="11044238"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34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39165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77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7" y="-1439334"/>
            <a:ext cx="10518138" cy="10244667"/>
          </a:xfrm>
          <a:prstGeom prst="rect">
            <a:avLst/>
          </a:prstGeom>
        </p:spPr>
      </p:pic>
    </p:spTree>
    <p:extLst>
      <p:ext uri="{BB962C8B-B14F-4D97-AF65-F5344CB8AC3E}">
        <p14:creationId xmlns:p14="http://schemas.microsoft.com/office/powerpoint/2010/main" val="2238793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50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6.jpg">
            <a:extLst>
              <a:ext uri="{FF2B5EF4-FFF2-40B4-BE49-F238E27FC236}">
                <a16:creationId xmlns:a16="http://schemas.microsoft.com/office/drawing/2014/main" id="{34BD6CD3-2641-3918-A97A-E4F0C40A53BF}"/>
              </a:ext>
            </a:extLst>
          </p:cNvPr>
          <p:cNvPicPr>
            <a:picLocks noChangeAspect="1"/>
          </p:cNvPicPr>
          <p:nvPr/>
        </p:nvPicPr>
        <p:blipFill>
          <a:blip r:embed="rId3" cstate="print"/>
          <a:stretch>
            <a:fillRect/>
          </a:stretch>
        </p:blipFill>
        <p:spPr>
          <a:xfrm>
            <a:off x="7061200" y="3852618"/>
            <a:ext cx="3400560" cy="3783481"/>
          </a:xfrm>
          <a:prstGeom prst="rect">
            <a:avLst/>
          </a:prstGeom>
        </p:spPr>
      </p:pic>
    </p:spTree>
    <p:extLst>
      <p:ext uri="{BB962C8B-B14F-4D97-AF65-F5344CB8AC3E}">
        <p14:creationId xmlns:p14="http://schemas.microsoft.com/office/powerpoint/2010/main" val="2335653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6.jpg">
            <a:extLst>
              <a:ext uri="{FF2B5EF4-FFF2-40B4-BE49-F238E27FC236}">
                <a16:creationId xmlns:a16="http://schemas.microsoft.com/office/drawing/2014/main" id="{34BD6CD3-2641-3918-A97A-E4F0C40A53BF}"/>
              </a:ext>
            </a:extLst>
          </p:cNvPr>
          <p:cNvPicPr>
            <a:picLocks noChangeAspect="1"/>
          </p:cNvPicPr>
          <p:nvPr/>
        </p:nvPicPr>
        <p:blipFill>
          <a:blip r:embed="rId3" cstate="print"/>
          <a:stretch>
            <a:fillRect/>
          </a:stretch>
        </p:blipFill>
        <p:spPr>
          <a:xfrm>
            <a:off x="7061200" y="3852618"/>
            <a:ext cx="3400560" cy="3783481"/>
          </a:xfrm>
          <a:prstGeom prst="rect">
            <a:avLst/>
          </a:prstGeom>
        </p:spPr>
      </p:pic>
      <p:pic>
        <p:nvPicPr>
          <p:cNvPr id="4" name="Picture 2" descr="Web_Navarro_JoseAntonio.jpg">
            <a:extLst>
              <a:ext uri="{FF2B5EF4-FFF2-40B4-BE49-F238E27FC236}">
                <a16:creationId xmlns:a16="http://schemas.microsoft.com/office/drawing/2014/main" id="{EDCF8791-68EA-387E-0E96-F4A7419391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9" y="3772437"/>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379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08000" y="1828800"/>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dirty="0"/>
              <a:t>“The law of Mexico, prohibiting slavery, is evaded by having negros bound to serve an apprenticeship of 99 years.”</a:t>
            </a:r>
          </a:p>
          <a:p>
            <a:pPr algn="r" eaLnBrk="1" hangingPunct="1">
              <a:spcBef>
                <a:spcPct val="0"/>
              </a:spcBef>
              <a:buFontTx/>
              <a:buNone/>
            </a:pPr>
            <a:r>
              <a:rPr lang="en-US" altLang="en-US" sz="4000" dirty="0"/>
              <a:t>--New Orleans newspapers</a:t>
            </a:r>
          </a:p>
          <a:p>
            <a:pPr eaLnBrk="1" hangingPunct="1">
              <a:spcBef>
                <a:spcPct val="0"/>
              </a:spcBef>
              <a:buFontTx/>
              <a:buNone/>
            </a:pPr>
            <a:endParaRPr lang="en-US" altLang="en-US" sz="2400" dirty="0"/>
          </a:p>
        </p:txBody>
      </p:sp>
    </p:spTree>
    <p:extLst>
      <p:ext uri="{BB962C8B-B14F-4D97-AF65-F5344CB8AC3E}">
        <p14:creationId xmlns:p14="http://schemas.microsoft.com/office/powerpoint/2010/main" val="1167470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95400"/>
            <a:ext cx="10154433" cy="957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95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596900" y="1981200"/>
            <a:ext cx="8966200" cy="2400657"/>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 #2:</a:t>
            </a:r>
          </a:p>
          <a:p>
            <a:pPr algn="ctr"/>
            <a:r>
              <a:rPr lang="en-US" sz="4500" dirty="0">
                <a:latin typeface="Calibri" panose="020F0502020204030204" pitchFamily="34" charset="0"/>
                <a:cs typeface="Calibri" panose="020F0502020204030204" pitchFamily="34" charset="0"/>
              </a:rPr>
              <a:t>Why did Mexico abandon federalism and how did that affect Texas?</a:t>
            </a:r>
          </a:p>
        </p:txBody>
      </p:sp>
    </p:spTree>
    <p:extLst>
      <p:ext uri="{BB962C8B-B14F-4D97-AF65-F5344CB8AC3E}">
        <p14:creationId xmlns:p14="http://schemas.microsoft.com/office/powerpoint/2010/main" val="228344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2438400"/>
            <a:ext cx="101600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6500" dirty="0">
                <a:latin typeface="Calibri" panose="020F0502020204030204" pitchFamily="34" charset="0"/>
                <a:cs typeface="Calibri" panose="020F0502020204030204" pitchFamily="34" charset="0"/>
              </a:rPr>
              <a:t>Centralism vs Federalism</a:t>
            </a:r>
          </a:p>
          <a:p>
            <a:pPr algn="ctr" eaLnBrk="1" hangingPunct="1">
              <a:spcBef>
                <a:spcPct val="0"/>
              </a:spcBef>
              <a:buFontTx/>
              <a:buNone/>
            </a:pPr>
            <a:r>
              <a:rPr lang="en-US" altLang="en-US" sz="6500" dirty="0">
                <a:latin typeface="Calibri" panose="020F0502020204030204" pitchFamily="34" charset="0"/>
                <a:cs typeface="Calibri" panose="020F0502020204030204" pitchFamily="34" charset="0"/>
              </a:rPr>
              <a:t>in Mexico</a:t>
            </a:r>
          </a:p>
          <a:p>
            <a:pPr algn="ctr" eaLnBrk="1" hangingPunct="1">
              <a:spcBef>
                <a:spcPct val="0"/>
              </a:spcBef>
              <a:buFontTx/>
              <a:buNone/>
            </a:pPr>
            <a:endParaRPr lang="en-US" alt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909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4220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458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43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person in a garment&#10;&#10;Description automatically generated with medium confidence">
            <a:extLst>
              <a:ext uri="{FF2B5EF4-FFF2-40B4-BE49-F238E27FC236}">
                <a16:creationId xmlns:a16="http://schemas.microsoft.com/office/drawing/2014/main" id="{CEF3E5A5-41E7-BAF5-FD9F-1C2B79CFA5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36" r="18111"/>
          <a:stretch/>
        </p:blipFill>
        <p:spPr bwMode="auto">
          <a:xfrm>
            <a:off x="160440" y="190795"/>
            <a:ext cx="3161056" cy="7238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77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person in a garment&#10;&#10;Description automatically generated with medium confidence">
            <a:extLst>
              <a:ext uri="{FF2B5EF4-FFF2-40B4-BE49-F238E27FC236}">
                <a16:creationId xmlns:a16="http://schemas.microsoft.com/office/drawing/2014/main" id="{CEF3E5A5-41E7-BAF5-FD9F-1C2B79CFA5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36" r="18111"/>
          <a:stretch/>
        </p:blipFill>
        <p:spPr bwMode="auto">
          <a:xfrm>
            <a:off x="160440" y="190795"/>
            <a:ext cx="3161056" cy="7238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4.jpg">
            <a:extLst>
              <a:ext uri="{FF2B5EF4-FFF2-40B4-BE49-F238E27FC236}">
                <a16:creationId xmlns:a16="http://schemas.microsoft.com/office/drawing/2014/main" id="{43B4B9CF-043A-2BC2-76FF-CBCF57A77C0E}"/>
              </a:ext>
            </a:extLst>
          </p:cNvPr>
          <p:cNvPicPr>
            <a:picLocks noChangeAspect="1"/>
          </p:cNvPicPr>
          <p:nvPr/>
        </p:nvPicPr>
        <p:blipFill rotWithShape="1">
          <a:blip r:embed="rId4">
            <a:extLst>
              <a:ext uri="{28A0092B-C50C-407E-A947-70E740481C1C}">
                <a14:useLocalDpi xmlns:a14="http://schemas.microsoft.com/office/drawing/2010/main" val="0"/>
              </a:ext>
            </a:extLst>
          </a:blip>
          <a:srcRect l="11791" r="22764"/>
          <a:stretch/>
        </p:blipFill>
        <p:spPr bwMode="auto">
          <a:xfrm>
            <a:off x="6895745" y="168257"/>
            <a:ext cx="3185770" cy="7238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013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7226300"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8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588"/>
            <a:ext cx="5387975"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12CAEB-FA76-1658-972F-31DEEBBC45AD}"/>
              </a:ext>
            </a:extLst>
          </p:cNvPr>
          <p:cNvSpPr txBox="1"/>
          <p:nvPr/>
        </p:nvSpPr>
        <p:spPr>
          <a:xfrm>
            <a:off x="1998662" y="6400800"/>
            <a:ext cx="5867400" cy="646331"/>
          </a:xfrm>
          <a:prstGeom prst="rect">
            <a:avLst/>
          </a:prstGeom>
          <a:solidFill>
            <a:schemeClr val="bg1"/>
          </a:solidFill>
          <a:ln w="38100">
            <a:solidFill>
              <a:schemeClr val="tx1"/>
            </a:solidFill>
          </a:ln>
        </p:spPr>
        <p:txBody>
          <a:bodyPr wrap="square" rtlCol="0">
            <a:spAutoFit/>
          </a:bodyPr>
          <a:lstStyle/>
          <a:p>
            <a:pPr algn="ctr"/>
            <a:r>
              <a:rPr lang="en-US" sz="3600" dirty="0">
                <a:latin typeface="Calibri" panose="020F0502020204030204" pitchFamily="34" charset="0"/>
                <a:cs typeface="Calibri" panose="020F0502020204030204" pitchFamily="34" charset="0"/>
              </a:rPr>
              <a:t>Manuel de </a:t>
            </a:r>
            <a:r>
              <a:rPr lang="en-US" sz="3600" dirty="0" err="1">
                <a:latin typeface="Calibri" panose="020F0502020204030204" pitchFamily="34" charset="0"/>
                <a:cs typeface="Calibri" panose="020F0502020204030204" pitchFamily="34" charset="0"/>
              </a:rPr>
              <a:t>Mier</a:t>
            </a:r>
            <a:r>
              <a:rPr lang="en-US" sz="3600" dirty="0">
                <a:latin typeface="Calibri" panose="020F0502020204030204" pitchFamily="34" charset="0"/>
                <a:cs typeface="Calibri" panose="020F0502020204030204" pitchFamily="34" charset="0"/>
              </a:rPr>
              <a:t> y Teran</a:t>
            </a:r>
          </a:p>
        </p:txBody>
      </p:sp>
    </p:spTree>
    <p:extLst>
      <p:ext uri="{BB962C8B-B14F-4D97-AF65-F5344CB8AC3E}">
        <p14:creationId xmlns:p14="http://schemas.microsoft.com/office/powerpoint/2010/main" val="1279369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1588"/>
            <a:ext cx="6111875"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FB3C89A-2580-6212-2A84-87CEA70F1B52}"/>
              </a:ext>
            </a:extLst>
          </p:cNvPr>
          <p:cNvSpPr txBox="1"/>
          <p:nvPr/>
        </p:nvSpPr>
        <p:spPr>
          <a:xfrm>
            <a:off x="2155825" y="6400800"/>
            <a:ext cx="5867400" cy="646331"/>
          </a:xfrm>
          <a:prstGeom prst="rect">
            <a:avLst/>
          </a:prstGeom>
          <a:solidFill>
            <a:schemeClr val="bg1"/>
          </a:solidFill>
          <a:ln w="38100">
            <a:solidFill>
              <a:schemeClr val="tx1"/>
            </a:solidFill>
          </a:ln>
        </p:spPr>
        <p:txBody>
          <a:bodyPr wrap="square" rtlCol="0">
            <a:spAutoFit/>
          </a:bodyPr>
          <a:lstStyle/>
          <a:p>
            <a:pPr algn="ctr"/>
            <a:r>
              <a:rPr lang="en-US" sz="3600" dirty="0">
                <a:latin typeface="Calibri" panose="020F0502020204030204" pitchFamily="34" charset="0"/>
                <a:cs typeface="Calibri" panose="020F0502020204030204" pitchFamily="34" charset="0"/>
              </a:rPr>
              <a:t>Lucas </a:t>
            </a:r>
            <a:r>
              <a:rPr lang="en-US" sz="3600" dirty="0" err="1">
                <a:latin typeface="Calibri" panose="020F0502020204030204" pitchFamily="34" charset="0"/>
                <a:cs typeface="Calibri" panose="020F0502020204030204" pitchFamily="34" charset="0"/>
              </a:rPr>
              <a:t>Alaman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6314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2246769"/>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LAW OF APRIL 6, 1830:</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0997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3323987"/>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LAW OF APRIL 6, 1830:</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No more American immigration into Mexico!</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4384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4939814"/>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LAW OF APRIL 6, 1830:</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No more American immigration into Mexico!</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Mexico’s president has the right to establish new forts in Texas to begin collecting taxes.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272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660400" y="304800"/>
            <a:ext cx="8991600" cy="6017032"/>
          </a:xfrm>
          <a:prstGeom prst="rect">
            <a:avLst/>
          </a:prstGeom>
          <a:noFill/>
        </p:spPr>
        <p:txBody>
          <a:bodyPr wrap="square" rtlCol="0">
            <a:spAutoFit/>
          </a:bodyPr>
          <a:lstStyle/>
          <a:p>
            <a:pPr algn="ctr"/>
            <a:r>
              <a:rPr lang="en-US" sz="3500" b="1" dirty="0">
                <a:latin typeface="Calibri" panose="020F0502020204030204" pitchFamily="34" charset="0"/>
                <a:cs typeface="Calibri" panose="020F0502020204030204" pitchFamily="34" charset="0"/>
              </a:rPr>
              <a:t>LAW OF APRIL 6, 1830:</a:t>
            </a:r>
          </a:p>
          <a:p>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No more American immigration into Mexico!</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Mexico’s president has the right to establish new forts in Texas to begin collecting taxes.</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500" dirty="0">
                <a:latin typeface="Calibri" panose="020F0502020204030204" pitchFamily="34" charset="0"/>
                <a:cs typeface="Calibri" panose="020F0502020204030204" pitchFamily="34" charset="0"/>
              </a:rPr>
              <a:t>Mandated that the importation of enslaved people stop.</a:t>
            </a:r>
          </a:p>
          <a:p>
            <a:pPr marL="457200" indent="-457200">
              <a:buFont typeface="Arial" panose="020B0604020202020204" pitchFamily="34" charset="0"/>
              <a:buChar char="•"/>
            </a:pPr>
            <a:endParaRPr lang="en-US" sz="3500" dirty="0">
              <a:latin typeface="Calibri" panose="020F0502020204030204" pitchFamily="34"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3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28600"/>
            <a:ext cx="10536238"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97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1588"/>
            <a:ext cx="7434262"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95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590281" y="2133600"/>
            <a:ext cx="8979437" cy="4401205"/>
          </a:xfrm>
          <a:prstGeom prst="rect">
            <a:avLst/>
          </a:prstGeom>
          <a:noFill/>
        </p:spPr>
        <p:txBody>
          <a:bodyPr wrap="square" rtlCol="0">
            <a:spAutoFit/>
          </a:bodyPr>
          <a:lstStyle/>
          <a:p>
            <a:pPr algn="ctr"/>
            <a:r>
              <a:rPr lang="en-US" sz="7000" dirty="0">
                <a:latin typeface="Calibri" panose="020F0502020204030204" pitchFamily="34" charset="0"/>
                <a:cs typeface="Calibri" panose="020F0502020204030204" pitchFamily="34" charset="0"/>
              </a:rPr>
              <a:t>At Velasco, ten Texans and five Mexican soldiers died.</a:t>
            </a:r>
          </a:p>
          <a:p>
            <a:pPr algn="ctr"/>
            <a:endParaRPr lang="en-US" sz="7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291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650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1588"/>
            <a:ext cx="6121400" cy="76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137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35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3175"/>
            <a:ext cx="6080125"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88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0"/>
            <a:ext cx="610235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304800"/>
            <a:ext cx="6338888"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939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503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5724" y="1143000"/>
            <a:ext cx="10160000" cy="5478423"/>
          </a:xfrm>
          <a:prstGeom prst="rect">
            <a:avLst/>
          </a:prstGeom>
          <a:noFill/>
        </p:spPr>
        <p:txBody>
          <a:bodyPr wrap="square" rtlCol="0">
            <a:spAutoFit/>
          </a:bodyPr>
          <a:lstStyle/>
          <a:p>
            <a:pPr algn="ctr"/>
            <a:r>
              <a:rPr lang="en-US" sz="7000" dirty="0">
                <a:latin typeface="Calibri" panose="020F0502020204030204" pitchFamily="34" charset="0"/>
                <a:cs typeface="Calibri" panose="020F0502020204030204" pitchFamily="34" charset="0"/>
              </a:rPr>
              <a:t>Now Stephen F. Austin is imprisoned in Mexico City!</a:t>
            </a:r>
          </a:p>
          <a:p>
            <a:pPr algn="ctr"/>
            <a:endParaRPr lang="en-US" sz="7000" dirty="0">
              <a:latin typeface="Calibri" panose="020F0502020204030204" pitchFamily="34" charset="0"/>
              <a:cs typeface="Calibri" panose="020F0502020204030204" pitchFamily="34" charset="0"/>
            </a:endParaRPr>
          </a:p>
          <a:p>
            <a:pPr algn="ctr"/>
            <a:r>
              <a:rPr lang="en-US" sz="7000" dirty="0">
                <a:latin typeface="Calibri" panose="020F0502020204030204" pitchFamily="34" charset="0"/>
                <a:cs typeface="Calibri" panose="020F0502020204030204" pitchFamily="34" charset="0"/>
              </a:rPr>
              <a:t>How do the Texans react?</a:t>
            </a:r>
          </a:p>
          <a:p>
            <a:pPr algn="ctr"/>
            <a:endParaRPr lang="en-US" sz="7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197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4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109728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Web_Navarro_JoseAntonio.jpg">
            <a:extLst>
              <a:ext uri="{FF2B5EF4-FFF2-40B4-BE49-F238E27FC236}">
                <a16:creationId xmlns:a16="http://schemas.microsoft.com/office/drawing/2014/main" id="{C44D70D9-CAC9-9123-EBDE-1515E25FC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57650"/>
            <a:ext cx="2413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4E69A998-8D6A-AD3C-6137-C3902E36A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0" y="4138613"/>
            <a:ext cx="3238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5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5863" y="-846138"/>
            <a:ext cx="13801726" cy="862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75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A3C0-A7D5-4B20-BB9A-357B763CAC56}"/>
              </a:ext>
            </a:extLst>
          </p:cNvPr>
          <p:cNvSpPr txBox="1"/>
          <p:nvPr/>
        </p:nvSpPr>
        <p:spPr>
          <a:xfrm>
            <a:off x="5724" y="1143000"/>
            <a:ext cx="10160000" cy="5478423"/>
          </a:xfrm>
          <a:prstGeom prst="rect">
            <a:avLst/>
          </a:prstGeom>
          <a:noFill/>
        </p:spPr>
        <p:txBody>
          <a:bodyPr wrap="square" rtlCol="0">
            <a:spAutoFit/>
          </a:bodyPr>
          <a:lstStyle/>
          <a:p>
            <a:pPr algn="ctr"/>
            <a:r>
              <a:rPr lang="en-US" sz="7000" dirty="0">
                <a:latin typeface="Calibri" panose="020F0502020204030204" pitchFamily="34" charset="0"/>
                <a:cs typeface="Calibri" panose="020F0502020204030204" pitchFamily="34" charset="0"/>
              </a:rPr>
              <a:t>Population results of the cotton boom:</a:t>
            </a:r>
          </a:p>
          <a:p>
            <a:pPr algn="ctr"/>
            <a:r>
              <a:rPr lang="en-US" sz="7000" dirty="0">
                <a:latin typeface="Calibri" panose="020F0502020204030204" pitchFamily="34" charset="0"/>
                <a:cs typeface="Calibri" panose="020F0502020204030204" pitchFamily="34" charset="0"/>
              </a:rPr>
              <a:t>10,000 to 21,000</a:t>
            </a:r>
          </a:p>
          <a:p>
            <a:pPr algn="ctr"/>
            <a:endParaRPr lang="en-US" sz="7000" dirty="0">
              <a:latin typeface="Calibri" panose="020F0502020204030204" pitchFamily="34" charset="0"/>
              <a:cs typeface="Calibri" panose="020F0502020204030204" pitchFamily="34" charset="0"/>
            </a:endParaRPr>
          </a:p>
          <a:p>
            <a:pPr algn="ctr"/>
            <a:endParaRPr lang="en-US" sz="7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9636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906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850900" y="2438400"/>
            <a:ext cx="84582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500" dirty="0">
                <a:latin typeface="Calibri" panose="020F0502020204030204" pitchFamily="34" charset="0"/>
                <a:cs typeface="Calibri" panose="020F0502020204030204" pitchFamily="34" charset="0"/>
              </a:rPr>
              <a:t>And then, Mexico erupts in a civil war!</a:t>
            </a:r>
          </a:p>
        </p:txBody>
      </p:sp>
    </p:spTree>
    <p:extLst>
      <p:ext uri="{BB962C8B-B14F-4D97-AF65-F5344CB8AC3E}">
        <p14:creationId xmlns:p14="http://schemas.microsoft.com/office/powerpoint/2010/main" val="1808098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890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3667125"/>
            <a:ext cx="31654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066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1588"/>
            <a:ext cx="7118350" cy="75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3667125"/>
            <a:ext cx="31654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descr="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83434"/>
            <a:ext cx="2733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68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0"/>
            <a:ext cx="5181600"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56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889000" y="1752600"/>
            <a:ext cx="8813800" cy="3785652"/>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 #1:</a:t>
            </a:r>
          </a:p>
          <a:p>
            <a:pPr algn="ctr"/>
            <a:r>
              <a:rPr lang="en-US" sz="4500" dirty="0">
                <a:latin typeface="Calibri" panose="020F0502020204030204" pitchFamily="34" charset="0"/>
                <a:cs typeface="Calibri" panose="020F0502020204030204" pitchFamily="34" charset="0"/>
              </a:rPr>
              <a:t>Why did tensions between Texans and the governments of Mexico (both state and national) rise so quickly during the late 1820s?</a:t>
            </a:r>
          </a:p>
        </p:txBody>
      </p:sp>
    </p:spTree>
    <p:extLst>
      <p:ext uri="{BB962C8B-B14F-4D97-AF65-F5344CB8AC3E}">
        <p14:creationId xmlns:p14="http://schemas.microsoft.com/office/powerpoint/2010/main" val="251883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0"/>
            <a:ext cx="1121251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26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946400" y="228600"/>
            <a:ext cx="4589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5400"/>
              <a:t>Haden Edwards</a:t>
            </a:r>
          </a:p>
        </p:txBody>
      </p:sp>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1825" y="1428750"/>
            <a:ext cx="6678613"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55069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5372</TotalTime>
  <Words>401</Words>
  <Application>Microsoft Office PowerPoint</Application>
  <PresentationFormat>Custom</PresentationFormat>
  <Paragraphs>53</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Andrew Torget</cp:lastModifiedBy>
  <cp:revision>207</cp:revision>
  <cp:lastPrinted>2017-01-17T17:03:30Z</cp:lastPrinted>
  <dcterms:created xsi:type="dcterms:W3CDTF">2004-05-06T09:28:21Z</dcterms:created>
  <dcterms:modified xsi:type="dcterms:W3CDTF">2022-10-10T23:38:17Z</dcterms:modified>
</cp:coreProperties>
</file>