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3.bin" ContentType="application/vnd.openxmlformats-officedocument.oleObject"/>
  <Override PartName="/ppt/embeddings/oleObject2.bin" ContentType="application/vnd.openxmlformats-officedocument.oleObject"/>
  <Override PartName="/ppt/embeddings/oleObject1.bin" ContentType="application/vnd.openxmlformats-officedocument.oleObject"/>
  <Override PartName="/ppt/embeddings/oleObject7.bin" ContentType="application/vnd.openxmlformats-officedocument.oleObject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7" r:id="rId3"/>
    <p:sldId id="326" r:id="rId4"/>
    <p:sldId id="282" r:id="rId5"/>
    <p:sldId id="283" r:id="rId6"/>
    <p:sldId id="284" r:id="rId7"/>
    <p:sldId id="286" r:id="rId8"/>
    <p:sldId id="288" r:id="rId9"/>
    <p:sldId id="289" r:id="rId10"/>
    <p:sldId id="330" r:id="rId11"/>
    <p:sldId id="281" r:id="rId12"/>
    <p:sldId id="299" r:id="rId13"/>
    <p:sldId id="302" r:id="rId14"/>
    <p:sldId id="274" r:id="rId15"/>
    <p:sldId id="329" r:id="rId16"/>
    <p:sldId id="293" r:id="rId17"/>
    <p:sldId id="300" r:id="rId18"/>
    <p:sldId id="297" r:id="rId19"/>
    <p:sldId id="331" r:id="rId20"/>
    <p:sldId id="332" r:id="rId21"/>
    <p:sldId id="333" r:id="rId22"/>
    <p:sldId id="335" r:id="rId23"/>
    <p:sldId id="334" r:id="rId24"/>
    <p:sldId id="291" r:id="rId25"/>
    <p:sldId id="290" r:id="rId26"/>
    <p:sldId id="294" r:id="rId27"/>
    <p:sldId id="292" r:id="rId28"/>
    <p:sldId id="303" r:id="rId29"/>
    <p:sldId id="275" r:id="rId30"/>
    <p:sldId id="279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79" autoAdjust="0"/>
  </p:normalViewPr>
  <p:slideViewPr>
    <p:cSldViewPr snapToGrid="0" snapToObjects="1">
      <p:cViewPr>
        <p:scale>
          <a:sx n="100" d="100"/>
          <a:sy n="100" d="100"/>
        </p:scale>
        <p:origin x="-70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customXml" Target="../customXml/item3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viewProps" Target="viewProps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presProps" Target="presProps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24A21-B644-B74B-BDB7-176AC0C88B20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12677-A75D-3D49-9378-9FEBD521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Ash - In the Muddle - 11/25/02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A871F-8690-9B42-A7A8-C06637C3758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6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Ash - In the Muddle - 11/25/02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F6319-79CA-3B45-9476-3859162176E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Ash - In the Muddle - 11/25/02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3751E-6578-3B4F-AF4C-76F0749FB90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Ash - In the Muddle - 11/25/02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5BF52-F343-1641-A70E-E47C18FEEB6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Ash - In the Muddle - 11/25/02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C47F9-7DA7-564F-A6D4-A6DFCE3FE0E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3400" y="1600200"/>
            <a:ext cx="40386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926138"/>
            <a:ext cx="2286000" cy="47466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5926138"/>
            <a:ext cx="3581400" cy="47466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926138"/>
            <a:ext cx="2209800" cy="47466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0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file://localhost/Users/ga13/Desktop/Continuum%20of%20Fake%20News%20ASH%202021.pdf" TargetMode="Externa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Relationship Id="rId3" Type="http://schemas.openxmlformats.org/officeDocument/2006/relationships/hyperlink" Target="https://www.nytimes.com/interactive/2017/06/07/world/europe/anatomy-of-fake-news-russian-propagand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mages.google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funny.co/picture/a-group-of-kids-recreated-the-mash-cast-photo-8GJEoRL09" TargetMode="External"/><Relationship Id="rId4" Type="http://schemas.openxmlformats.org/officeDocument/2006/relationships/hyperlink" Target="https://leadstories.com/hoax-alert/2021/10/fact-check-child-actors-did-not-recreate-this-mash-cast-photo-its-a-digital-manipula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270507840298897/permalink/861841537832188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ewresearch.org/quiz/news-statements-quiz/" TargetMode="External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hyperlink" Target="https://newseumed.org/activity/e-s-c-a-p-e-junk-new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titious-pandemic.augamestudio.com/%23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Relationship Id="rId3" Type="http://schemas.openxmlformats.org/officeDocument/2006/relationships/hyperlink" Target="https://www.getbadnews.com/%23intro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hemuddle.com" TargetMode="External"/><Relationship Id="rId4" Type="http://schemas.openxmlformats.org/officeDocument/2006/relationships/hyperlink" Target="https://www.facebook.com/inthemuddle/" TargetMode="External"/><Relationship Id="rId5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wynne@txstate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356" y="389467"/>
            <a:ext cx="6474181" cy="3774784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Creating Civic Mindsets: </a:t>
            </a:r>
            <a:br>
              <a:rPr lang="en-US" sz="2400" b="1" dirty="0" smtClean="0"/>
            </a:br>
            <a:r>
              <a:rPr lang="en-US" sz="2400" b="1" dirty="0" smtClean="0"/>
              <a:t>Critical </a:t>
            </a:r>
            <a:r>
              <a:rPr lang="en-US" sz="2400" b="1" dirty="0" smtClean="0"/>
              <a:t>Media Literacy Lessons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1734" y="4013200"/>
            <a:ext cx="6339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Trebuchet MS"/>
                <a:cs typeface="Trebuchet MS"/>
              </a:rPr>
              <a:t>Gwynne Ellen Ash, Ph.D.</a:t>
            </a:r>
          </a:p>
          <a:p>
            <a:pPr algn="r"/>
            <a:endParaRPr lang="en-US" sz="24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latin typeface="Trebuchet MS"/>
                <a:cs typeface="Trebuchet MS"/>
              </a:rPr>
              <a:t>Texas State </a:t>
            </a:r>
            <a:r>
              <a:rPr lang="en-US" sz="3200" dirty="0" smtClean="0">
                <a:solidFill>
                  <a:schemeClr val="bg1"/>
                </a:solidFill>
                <a:latin typeface="Trebuchet MS"/>
                <a:cs typeface="Trebuchet MS"/>
              </a:rPr>
              <a:t>University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gwynne@txstate.edu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Trebuchet MS"/>
                <a:cs typeface="Trebuchet MS"/>
              </a:rPr>
              <a:t>In The Muddle® Consulting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gwynneash@inthemuddle.com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Clipped Ash, Gwynn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68" y="1943100"/>
            <a:ext cx="2126265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400" dirty="0" smtClean="0"/>
              <a:t>Who </a:t>
            </a:r>
            <a:r>
              <a:rPr lang="en-US" sz="14400" dirty="0"/>
              <a:t>created this message?</a:t>
            </a:r>
          </a:p>
          <a:p>
            <a:r>
              <a:rPr lang="en-US" sz="14400" dirty="0"/>
              <a:t>What creative techniques are used to attract my attention?</a:t>
            </a:r>
          </a:p>
          <a:p>
            <a:r>
              <a:rPr lang="en-US" sz="14400" dirty="0"/>
              <a:t>How might different people understand this message differently from me?</a:t>
            </a:r>
          </a:p>
          <a:p>
            <a:r>
              <a:rPr lang="en-US" sz="14400" dirty="0"/>
              <a:t>What lifestyles, values and points of view are represented in, or omitted from, this message?</a:t>
            </a:r>
          </a:p>
          <a:p>
            <a:r>
              <a:rPr lang="en-US" sz="14400" dirty="0"/>
              <a:t>Why was this message </a:t>
            </a:r>
            <a:r>
              <a:rPr lang="en-US" sz="14400" dirty="0" smtClean="0"/>
              <a:t>sent?</a:t>
            </a:r>
            <a:endParaRPr lang="en-US" sz="144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Key Questions (CML)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7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to developing </a:t>
            </a:r>
            <a:br>
              <a:rPr lang="en-US" dirty="0" smtClean="0"/>
            </a:br>
            <a:r>
              <a:rPr lang="en-US" dirty="0" smtClean="0"/>
              <a:t>Critical Media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896533"/>
            <a:ext cx="8144934" cy="48429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“It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is not a pedagogy in the traditional sense, with firmly established principles, a canon of texts, and tried-and-true teaching procedures. 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It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requires a democratic pedagogy which involves teachers sharing power with students as they join together in the process of unveiling myths and challenging hegemony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.” 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(Kellner &amp; Share, 2005, 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373) 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inuum of fake news.png">
            <a:hlinkClick r:id="rId2" action="ppaction://hlinkfile"/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56" r="-244156"/>
          <a:stretch>
            <a:fillRect/>
          </a:stretch>
        </p:blipFill>
        <p:spPr>
          <a:xfrm>
            <a:off x="-2018443" y="0"/>
            <a:ext cx="13143644" cy="6889493"/>
          </a:xfrm>
        </p:spPr>
      </p:pic>
    </p:spTree>
    <p:extLst>
      <p:ext uri="{BB962C8B-B14F-4D97-AF65-F5344CB8AC3E}">
        <p14:creationId xmlns:p14="http://schemas.microsoft.com/office/powerpoint/2010/main" val="290495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ead of Fake News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471" y="901699"/>
            <a:ext cx="11372477" cy="3602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" y="4999335"/>
            <a:ext cx="8365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rebuchet MS"/>
                <a:cs typeface="Trebuchet MS"/>
                <a:hlinkClick r:id="rId3"/>
              </a:rPr>
              <a:t>https://www.nytimes.com/interactive/2017/06/07/world/europe/anatomy-of-fake-news-russian-propaganda.html</a:t>
            </a: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653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</a:t>
            </a:r>
            <a:r>
              <a:rPr lang="en-US" dirty="0" smtClean="0"/>
              <a:t> want you to do…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533" y="1744133"/>
            <a:ext cx="9025467" cy="4927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solidFill>
                  <a:srgbClr val="C66951"/>
                </a:solidFill>
                <a:latin typeface="Trebuchet MS"/>
                <a:cs typeface="Trebuchet MS"/>
              </a:rPr>
              <a:t>Take a look at an online </a:t>
            </a:r>
            <a:r>
              <a:rPr lang="en-US" sz="2800" dirty="0" smtClean="0">
                <a:solidFill>
                  <a:srgbClr val="C66951"/>
                </a:solidFill>
                <a:latin typeface="Trebuchet MS"/>
                <a:cs typeface="Trebuchet MS"/>
              </a:rPr>
              <a:t>social media headline shared by a friend               </a:t>
            </a:r>
            <a:r>
              <a:rPr lang="en-US" sz="2800" dirty="0" smtClean="0">
                <a:solidFill>
                  <a:srgbClr val="C66951"/>
                </a:solidFill>
                <a:latin typeface="Trebuchet MS"/>
                <a:cs typeface="Trebuchet MS"/>
              </a:rPr>
              <a:t>(circa </a:t>
            </a:r>
            <a:r>
              <a:rPr lang="en-US" sz="2800" dirty="0" smtClean="0">
                <a:solidFill>
                  <a:srgbClr val="C66951"/>
                </a:solidFill>
                <a:latin typeface="Trebuchet MS"/>
                <a:cs typeface="Trebuchet MS"/>
              </a:rPr>
              <a:t>10/14/2021</a:t>
            </a:r>
            <a:r>
              <a:rPr lang="en-US" sz="2800" dirty="0" smtClean="0">
                <a:solidFill>
                  <a:srgbClr val="C66951"/>
                </a:solidFill>
                <a:latin typeface="Trebuchet MS"/>
                <a:cs typeface="Trebuchet MS"/>
              </a:rPr>
              <a:t>).</a:t>
            </a:r>
          </a:p>
          <a:p>
            <a:pPr>
              <a:buClrTx/>
            </a:pPr>
            <a:r>
              <a:rPr lang="en-US" sz="2800" dirty="0" smtClean="0">
                <a:solidFill>
                  <a:srgbClr val="C66951"/>
                </a:solidFill>
                <a:latin typeface="Trebuchet MS"/>
                <a:cs typeface="Trebuchet MS"/>
              </a:rPr>
              <a:t>The source was </a:t>
            </a:r>
            <a:r>
              <a:rPr lang="en-US" sz="2800" dirty="0" err="1" smtClean="0">
                <a:solidFill>
                  <a:srgbClr val="C66951"/>
                </a:solidFill>
                <a:latin typeface="Trebuchet MS"/>
                <a:cs typeface="Trebuchet MS"/>
              </a:rPr>
              <a:t>ifunny</a:t>
            </a:r>
            <a:r>
              <a:rPr lang="en-US" sz="2800" dirty="0" smtClean="0">
                <a:solidFill>
                  <a:srgbClr val="C66951"/>
                </a:solidFill>
                <a:latin typeface="Trebuchet MS"/>
                <a:cs typeface="Trebuchet MS"/>
              </a:rPr>
              <a:t>.</a:t>
            </a:r>
            <a:endParaRPr lang="en-US" sz="2800" dirty="0">
              <a:solidFill>
                <a:srgbClr val="C66951"/>
              </a:solidFill>
              <a:latin typeface="Trebuchet MS"/>
              <a:cs typeface="Trebuchet MS"/>
            </a:endParaRPr>
          </a:p>
          <a:p>
            <a:pPr>
              <a:buClrTx/>
            </a:pPr>
            <a:endParaRPr lang="en-US" sz="2800" b="1" dirty="0">
              <a:solidFill>
                <a:srgbClr val="C66951"/>
              </a:solidFill>
            </a:endParaRPr>
          </a:p>
          <a:p>
            <a:pPr>
              <a:buClrTx/>
            </a:pPr>
            <a:endParaRPr lang="en-US" sz="2800" b="1" dirty="0" smtClean="0">
              <a:solidFill>
                <a:srgbClr val="C66951"/>
              </a:solidFill>
            </a:endParaRPr>
          </a:p>
          <a:p>
            <a:pPr marL="45720" indent="0">
              <a:buClrTx/>
              <a:buNone/>
            </a:pPr>
            <a:r>
              <a:rPr lang="en-US" sz="3600" b="1" dirty="0" smtClean="0">
                <a:solidFill>
                  <a:srgbClr val="C66951"/>
                </a:solidFill>
              </a:rPr>
              <a:t>“Read” the picture.</a:t>
            </a:r>
          </a:p>
          <a:p>
            <a:pPr marL="45720" indent="0">
              <a:buClrTx/>
              <a:buNone/>
            </a:pPr>
            <a:r>
              <a:rPr lang="en-US" sz="3600" b="1" dirty="0" smtClean="0">
                <a:solidFill>
                  <a:srgbClr val="C66951"/>
                </a:solidFill>
              </a:rPr>
              <a:t>What do you notice?</a:t>
            </a:r>
            <a:endParaRPr lang="en-US" sz="3600" b="1" dirty="0" smtClean="0">
              <a:solidFill>
                <a:srgbClr val="C66951"/>
              </a:solidFill>
            </a:endParaRPr>
          </a:p>
          <a:p>
            <a:pPr marL="45720" indent="0">
              <a:buClrTx/>
              <a:buNone/>
            </a:pPr>
            <a:endParaRPr lang="en-US" sz="2800" b="1" u="sng" dirty="0">
              <a:solidFill>
                <a:srgbClr val="C66951"/>
              </a:solidFill>
            </a:endParaRPr>
          </a:p>
          <a:p>
            <a:pPr>
              <a:buClrTx/>
            </a:pPr>
            <a:endParaRPr lang="en-US" sz="2800" b="1" u="sng" dirty="0" smtClean="0">
              <a:solidFill>
                <a:srgbClr val="C66951"/>
              </a:solidFill>
            </a:endParaRPr>
          </a:p>
        </p:txBody>
      </p:sp>
      <p:pic>
        <p:nvPicPr>
          <p:cNvPr id="4" name="Picture 3" descr="MASH 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7" y="2228048"/>
            <a:ext cx="3835400" cy="44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What do you notice?</a:t>
            </a:r>
          </a:p>
          <a:p>
            <a:r>
              <a:rPr lang="en-US" sz="2800" dirty="0" smtClean="0"/>
              <a:t>Why is the image structured in this way?</a:t>
            </a:r>
          </a:p>
          <a:p>
            <a:r>
              <a:rPr lang="en-US" sz="2800" dirty="0" smtClean="0"/>
              <a:t>What does it make you think about?</a:t>
            </a:r>
          </a:p>
          <a:p>
            <a:r>
              <a:rPr lang="en-US" sz="2800" dirty="0" smtClean="0"/>
              <a:t>How does it make you feel?</a:t>
            </a:r>
          </a:p>
          <a:p>
            <a:r>
              <a:rPr lang="en-US" sz="2800" dirty="0" smtClean="0"/>
              <a:t>Does anything bother you about the picture? Why?</a:t>
            </a:r>
          </a:p>
          <a:p>
            <a:r>
              <a:rPr lang="en-US" sz="2800" dirty="0" smtClean="0"/>
              <a:t>Do you think the caption/description goes with the picture? If not, what might an accurate one be?</a:t>
            </a:r>
          </a:p>
          <a:p>
            <a:r>
              <a:rPr lang="en-US" sz="2800" dirty="0" smtClean="0"/>
              <a:t>Why do you think the image’s creator chose to make it? What was the purpose?  Do you think it is being used for its intended purpose?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Visual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3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Breakout, Visit about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467" y="1557867"/>
            <a:ext cx="9008534" cy="5571066"/>
          </a:xfrm>
        </p:spPr>
        <p:txBody>
          <a:bodyPr>
            <a:normAutofit fontScale="62500" lnSpcReduction="20000"/>
          </a:bodyPr>
          <a:lstStyle/>
          <a:p>
            <a:pPr marL="45720" indent="0">
              <a:buClrTx/>
              <a:buNone/>
            </a:pPr>
            <a:endParaRPr lang="en-US" sz="900" b="1" dirty="0" smtClean="0">
              <a:solidFill>
                <a:schemeClr val="accent1"/>
              </a:solidFill>
            </a:endParaRPr>
          </a:p>
          <a:p>
            <a:pPr marL="627063" lvl="2" indent="-576263">
              <a:buClrTx/>
              <a:buFont typeface="Wingdings 2" pitchFamily="18" charset="2"/>
              <a:buChar char=""/>
            </a:pPr>
            <a:r>
              <a:rPr lang="en-US" sz="6300" b="1" i="1" dirty="0" smtClean="0">
                <a:solidFill>
                  <a:schemeClr val="accent4"/>
                </a:solidFill>
                <a:latin typeface="Trebuchet MS"/>
                <a:cs typeface="Trebuchet MS"/>
              </a:rPr>
              <a:t>Would </a:t>
            </a:r>
            <a:r>
              <a:rPr lang="en-US" sz="6300" b="1" i="1" u="sng" dirty="0">
                <a:solidFill>
                  <a:schemeClr val="accent4"/>
                </a:solidFill>
                <a:latin typeface="Trebuchet MS"/>
                <a:cs typeface="Trebuchet MS"/>
              </a:rPr>
              <a:t>you</a:t>
            </a:r>
            <a:r>
              <a:rPr lang="en-US" sz="6300" b="1" i="1" dirty="0">
                <a:solidFill>
                  <a:schemeClr val="accent4"/>
                </a:solidFill>
                <a:latin typeface="Trebuchet MS"/>
                <a:cs typeface="Trebuchet MS"/>
              </a:rPr>
              <a:t> check to see if it was real</a:t>
            </a:r>
            <a:r>
              <a:rPr lang="en-US" sz="6300" b="1" i="1" dirty="0" smtClean="0">
                <a:solidFill>
                  <a:schemeClr val="accent4"/>
                </a:solidFill>
                <a:latin typeface="Trebuchet MS"/>
                <a:cs typeface="Trebuchet MS"/>
              </a:rPr>
              <a:t>?</a:t>
            </a:r>
          </a:p>
          <a:p>
            <a:pPr marL="548640" lvl="3" indent="-228600">
              <a:buClrTx/>
              <a:buFont typeface="Wingdings 2" pitchFamily="18" charset="2"/>
              <a:buChar char=""/>
            </a:pPr>
            <a:r>
              <a:rPr lang="en-US" sz="4200" b="1" dirty="0">
                <a:solidFill>
                  <a:schemeClr val="accent4"/>
                </a:solidFill>
                <a:latin typeface="Trebuchet MS"/>
                <a:cs typeface="Trebuchet MS"/>
              </a:rPr>
              <a:t>Why or why not</a:t>
            </a:r>
            <a:r>
              <a:rPr lang="en-US" sz="4200" b="1" dirty="0" smtClean="0">
                <a:solidFill>
                  <a:schemeClr val="accent4"/>
                </a:solidFill>
                <a:latin typeface="Trebuchet MS"/>
                <a:cs typeface="Trebuchet MS"/>
              </a:rPr>
              <a:t>?</a:t>
            </a:r>
            <a:endParaRPr lang="en-US" sz="4200" b="1" dirty="0">
              <a:solidFill>
                <a:schemeClr val="accent4"/>
              </a:solidFill>
              <a:latin typeface="Trebuchet MS"/>
              <a:cs typeface="Trebuchet MS"/>
            </a:endParaRPr>
          </a:p>
          <a:p>
            <a:pPr marL="576263" lvl="2" indent="-531813">
              <a:buClrTx/>
              <a:buFont typeface="Wingdings 2" pitchFamily="18" charset="2"/>
              <a:buChar char=""/>
            </a:pPr>
            <a:r>
              <a:rPr lang="en-US" sz="6300" b="1" i="1" dirty="0">
                <a:solidFill>
                  <a:schemeClr val="accent1"/>
                </a:solidFill>
                <a:latin typeface="Trebuchet MS"/>
                <a:cs typeface="Trebuchet MS"/>
              </a:rPr>
              <a:t>H</a:t>
            </a:r>
            <a:r>
              <a:rPr lang="en-US" sz="6300" b="1" i="1" dirty="0" smtClean="0">
                <a:solidFill>
                  <a:schemeClr val="accent1"/>
                </a:solidFill>
                <a:latin typeface="Trebuchet MS"/>
                <a:cs typeface="Trebuchet MS"/>
              </a:rPr>
              <a:t>ow would you check to see if it, or something else, was real? </a:t>
            </a:r>
            <a:endParaRPr lang="en-US" sz="6300" b="1" i="1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548640" lvl="3" indent="-228600">
              <a:buClrTx/>
              <a:buFont typeface="Wingdings 2" pitchFamily="18" charset="2"/>
              <a:buChar char=""/>
            </a:pPr>
            <a:r>
              <a:rPr lang="en-US" sz="4200" b="1" dirty="0" smtClean="0">
                <a:solidFill>
                  <a:schemeClr val="accent1"/>
                </a:solidFill>
                <a:latin typeface="Trebuchet MS"/>
                <a:cs typeface="Trebuchet MS"/>
              </a:rPr>
              <a:t>What questions would you ask?</a:t>
            </a:r>
            <a:endParaRPr lang="en-US" sz="4200" b="1" u="sng" dirty="0">
              <a:solidFill>
                <a:schemeClr val="accent4"/>
              </a:solidFill>
              <a:latin typeface="Trebuchet MS"/>
              <a:cs typeface="Trebuchet MS"/>
            </a:endParaRPr>
          </a:p>
          <a:p>
            <a:pPr marL="576263" lvl="1" indent="-531813">
              <a:buClrTx/>
              <a:buFont typeface="Wingdings 2" pitchFamily="18" charset="2"/>
              <a:buChar char=""/>
            </a:pPr>
            <a:r>
              <a:rPr lang="en-US" sz="6300" b="1" i="1" dirty="0" smtClean="0">
                <a:solidFill>
                  <a:schemeClr val="accent6"/>
                </a:solidFill>
                <a:latin typeface="Trebuchet MS"/>
                <a:cs typeface="Trebuchet MS"/>
              </a:rPr>
              <a:t>How could you find answers to your questions about a </a:t>
            </a:r>
            <a:r>
              <a:rPr lang="en-US" sz="6300" b="1" i="1" dirty="0" smtClean="0">
                <a:solidFill>
                  <a:schemeClr val="accent6"/>
                </a:solidFill>
                <a:latin typeface="Trebuchet MS"/>
                <a:cs typeface="Trebuchet MS"/>
              </a:rPr>
              <a:t>social media post</a:t>
            </a:r>
            <a:r>
              <a:rPr lang="en-US" sz="6300" b="1" i="1" dirty="0" smtClean="0">
                <a:solidFill>
                  <a:schemeClr val="accent6"/>
                </a:solidFill>
                <a:latin typeface="Trebuchet MS"/>
                <a:cs typeface="Trebuchet MS"/>
              </a:rPr>
              <a:t>?</a:t>
            </a:r>
            <a:endParaRPr lang="en-US" sz="6300" b="1" i="1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548640" lvl="2" indent="-228600">
              <a:buClrTx/>
              <a:buFont typeface="Wingdings 2" pitchFamily="18" charset="2"/>
              <a:buChar char=""/>
            </a:pPr>
            <a:r>
              <a:rPr lang="en-US" sz="42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What resources would you use?</a:t>
            </a:r>
          </a:p>
          <a:p>
            <a:pPr marL="45720" indent="0">
              <a:buClrTx/>
              <a:buNone/>
            </a:pPr>
            <a:endParaRPr lang="en-US" sz="2800" b="1" u="sng" dirty="0">
              <a:solidFill>
                <a:srgbClr val="C66951"/>
              </a:solidFill>
            </a:endParaRPr>
          </a:p>
          <a:p>
            <a:pPr>
              <a:buClrTx/>
            </a:pPr>
            <a:endParaRPr lang="en-US" sz="2800" b="1" u="sng" dirty="0" smtClean="0">
              <a:solidFill>
                <a:srgbClr val="C66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Trebuchet MS"/>
                <a:cs typeface="Trebuchet MS"/>
              </a:rPr>
              <a:t>How </a:t>
            </a:r>
            <a:r>
              <a:rPr lang="en-US" sz="2800" dirty="0">
                <a:latin typeface="Trebuchet MS"/>
                <a:cs typeface="Trebuchet MS"/>
              </a:rPr>
              <a:t>reverse image search works</a:t>
            </a:r>
          </a:p>
          <a:p>
            <a:r>
              <a:rPr lang="en-US" sz="2800" dirty="0">
                <a:latin typeface="Trebuchet MS"/>
                <a:cs typeface="Trebuchet MS"/>
              </a:rPr>
              <a:t>When you search using an image, your search results may include:</a:t>
            </a:r>
          </a:p>
          <a:p>
            <a:pPr lvl="1"/>
            <a:r>
              <a:rPr lang="en-US" sz="2800" dirty="0">
                <a:latin typeface="Trebuchet MS"/>
                <a:cs typeface="Trebuchet MS"/>
              </a:rPr>
              <a:t>Similar images</a:t>
            </a:r>
          </a:p>
          <a:p>
            <a:pPr lvl="1"/>
            <a:r>
              <a:rPr lang="en-US" sz="2800" dirty="0">
                <a:latin typeface="Trebuchet MS"/>
                <a:cs typeface="Trebuchet MS"/>
              </a:rPr>
              <a:t>Sites that include the image</a:t>
            </a:r>
          </a:p>
          <a:p>
            <a:pPr lvl="1"/>
            <a:r>
              <a:rPr lang="en-US" sz="2800" dirty="0">
                <a:latin typeface="Trebuchet MS"/>
                <a:cs typeface="Trebuchet MS"/>
              </a:rPr>
              <a:t>Other sizes of the image you searched for</a:t>
            </a:r>
          </a:p>
          <a:p>
            <a:pPr marL="45720" indent="0">
              <a:buNone/>
            </a:pPr>
            <a:endParaRPr lang="en-US" sz="2800" dirty="0" smtClean="0">
              <a:latin typeface="Trebuchet MS"/>
              <a:cs typeface="Trebuchet MS"/>
            </a:endParaRPr>
          </a:p>
          <a:p>
            <a:pPr marL="45720" indent="0">
              <a:buNone/>
            </a:pPr>
            <a:r>
              <a:rPr lang="en-US" sz="2800" dirty="0" smtClean="0">
                <a:latin typeface="Trebuchet MS"/>
                <a:cs typeface="Trebuchet MS"/>
              </a:rPr>
              <a:t>Reverse search </a:t>
            </a:r>
            <a:r>
              <a:rPr lang="en-US" sz="2800" dirty="0">
                <a:latin typeface="Trebuchet MS"/>
                <a:cs typeface="Trebuchet MS"/>
              </a:rPr>
              <a:t>using an image works best when the image is likely to show up in other places on the web.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Google reverse </a:t>
            </a:r>
            <a:r>
              <a:rPr lang="en-US" dirty="0" smtClean="0"/>
              <a:t>image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9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95266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Trebuchet MS"/>
                <a:cs typeface="Trebuchet MS"/>
              </a:rPr>
              <a:t>Reverse Google image </a:t>
            </a:r>
            <a:r>
              <a:rPr lang="en-US" sz="3200" dirty="0" smtClean="0">
                <a:latin typeface="Trebuchet MS"/>
                <a:cs typeface="Trebuchet MS"/>
              </a:rPr>
              <a:t>search</a:t>
            </a:r>
          </a:p>
          <a:p>
            <a:pPr marL="45720" indent="0">
              <a:buNone/>
            </a:pPr>
            <a:endParaRPr lang="en-US" sz="3200" dirty="0" smtClean="0">
              <a:latin typeface="Trebuchet MS"/>
              <a:cs typeface="Trebuchet MS"/>
            </a:endParaRPr>
          </a:p>
          <a:p>
            <a:r>
              <a:rPr lang="en-US" sz="3200" dirty="0" smtClean="0">
                <a:latin typeface="Trebuchet MS"/>
                <a:cs typeface="Trebuchet MS"/>
              </a:rPr>
              <a:t>Find the original post: </a:t>
            </a:r>
            <a:r>
              <a:rPr lang="en-US" sz="3200" dirty="0" smtClean="0">
                <a:latin typeface="Trebuchet MS"/>
                <a:cs typeface="Trebuchet MS"/>
                <a:hlinkClick r:id="rId2"/>
              </a:rPr>
              <a:t>Facebook MASH Group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45720" indent="0">
              <a:buNone/>
            </a:pPr>
            <a:endParaRPr lang="en-US" sz="3200" dirty="0" smtClean="0">
              <a:latin typeface="Trebuchet MS"/>
              <a:cs typeface="Trebuchet MS"/>
            </a:endParaRPr>
          </a:p>
          <a:p>
            <a:r>
              <a:rPr lang="en-US" sz="3200" dirty="0" smtClean="0">
                <a:latin typeface="Trebuchet MS"/>
                <a:cs typeface="Trebuchet MS"/>
              </a:rPr>
              <a:t>Follow </a:t>
            </a:r>
            <a:r>
              <a:rPr lang="en-US" sz="3200" dirty="0" smtClean="0">
                <a:latin typeface="Trebuchet MS"/>
                <a:cs typeface="Trebuchet MS"/>
              </a:rPr>
              <a:t>a link </a:t>
            </a:r>
            <a:r>
              <a:rPr lang="en-US" sz="3200" dirty="0" smtClean="0">
                <a:latin typeface="Trebuchet MS"/>
                <a:cs typeface="Trebuchet MS"/>
              </a:rPr>
              <a:t>on the page </a:t>
            </a:r>
            <a:r>
              <a:rPr lang="en-US" sz="3200" dirty="0">
                <a:latin typeface="Trebuchet MS"/>
                <a:cs typeface="Trebuchet MS"/>
              </a:rPr>
              <a:t>for more information about the </a:t>
            </a:r>
            <a:r>
              <a:rPr lang="en-US" sz="3200" dirty="0" smtClean="0">
                <a:latin typeface="Trebuchet MS"/>
                <a:cs typeface="Trebuchet MS"/>
              </a:rPr>
              <a:t>source of the share: </a:t>
            </a:r>
            <a:r>
              <a:rPr lang="en-US" sz="3200" dirty="0" smtClean="0">
                <a:latin typeface="Trebuchet MS"/>
                <a:cs typeface="Trebuchet MS"/>
                <a:hlinkClick r:id="rId3"/>
              </a:rPr>
              <a:t>https</a:t>
            </a:r>
            <a:r>
              <a:rPr lang="en-US" sz="3200" dirty="0">
                <a:latin typeface="Trebuchet MS"/>
                <a:cs typeface="Trebuchet MS"/>
                <a:hlinkClick r:id="rId3"/>
              </a:rPr>
              <a:t>://ifunny.co/picture/a-group-of-kids-recreated-the-mash-cast-photo-</a:t>
            </a:r>
            <a:r>
              <a:rPr lang="en-US" sz="3200" dirty="0" smtClean="0">
                <a:latin typeface="Trebuchet MS"/>
                <a:cs typeface="Trebuchet MS"/>
                <a:hlinkClick r:id="rId3"/>
              </a:rPr>
              <a:t>8GJEoRL09</a:t>
            </a:r>
            <a:r>
              <a:rPr lang="en-US" sz="3200" dirty="0" smtClean="0">
                <a:latin typeface="Trebuchet MS"/>
                <a:cs typeface="Trebuchet MS"/>
              </a:rPr>
              <a:t> </a:t>
            </a:r>
          </a:p>
          <a:p>
            <a:pPr marL="45720" indent="0">
              <a:buNone/>
            </a:pPr>
            <a:endParaRPr lang="en-US" sz="3200" dirty="0">
              <a:latin typeface="Trebuchet MS"/>
              <a:cs typeface="Trebuchet MS"/>
            </a:endParaRPr>
          </a:p>
          <a:p>
            <a:r>
              <a:rPr lang="en-US" sz="3200" dirty="0" smtClean="0">
                <a:latin typeface="Trebuchet MS"/>
                <a:cs typeface="Trebuchet MS"/>
              </a:rPr>
              <a:t>Use Fact Checking sites</a:t>
            </a:r>
            <a:r>
              <a:rPr lang="en-US" sz="3200" dirty="0">
                <a:latin typeface="Trebuchet MS"/>
                <a:cs typeface="Trebuchet MS"/>
              </a:rPr>
              <a:t>: </a:t>
            </a:r>
            <a:r>
              <a:rPr lang="en-US" sz="3200" dirty="0">
                <a:latin typeface="Trebuchet MS"/>
                <a:cs typeface="Trebuchet MS"/>
                <a:hlinkClick r:id="rId4"/>
              </a:rPr>
              <a:t>https://leadstories.com/hoax-alert/2021/10/fact-check-child-actors-did-not-recreate-this-mash-cast-photo-its-a-digital-</a:t>
            </a:r>
            <a:r>
              <a:rPr lang="en-US" sz="3200" dirty="0" smtClean="0">
                <a:latin typeface="Trebuchet MS"/>
                <a:cs typeface="Trebuchet MS"/>
                <a:hlinkClick r:id="rId4"/>
              </a:rPr>
              <a:t>manipulation.html</a:t>
            </a:r>
            <a:r>
              <a:rPr lang="en-US" sz="3200" dirty="0" smtClean="0">
                <a:latin typeface="Trebuchet MS"/>
                <a:cs typeface="Trebuchet MS"/>
              </a:rPr>
              <a:t> </a:t>
            </a:r>
            <a:endParaRPr lang="en-US" sz="3200" dirty="0" smtClean="0">
              <a:latin typeface="Trebuchet MS"/>
              <a:cs typeface="Trebuchet MS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story?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5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 – A statement that is verifiable.</a:t>
            </a:r>
          </a:p>
          <a:p>
            <a:r>
              <a:rPr lang="en-US" sz="3600" dirty="0" smtClean="0"/>
              <a:t>OPINION – A statement that reflects point of view, which is NOT verifiable.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Important to emphasize that a single document, story, news report, video, might include elements of both.  </a:t>
            </a:r>
          </a:p>
          <a:p>
            <a:pPr lvl="2"/>
            <a:r>
              <a:rPr lang="en-US" sz="2400" dirty="0"/>
              <a:t>An opinion story might use factual news to bolster the argument for the opinion.</a:t>
            </a:r>
          </a:p>
          <a:p>
            <a:r>
              <a:rPr lang="en-US" sz="3600" dirty="0" smtClean="0"/>
              <a:t>Focus on STATEMENTS v. documents.</a:t>
            </a:r>
            <a:endParaRPr lang="en-US" sz="3600" dirty="0"/>
          </a:p>
          <a:p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or Opinion?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2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150533"/>
            <a:ext cx="8407893" cy="397594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000" dirty="0"/>
              <a:t>“If men were wise, the most arbitrary princes could not hurt them. </a:t>
            </a:r>
            <a:endParaRPr lang="en-US" sz="4000" dirty="0" smtClean="0"/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r>
              <a:rPr lang="en-US" sz="4000" dirty="0" smtClean="0"/>
              <a:t>If </a:t>
            </a:r>
            <a:r>
              <a:rPr lang="en-US" sz="4000" dirty="0"/>
              <a:t>they are not wise, the freest government is compelled to be a tyranny.”</a:t>
            </a:r>
            <a:br>
              <a:rPr lang="en-US" sz="4000" dirty="0"/>
            </a:br>
            <a:r>
              <a:rPr lang="en-US" sz="4000" dirty="0" smtClean="0"/>
              <a:t>					—</a:t>
            </a:r>
            <a:r>
              <a:rPr lang="en-US" sz="4000" dirty="0"/>
              <a:t>William Blake </a:t>
            </a:r>
          </a:p>
        </p:txBody>
      </p:sp>
    </p:spTree>
    <p:extLst>
      <p:ext uri="{BB962C8B-B14F-4D97-AF65-F5344CB8AC3E}">
        <p14:creationId xmlns:p14="http://schemas.microsoft.com/office/powerpoint/2010/main" val="226044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ct and Op Pew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51" r="-80951"/>
          <a:stretch>
            <a:fillRect/>
          </a:stretch>
        </p:blipFill>
        <p:spPr>
          <a:xfrm>
            <a:off x="-223218" y="1625600"/>
            <a:ext cx="9764214" cy="5118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0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How’re YOU DOING?</a:t>
            </a:r>
            <a:endParaRPr lang="en-US" dirty="0"/>
          </a:p>
        </p:txBody>
      </p:sp>
      <p:pic>
        <p:nvPicPr>
          <p:cNvPr id="4" name="Picture 3" descr="Joey T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87500"/>
            <a:ext cx="8801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1" y="1410240"/>
            <a:ext cx="8928100" cy="520645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sz="2800" dirty="0" smtClean="0"/>
              <a:t>Rate each comment: </a:t>
            </a:r>
          </a:p>
          <a:p>
            <a:pPr lvl="1"/>
            <a:r>
              <a:rPr lang="en-US" sz="2800" dirty="0" smtClean="0"/>
              <a:t>A for agree, </a:t>
            </a:r>
          </a:p>
          <a:p>
            <a:pPr lvl="1"/>
            <a:r>
              <a:rPr lang="en-US" sz="2800" dirty="0" smtClean="0"/>
              <a:t>D for disagree, or </a:t>
            </a:r>
          </a:p>
          <a:p>
            <a:pPr lvl="1"/>
            <a:r>
              <a:rPr lang="en-US" sz="2800" dirty="0" smtClean="0"/>
              <a:t>U for Uncertain.</a:t>
            </a:r>
          </a:p>
          <a:p>
            <a:pPr lvl="1"/>
            <a:endParaRPr lang="en-US" sz="2800" dirty="0" smtClean="0"/>
          </a:p>
          <a:p>
            <a:pPr marL="0" lvl="1" indent="0">
              <a:buNone/>
            </a:pPr>
            <a:r>
              <a:rPr lang="en-US" sz="2800" dirty="0" smtClean="0"/>
              <a:t>___Zoot Suits were worn solely by young Mexican American Gang Members.</a:t>
            </a:r>
          </a:p>
          <a:p>
            <a:pPr marL="0" lvl="1" indent="0">
              <a:buNone/>
            </a:pPr>
            <a:r>
              <a:rPr lang="en-US" sz="2800" dirty="0" smtClean="0"/>
              <a:t>___People referred to the unrest as the Zoot Suit Riots because they were caused by the Zoot </a:t>
            </a:r>
            <a:r>
              <a:rPr lang="en-US" sz="2800" dirty="0" err="1" smtClean="0"/>
              <a:t>Suiters</a:t>
            </a:r>
            <a:r>
              <a:rPr lang="en-US" sz="2800" dirty="0" smtClean="0"/>
              <a:t>.</a:t>
            </a:r>
          </a:p>
          <a:p>
            <a:pPr marL="0" lvl="1" indent="0">
              <a:buNone/>
            </a:pPr>
            <a:r>
              <a:rPr lang="en-US" sz="2800" dirty="0" smtClean="0"/>
              <a:t>___How the news is reported shapes the way people perceive later events.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0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Case: Zoot Suits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625600"/>
            <a:ext cx="1651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6800" y="1866900"/>
            <a:ext cx="6604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</a:t>
            </a:r>
            <a:r>
              <a:rPr lang="en-US" sz="3600" i="1" dirty="0" smtClean="0"/>
              <a:t> Zoot Suits Impounded </a:t>
            </a:r>
            <a:r>
              <a:rPr lang="en-US" sz="3600" dirty="0" smtClean="0"/>
              <a:t>from the resources.</a:t>
            </a:r>
          </a:p>
          <a:p>
            <a:endParaRPr lang="en-US" dirty="0"/>
          </a:p>
          <a:p>
            <a:r>
              <a:rPr lang="en-US" sz="3600" dirty="0" smtClean="0"/>
              <a:t>Read </a:t>
            </a:r>
            <a:r>
              <a:rPr lang="en-US" sz="3600" i="1" dirty="0" smtClean="0"/>
              <a:t>Zoot Suit Delinquents</a:t>
            </a:r>
            <a:r>
              <a:rPr lang="en-US" sz="3600" dirty="0" smtClean="0"/>
              <a:t>.</a:t>
            </a:r>
          </a:p>
          <a:p>
            <a:endParaRPr lang="en-US" dirty="0"/>
          </a:p>
          <a:p>
            <a:r>
              <a:rPr lang="en-US" sz="3600" dirty="0" smtClean="0"/>
              <a:t>Watch clip of </a:t>
            </a:r>
            <a:r>
              <a:rPr lang="en-US" sz="3600" dirty="0" err="1" smtClean="0"/>
              <a:t>History.com</a:t>
            </a:r>
            <a:r>
              <a:rPr lang="en-US" sz="3600" dirty="0" smtClean="0"/>
              <a:t> video.</a:t>
            </a:r>
          </a:p>
          <a:p>
            <a:endParaRPr lang="en-US" dirty="0"/>
          </a:p>
          <a:p>
            <a:r>
              <a:rPr lang="en-US" sz="3600" dirty="0" smtClean="0"/>
              <a:t>Read ZS 2 June 1943.</a:t>
            </a:r>
          </a:p>
          <a:p>
            <a:endParaRPr lang="en-US" sz="3600" dirty="0"/>
          </a:p>
          <a:p>
            <a:r>
              <a:rPr lang="en-US" sz="3600" dirty="0" smtClean="0"/>
              <a:t>Read ZS 1999 1943.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36800" y="34163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6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SEUM_ESCAPE_Poster_FINAL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71739" r="-311" b="-6689"/>
          <a:stretch/>
        </p:blipFill>
        <p:spPr>
          <a:xfrm>
            <a:off x="27907" y="867834"/>
            <a:ext cx="9116093" cy="4778375"/>
          </a:xfrm>
        </p:spPr>
      </p:pic>
      <p:sp>
        <p:nvSpPr>
          <p:cNvPr id="5" name="TextBox 4"/>
          <p:cNvSpPr txBox="1"/>
          <p:nvPr/>
        </p:nvSpPr>
        <p:spPr>
          <a:xfrm>
            <a:off x="1507067" y="5523467"/>
            <a:ext cx="606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/>
                <a:cs typeface="Trebuchet MS"/>
                <a:hlinkClick r:id="rId3"/>
              </a:rPr>
              <a:t>https://newseumed.org/activity/e-s-c-a-p-e-junk-news/</a:t>
            </a: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9720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125487"/>
              </p:ext>
            </p:extLst>
          </p:nvPr>
        </p:nvGraphicFramePr>
        <p:xfrm>
          <a:off x="535400" y="416309"/>
          <a:ext cx="8185267" cy="603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Document" r:id="rId3" imgW="6769100" imgH="4991100" progId="Word.Document.12">
                  <p:embed/>
                </p:oleObj>
              </mc:Choice>
              <mc:Fallback>
                <p:oleObj name="Document" r:id="rId3" imgW="6769100" imgH="499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400" y="416309"/>
                        <a:ext cx="8185267" cy="6035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18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fake-is-you_294486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0"/>
            <a:ext cx="2994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 smtClean="0"/>
          </a:p>
          <a:p>
            <a:pPr marL="45720" indent="0" algn="ctr">
              <a:buNone/>
            </a:pPr>
            <a:r>
              <a:rPr lang="en-US" sz="5400" dirty="0" smtClean="0">
                <a:latin typeface="Trebuchet MS"/>
                <a:cs typeface="Trebuchet MS"/>
              </a:rPr>
              <a:t>Can you separate real from </a:t>
            </a:r>
            <a:r>
              <a:rPr lang="en-US" sz="5400" dirty="0" smtClean="0">
                <a:latin typeface="Trebuchet MS"/>
                <a:cs typeface="Trebuchet MS"/>
                <a:hlinkClick r:id="rId2"/>
              </a:rPr>
              <a:t>fake news</a:t>
            </a:r>
            <a:r>
              <a:rPr lang="en-US" sz="5400" dirty="0" smtClean="0">
                <a:latin typeface="Trebuchet MS"/>
                <a:cs typeface="Trebuchet MS"/>
              </a:rPr>
              <a:t>?</a:t>
            </a:r>
            <a:endParaRPr lang="en-US" sz="5400" dirty="0">
              <a:latin typeface="Trebuchet MS"/>
              <a:cs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Factitious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5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 bad new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3" y="1639966"/>
            <a:ext cx="6561667" cy="5065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4536" y="5266266"/>
            <a:ext cx="443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www.getbadnews.com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thing that may help students identify fake news is writing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rebuchet MS"/>
                <a:cs typeface="Trebuchet MS"/>
              </a:rPr>
              <a:t>How do you evaluate sources, compare viewpoints, consider tone, etc. across different social media platforms?</a:t>
            </a:r>
          </a:p>
          <a:p>
            <a:r>
              <a:rPr lang="en-US" sz="2800" dirty="0" smtClean="0">
                <a:latin typeface="Trebuchet MS"/>
                <a:cs typeface="Trebuchet MS"/>
              </a:rPr>
              <a:t>How do you use social media to “use your voice” about stories/topics that you care about?  </a:t>
            </a:r>
          </a:p>
          <a:p>
            <a:r>
              <a:rPr lang="en-US" sz="2800" dirty="0" smtClean="0">
                <a:latin typeface="Trebuchet MS"/>
                <a:cs typeface="Trebuchet MS"/>
              </a:rPr>
              <a:t>What do you think your students do when they encounter information in social media?</a:t>
            </a:r>
          </a:p>
          <a:p>
            <a:r>
              <a:rPr lang="en-US" sz="2800" dirty="0" smtClean="0">
                <a:latin typeface="Trebuchet MS"/>
                <a:cs typeface="Trebuchet MS"/>
              </a:rPr>
              <a:t>How do you think they use social media?</a:t>
            </a:r>
          </a:p>
          <a:p>
            <a:pPr lvl="1"/>
            <a:r>
              <a:rPr lang="en-US" sz="2600" dirty="0" smtClean="0">
                <a:latin typeface="Trebuchet MS"/>
                <a:cs typeface="Trebuchet MS"/>
              </a:rPr>
              <a:t>Have you asked them?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When you read through </a:t>
            </a:r>
            <a:r>
              <a:rPr lang="en-US" dirty="0" smtClean="0"/>
              <a:t>material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9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610601" cy="51389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PDF on Google Classroom with TEKS Alignment for the presentation for courses in Social Studies, English Language Arts and Reading, and other areas (Journalism, Media, etc.)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6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495800" cy="5138928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/>
                <a:cs typeface="Trebuchet MS"/>
              </a:rPr>
              <a:t>How could bringing </a:t>
            </a:r>
            <a:r>
              <a:rPr lang="en-US" dirty="0" smtClean="0">
                <a:latin typeface="Trebuchet MS"/>
                <a:cs typeface="Trebuchet MS"/>
              </a:rPr>
              <a:t>news/media materials into </a:t>
            </a:r>
            <a:r>
              <a:rPr lang="en-US" dirty="0">
                <a:latin typeface="Trebuchet MS"/>
                <a:cs typeface="Trebuchet MS"/>
              </a:rPr>
              <a:t>your classroom </a:t>
            </a:r>
            <a:r>
              <a:rPr lang="en-US" dirty="0" smtClean="0">
                <a:latin typeface="Trebuchet MS"/>
                <a:cs typeface="Trebuchet MS"/>
              </a:rPr>
              <a:t>help </a:t>
            </a:r>
            <a:r>
              <a:rPr lang="en-US" dirty="0">
                <a:latin typeface="Trebuchet MS"/>
                <a:cs typeface="Trebuchet MS"/>
              </a:rPr>
              <a:t>you and students learn together how </a:t>
            </a:r>
            <a:r>
              <a:rPr lang="en-US" dirty="0" smtClean="0">
                <a:latin typeface="Trebuchet MS"/>
                <a:cs typeface="Trebuchet MS"/>
              </a:rPr>
              <a:t>to evaluate the news that’s shared on online platforms?</a:t>
            </a:r>
          </a:p>
          <a:p>
            <a:r>
              <a:rPr lang="en-US" dirty="0" smtClean="0">
                <a:latin typeface="Trebuchet MS"/>
                <a:cs typeface="Trebuchet MS"/>
              </a:rPr>
              <a:t>To create their own media?</a:t>
            </a:r>
            <a:endParaRPr lang="en-US" dirty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kids’ </a:t>
            </a:r>
            <a:br>
              <a:rPr lang="en-US" dirty="0" smtClean="0"/>
            </a:br>
            <a:r>
              <a:rPr lang="en-US" dirty="0" smtClean="0"/>
              <a:t>metaphorical megaphones</a:t>
            </a:r>
            <a:endParaRPr lang="en-US" dirty="0"/>
          </a:p>
        </p:txBody>
      </p:sp>
      <p:pic>
        <p:nvPicPr>
          <p:cNvPr id="4" name="Picture 3" descr="Article1_4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672"/>
            <a:ext cx="4682067" cy="3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4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Trebuchet MS"/>
                <a:cs typeface="Trebuchet MS"/>
              </a:rPr>
              <a:t>Gwynne Ellen Ash, Ph.D.</a:t>
            </a:r>
          </a:p>
          <a:p>
            <a:pPr marL="45720" indent="0">
              <a:buNone/>
            </a:pPr>
            <a:r>
              <a:rPr lang="en-US" sz="4000" dirty="0" smtClean="0">
                <a:latin typeface="Trebuchet MS"/>
                <a:cs typeface="Trebuchet MS"/>
              </a:rPr>
              <a:t>gwynne@txstate.edu</a:t>
            </a:r>
          </a:p>
          <a:p>
            <a:pPr marL="45720" indent="0">
              <a:buNone/>
            </a:pPr>
            <a:r>
              <a:rPr lang="en-US" sz="3600" dirty="0">
                <a:latin typeface="Trebuchet MS"/>
                <a:cs typeface="Trebuchet MS"/>
              </a:rPr>
              <a:t>gwynneash@inthemuddle.com</a:t>
            </a:r>
          </a:p>
          <a:p>
            <a:pPr marL="45720" indent="0">
              <a:buNone/>
            </a:pPr>
            <a:endParaRPr lang="en-US" sz="3600" dirty="0" smtClean="0">
              <a:solidFill>
                <a:srgbClr val="595959"/>
              </a:solidFill>
              <a:latin typeface="Trebuchet MS"/>
              <a:cs typeface="Trebuchet MS"/>
              <a:hlinkClick r:id="rId2"/>
            </a:endParaRPr>
          </a:p>
          <a:p>
            <a:pPr marL="45720" indent="0">
              <a:buNone/>
            </a:pPr>
            <a:r>
              <a:rPr lang="en-US" sz="3600" dirty="0" smtClean="0">
                <a:solidFill>
                  <a:srgbClr val="595959"/>
                </a:solidFill>
                <a:latin typeface="Trebuchet MS"/>
                <a:cs typeface="Trebuchet MS"/>
                <a:hlinkClick r:id="rId3"/>
              </a:rPr>
              <a:t>www.inthemuddle.com</a:t>
            </a:r>
            <a:endParaRPr lang="en-US" sz="3600" dirty="0" smtClean="0">
              <a:solidFill>
                <a:srgbClr val="595959"/>
              </a:solidFill>
              <a:latin typeface="Trebuchet MS"/>
              <a:cs typeface="Trebuchet MS"/>
            </a:endParaRPr>
          </a:p>
          <a:p>
            <a:pPr marL="45720" indent="0">
              <a:buNone/>
            </a:pPr>
            <a:r>
              <a:rPr lang="en-US" sz="3600" dirty="0" smtClean="0">
                <a:latin typeface="Trebuchet MS"/>
                <a:cs typeface="Trebuchet MS"/>
                <a:hlinkClick r:id="rId4"/>
              </a:rPr>
              <a:t>www.facebook.com</a:t>
            </a:r>
            <a:r>
              <a:rPr lang="en-US" sz="3600" dirty="0">
                <a:latin typeface="Trebuchet MS"/>
                <a:cs typeface="Trebuchet MS"/>
                <a:hlinkClick r:id="rId4"/>
              </a:rPr>
              <a:t>/inthemuddle/</a:t>
            </a:r>
            <a:endParaRPr lang="en-US" sz="3600" dirty="0" smtClean="0">
              <a:latin typeface="Trebuchet MS"/>
              <a:cs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</a:t>
            </a:r>
            <a:endParaRPr lang="en-US" dirty="0"/>
          </a:p>
        </p:txBody>
      </p:sp>
      <p:pic>
        <p:nvPicPr>
          <p:cNvPr id="4" name="Picture 3" descr="Follow Butto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5764752"/>
            <a:ext cx="3234267" cy="7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05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What is Critical Media Literacy?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7067" y="1761067"/>
            <a:ext cx="8602133" cy="12361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The New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London Group (1996)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envisioned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critical literacy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pedagogy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that ensured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933" y="2844799"/>
            <a:ext cx="80602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“all students benefit from learning in ways that allow them to participate fully in public, community, and economic 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life” 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(p. 60).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4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5400"/>
            <a:ext cx="8229600" cy="1752600"/>
          </a:xfrm>
        </p:spPr>
        <p:txBody>
          <a:bodyPr/>
          <a:lstStyle/>
          <a:p>
            <a:r>
              <a:rPr lang="en-US" b="1" dirty="0"/>
              <a:t>Four Reader </a:t>
            </a:r>
            <a:r>
              <a:rPr lang="en-US" b="1" dirty="0" smtClean="0"/>
              <a:t>Roles/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Four resources Model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800" dirty="0">
                <a:latin typeface="Palatino" charset="0"/>
              </a:rPr>
              <a:t>Adapted from Freebody &amp; Luke, 1990 and Ash, </a:t>
            </a:r>
            <a:r>
              <a:rPr lang="en-US" sz="800" dirty="0" smtClean="0">
                <a:latin typeface="Palatino" charset="0"/>
              </a:rPr>
              <a:t>2002, 2005</a:t>
            </a:r>
            <a:endParaRPr lang="en-US" dirty="0"/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220227"/>
              </p:ext>
            </p:extLst>
          </p:nvPr>
        </p:nvGraphicFramePr>
        <p:xfrm>
          <a:off x="723900" y="2082800"/>
          <a:ext cx="1562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Clip" r:id="rId4" imgW="2514600" imgH="2387600" progId="MS_ClipArt_Gallery.2">
                  <p:embed/>
                </p:oleObj>
              </mc:Choice>
              <mc:Fallback>
                <p:oleObj name="Clip" r:id="rId4" imgW="2514600" imgH="2387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082800"/>
                        <a:ext cx="1562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41087"/>
              </p:ext>
            </p:extLst>
          </p:nvPr>
        </p:nvGraphicFramePr>
        <p:xfrm>
          <a:off x="2857500" y="3276600"/>
          <a:ext cx="685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Clip" r:id="rId6" imgW="1308100" imgH="3949700" progId="MS_ClipArt_Gallery.2">
                  <p:embed/>
                </p:oleObj>
              </mc:Choice>
              <mc:Fallback>
                <p:oleObj name="Clip" r:id="rId6" imgW="1308100" imgH="39497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276600"/>
                        <a:ext cx="685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82334"/>
              </p:ext>
            </p:extLst>
          </p:nvPr>
        </p:nvGraphicFramePr>
        <p:xfrm>
          <a:off x="5011738" y="2061865"/>
          <a:ext cx="1828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Clip" r:id="rId8" imgW="3771900" imgH="3530600" progId="MS_ClipArt_Gallery.2">
                  <p:embed/>
                </p:oleObj>
              </mc:Choice>
              <mc:Fallback>
                <p:oleObj name="Clip" r:id="rId8" imgW="3771900" imgH="3530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2061865"/>
                        <a:ext cx="1828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142594"/>
              </p:ext>
            </p:extLst>
          </p:nvPr>
        </p:nvGraphicFramePr>
        <p:xfrm>
          <a:off x="7162800" y="4419600"/>
          <a:ext cx="1219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Clip" r:id="rId10" imgW="2425700" imgH="2578100" progId="MS_ClipArt_Gallery.2">
                  <p:embed/>
                </p:oleObj>
              </mc:Choice>
              <mc:Fallback>
                <p:oleObj name="Clip" r:id="rId10" imgW="2425700" imgH="25781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419600"/>
                        <a:ext cx="1219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2116667" y="5105400"/>
            <a:ext cx="2522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595959"/>
                </a:solidFill>
                <a:latin typeface="+mj-lt"/>
              </a:rPr>
              <a:t>MEANING MAKER</a:t>
            </a:r>
            <a:endParaRPr lang="en-US" sz="24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5181600" y="4191000"/>
            <a:ext cx="1620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595959"/>
                </a:solidFill>
                <a:latin typeface="+mj-lt"/>
              </a:rPr>
              <a:t>TEXT USER</a:t>
            </a:r>
            <a:endParaRPr lang="en-US" sz="24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6705600" y="5791200"/>
            <a:ext cx="2088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595959"/>
                </a:solidFill>
                <a:latin typeface="+mj-lt"/>
              </a:rPr>
              <a:t>TEXT ANALYST</a:t>
            </a:r>
            <a:endParaRPr lang="en-US" sz="24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189455" y="3810000"/>
            <a:ext cx="22919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CODE BREAKER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237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3" grpId="0" build="p" autoUpdateAnimBg="0"/>
      <p:bldP spid="260104" grpId="0" build="p" autoUpdateAnimBg="0"/>
      <p:bldP spid="260105" grpId="0" build="p" autoUpdateAnimBg="0"/>
      <p:bldP spid="26010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r>
              <a:rPr lang="en-US" sz="5400" b="1" dirty="0"/>
              <a:t>Code </a:t>
            </a:r>
            <a:r>
              <a:rPr lang="en-US" sz="5400" b="1" dirty="0" smtClean="0"/>
              <a:t>Breaker</a:t>
            </a:r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5626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400" b="1" dirty="0">
                <a:latin typeface="Trebuchet MS"/>
                <a:cs typeface="Trebuchet MS"/>
              </a:rPr>
              <a:t>Good readers </a:t>
            </a:r>
          </a:p>
          <a:p>
            <a:pPr algn="ctr">
              <a:buFontTx/>
              <a:buNone/>
            </a:pPr>
            <a:r>
              <a:rPr lang="en-US" sz="2400" b="1" dirty="0">
                <a:latin typeface="Trebuchet MS"/>
                <a:cs typeface="Trebuchet MS"/>
              </a:rPr>
              <a:t>decode the words in the text </a:t>
            </a:r>
            <a:r>
              <a:rPr lang="en-US" sz="2400" b="1" dirty="0" smtClean="0">
                <a:latin typeface="Trebuchet MS"/>
                <a:cs typeface="Trebuchet MS"/>
              </a:rPr>
              <a:t>and </a:t>
            </a:r>
            <a:r>
              <a:rPr lang="en-US" sz="2400" b="1" dirty="0">
                <a:latin typeface="Trebuchet MS"/>
                <a:cs typeface="Trebuchet MS"/>
              </a:rPr>
              <a:t>their meanings</a:t>
            </a:r>
          </a:p>
          <a:p>
            <a:pPr>
              <a:buFontTx/>
              <a:buNone/>
            </a:pPr>
            <a:endParaRPr lang="en-US" sz="10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dirty="0">
                <a:latin typeface="Trebuchet MS"/>
                <a:cs typeface="Trebuchet MS"/>
              </a:rPr>
              <a:t>Understand how print </a:t>
            </a:r>
            <a:r>
              <a:rPr lang="en-US" dirty="0" smtClean="0">
                <a:latin typeface="Trebuchet MS"/>
                <a:cs typeface="Trebuchet MS"/>
              </a:rPr>
              <a:t>works</a:t>
            </a:r>
          </a:p>
          <a:p>
            <a:pPr>
              <a:buFont typeface="Symbol" charset="0"/>
              <a:buChar char="·"/>
            </a:pPr>
            <a:endParaRPr lang="en-US" sz="1100" dirty="0" smtClean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dirty="0" smtClean="0">
                <a:latin typeface="Trebuchet MS"/>
                <a:cs typeface="Trebuchet MS"/>
              </a:rPr>
              <a:t>Use </a:t>
            </a:r>
            <a:r>
              <a:rPr lang="en-US" dirty="0">
                <a:latin typeface="Trebuchet MS"/>
                <a:cs typeface="Trebuchet MS"/>
              </a:rPr>
              <a:t>many strategies to read unknown words and to find the meanings of unknown </a:t>
            </a:r>
            <a:r>
              <a:rPr lang="en-US" dirty="0" smtClean="0">
                <a:latin typeface="Trebuchet MS"/>
                <a:cs typeface="Trebuchet MS"/>
              </a:rPr>
              <a:t>words</a:t>
            </a:r>
          </a:p>
          <a:p>
            <a:pPr>
              <a:buFont typeface="Symbol" charset="0"/>
              <a:buChar char="·"/>
            </a:pPr>
            <a:endParaRPr lang="en-US" sz="11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dirty="0">
                <a:latin typeface="Trebuchet MS"/>
                <a:cs typeface="Trebuchet MS"/>
              </a:rPr>
              <a:t>Clarify the meaning of difficult words and </a:t>
            </a:r>
            <a:r>
              <a:rPr lang="en-US" dirty="0" smtClean="0">
                <a:latin typeface="Trebuchet MS"/>
                <a:cs typeface="Trebuchet MS"/>
              </a:rPr>
              <a:t>phrases</a:t>
            </a:r>
          </a:p>
          <a:p>
            <a:pPr>
              <a:buFont typeface="Symbol" charset="0"/>
              <a:buChar char="·"/>
            </a:pPr>
            <a:endParaRPr lang="en-US" sz="11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dirty="0" smtClean="0">
                <a:latin typeface="Trebuchet MS"/>
                <a:cs typeface="Trebuchet MS"/>
              </a:rPr>
              <a:t>Use varied strategies to make sense of difficult ideas and concepts</a:t>
            </a:r>
            <a:endParaRPr lang="en-US" sz="700" dirty="0" smtClean="0">
              <a:latin typeface="Trebuchet MS"/>
              <a:cs typeface="Trebuchet MS"/>
            </a:endParaRPr>
          </a:p>
          <a:p>
            <a:pPr algn="r">
              <a:buFontTx/>
              <a:buNone/>
            </a:pPr>
            <a:endParaRPr lang="en-US" sz="700" dirty="0" smtClean="0">
              <a:latin typeface="Palatino" charset="0"/>
            </a:endParaRPr>
          </a:p>
        </p:txBody>
      </p:sp>
      <p:graphicFrame>
        <p:nvGraphicFramePr>
          <p:cNvPr id="262148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33400" y="1816100"/>
          <a:ext cx="40386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r:id="rId4" imgW="2514600" imgH="2387600" progId="MS_ClipArt_Gallery">
                  <p:embed/>
                </p:oleObj>
              </mc:Choice>
              <mc:Fallback>
                <p:oleObj r:id="rId4" imgW="2514600" imgH="238760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16100"/>
                        <a:ext cx="4038600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7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FF"/>
                </a:solidFill>
              </a:rPr>
              <a:t>Meaning </a:t>
            </a:r>
            <a:r>
              <a:rPr lang="en-US" sz="5400" b="1" dirty="0" smtClean="0">
                <a:solidFill>
                  <a:srgbClr val="FFFFFF"/>
                </a:solidFill>
              </a:rPr>
              <a:t>Maker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16251" y="1625599"/>
            <a:ext cx="6009216" cy="47244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400" b="1" dirty="0">
                <a:latin typeface="Trebuchet MS"/>
                <a:cs typeface="Trebuchet MS"/>
              </a:rPr>
              <a:t>Good Readers</a:t>
            </a:r>
          </a:p>
          <a:p>
            <a:pPr algn="ctr">
              <a:buFontTx/>
              <a:buNone/>
            </a:pPr>
            <a:r>
              <a:rPr lang="en-US" sz="2400" b="1" dirty="0">
                <a:latin typeface="Trebuchet MS"/>
                <a:cs typeface="Trebuchet MS"/>
              </a:rPr>
              <a:t>interact with the text </a:t>
            </a:r>
            <a:r>
              <a:rPr lang="en-US" sz="2400" b="1" dirty="0" smtClean="0">
                <a:latin typeface="Trebuchet MS"/>
                <a:cs typeface="Trebuchet MS"/>
              </a:rPr>
              <a:t>                 to make meaning</a:t>
            </a:r>
            <a:endParaRPr lang="en-US" sz="2400" b="1" dirty="0">
              <a:latin typeface="Trebuchet MS"/>
              <a:cs typeface="Trebuchet MS"/>
            </a:endParaRPr>
          </a:p>
          <a:p>
            <a:pPr algn="ctr">
              <a:buFontTx/>
              <a:buNone/>
            </a:pPr>
            <a:endParaRPr lang="en-US" sz="800" b="1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1800" dirty="0">
                <a:latin typeface="Trebuchet MS"/>
                <a:cs typeface="Trebuchet MS"/>
              </a:rPr>
              <a:t>Use personal and background knowledge to make text connections (to themselves, other texts, and the world) </a:t>
            </a:r>
          </a:p>
          <a:p>
            <a:pPr>
              <a:buFont typeface="Symbol" charset="0"/>
              <a:buChar char="·"/>
            </a:pPr>
            <a:r>
              <a:rPr lang="en-US" sz="1800" dirty="0">
                <a:latin typeface="Trebuchet MS"/>
                <a:cs typeface="Trebuchet MS"/>
              </a:rPr>
              <a:t>Make predictions and revise them as they </a:t>
            </a:r>
            <a:r>
              <a:rPr lang="en-US" sz="1800" dirty="0" smtClean="0">
                <a:latin typeface="Trebuchet MS"/>
                <a:cs typeface="Trebuchet MS"/>
              </a:rPr>
              <a:t>read</a:t>
            </a:r>
            <a:endParaRPr lang="en-US" sz="18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1800" dirty="0">
                <a:latin typeface="Trebuchet MS"/>
                <a:cs typeface="Trebuchet MS"/>
              </a:rPr>
              <a:t>Read </a:t>
            </a:r>
            <a:r>
              <a:rPr lang="ja-JP" altLang="en-US" sz="1800" dirty="0">
                <a:latin typeface="Trebuchet MS"/>
                <a:cs typeface="Trebuchet MS"/>
              </a:rPr>
              <a:t>“</a:t>
            </a:r>
            <a:r>
              <a:rPr lang="en-US" sz="1800" dirty="0">
                <a:latin typeface="Trebuchet MS"/>
                <a:cs typeface="Trebuchet MS"/>
              </a:rPr>
              <a:t>between the lines</a:t>
            </a:r>
            <a:r>
              <a:rPr lang="ja-JP" altLang="en-US" sz="1800" dirty="0">
                <a:latin typeface="Trebuchet MS"/>
                <a:cs typeface="Trebuchet MS"/>
              </a:rPr>
              <a:t>”</a:t>
            </a:r>
            <a:r>
              <a:rPr lang="en-US" sz="1800" dirty="0">
                <a:latin typeface="Trebuchet MS"/>
                <a:cs typeface="Trebuchet MS"/>
              </a:rPr>
              <a:t> and make </a:t>
            </a:r>
            <a:r>
              <a:rPr lang="en-US" sz="1800" dirty="0" smtClean="0">
                <a:latin typeface="Trebuchet MS"/>
                <a:cs typeface="Trebuchet MS"/>
              </a:rPr>
              <a:t>inferences</a:t>
            </a:r>
            <a:endParaRPr lang="en-US" sz="18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1800" dirty="0">
                <a:latin typeface="Trebuchet MS"/>
                <a:cs typeface="Trebuchet MS"/>
              </a:rPr>
              <a:t>Ask questions while they read</a:t>
            </a:r>
          </a:p>
          <a:p>
            <a:pPr>
              <a:buFont typeface="Symbol" charset="0"/>
              <a:buChar char="·"/>
            </a:pPr>
            <a:r>
              <a:rPr lang="en-US" sz="1800" dirty="0" smtClean="0">
                <a:latin typeface="Trebuchet MS"/>
                <a:cs typeface="Trebuchet MS"/>
              </a:rPr>
              <a:t>Summarize </a:t>
            </a:r>
            <a:r>
              <a:rPr lang="en-US" sz="1800" dirty="0">
                <a:latin typeface="Trebuchet MS"/>
                <a:cs typeface="Trebuchet MS"/>
              </a:rPr>
              <a:t>the text and synthesize ideas/</a:t>
            </a:r>
            <a:r>
              <a:rPr lang="en-US" sz="1800" dirty="0" smtClean="0">
                <a:latin typeface="Trebuchet MS"/>
                <a:cs typeface="Trebuchet MS"/>
              </a:rPr>
              <a:t>info </a:t>
            </a:r>
            <a:r>
              <a:rPr lang="en-US" sz="1800" dirty="0">
                <a:latin typeface="Trebuchet MS"/>
                <a:cs typeface="Trebuchet MS"/>
              </a:rPr>
              <a:t>within it with other ideas/</a:t>
            </a:r>
            <a:r>
              <a:rPr lang="en-US" sz="1800" dirty="0" smtClean="0">
                <a:latin typeface="Trebuchet MS"/>
                <a:cs typeface="Trebuchet MS"/>
              </a:rPr>
              <a:t>information</a:t>
            </a:r>
            <a:endParaRPr lang="en-US" sz="18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1800" dirty="0">
                <a:latin typeface="Trebuchet MS"/>
                <a:cs typeface="Trebuchet MS"/>
              </a:rPr>
              <a:t>Monitor comprehension and repair it when it goes awry</a:t>
            </a:r>
          </a:p>
        </p:txBody>
      </p:sp>
      <p:pic>
        <p:nvPicPr>
          <p:cNvPr id="266244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533" y="1811866"/>
            <a:ext cx="1797050" cy="4267200"/>
          </a:xfrm>
          <a:ln/>
        </p:spPr>
      </p:pic>
    </p:spTree>
    <p:extLst>
      <p:ext uri="{BB962C8B-B14F-4D97-AF65-F5344CB8AC3E}">
        <p14:creationId xmlns:p14="http://schemas.microsoft.com/office/powerpoint/2010/main" val="381030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5534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FFFFFF"/>
                </a:solidFill>
              </a:rPr>
              <a:t>Text </a:t>
            </a:r>
            <a:r>
              <a:rPr lang="en-US" sz="5400" b="1" dirty="0" smtClean="0">
                <a:solidFill>
                  <a:srgbClr val="FFFFFF"/>
                </a:solidFill>
              </a:rPr>
              <a:t>User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70339" name="Object 3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4177948005"/>
              </p:ext>
            </p:extLst>
          </p:nvPr>
        </p:nvGraphicFramePr>
        <p:xfrm>
          <a:off x="321733" y="1735665"/>
          <a:ext cx="4038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r:id="rId4" imgW="3771900" imgH="3530600" progId="MS_ClipArt_Gallery">
                  <p:embed/>
                </p:oleObj>
              </mc:Choice>
              <mc:Fallback>
                <p:oleObj r:id="rId4" imgW="3771900" imgH="353060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3" y="1735665"/>
                        <a:ext cx="40386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60334" y="1600199"/>
            <a:ext cx="4783666" cy="503766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Good Readers</a:t>
            </a:r>
          </a:p>
          <a:p>
            <a:pPr algn="ctr">
              <a:buFontTx/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decide how they can use the text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and the meaning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they made with the text </a:t>
            </a:r>
          </a:p>
          <a:p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Set a clear purpose for reading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(find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information,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evaluate argument, be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entertained, etc.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)</a:t>
            </a:r>
          </a:p>
          <a:p>
            <a:pPr>
              <a:buFont typeface="Symbol" charset="0"/>
              <a:buChar char="·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Create or identify a method of expressing what they have learned, interpreted, or constructed while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reading</a:t>
            </a:r>
          </a:p>
          <a:p>
            <a:pPr>
              <a:buFont typeface="Symbol" charset="0"/>
              <a:buChar char="·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Understand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that different kinds of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reading/expression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are called for in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different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situations</a:t>
            </a:r>
          </a:p>
        </p:txBody>
      </p:sp>
    </p:spTree>
    <p:extLst>
      <p:ext uri="{BB962C8B-B14F-4D97-AF65-F5344CB8AC3E}">
        <p14:creationId xmlns:p14="http://schemas.microsoft.com/office/powerpoint/2010/main" val="34507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FFFFFF"/>
                </a:solidFill>
              </a:rPr>
              <a:t>Text </a:t>
            </a:r>
            <a:r>
              <a:rPr lang="en-US" sz="5400" b="1" dirty="0" smtClean="0">
                <a:solidFill>
                  <a:srgbClr val="FFFFFF"/>
                </a:solidFill>
              </a:rPr>
              <a:t>Analyst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97867" y="1600200"/>
            <a:ext cx="4927599" cy="525780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sz="2800" b="1" dirty="0">
                <a:latin typeface="Trebuchet MS"/>
                <a:cs typeface="Trebuchet MS"/>
              </a:rPr>
              <a:t>Good Readers</a:t>
            </a:r>
          </a:p>
          <a:p>
            <a:pPr algn="ctr">
              <a:buFontTx/>
              <a:buNone/>
            </a:pPr>
            <a:r>
              <a:rPr lang="en-US" sz="2800" b="1" dirty="0">
                <a:latin typeface="Trebuchet MS"/>
                <a:cs typeface="Trebuchet MS"/>
              </a:rPr>
              <a:t>analyze the text with a </a:t>
            </a:r>
          </a:p>
          <a:p>
            <a:pPr algn="ctr">
              <a:buFontTx/>
              <a:buNone/>
            </a:pPr>
            <a:r>
              <a:rPr lang="ja-JP" altLang="en-US" sz="2800" b="1" dirty="0">
                <a:latin typeface="Trebuchet MS"/>
                <a:cs typeface="Trebuchet MS"/>
              </a:rPr>
              <a:t>“</a:t>
            </a:r>
            <a:r>
              <a:rPr lang="en-US" sz="2800" b="1" dirty="0">
                <a:latin typeface="Trebuchet MS"/>
                <a:cs typeface="Trebuchet MS"/>
              </a:rPr>
              <a:t>critical eye</a:t>
            </a:r>
            <a:r>
              <a:rPr lang="ja-JP" altLang="en-US" sz="2800" b="1" dirty="0" smtClean="0">
                <a:latin typeface="Trebuchet MS"/>
                <a:cs typeface="Trebuchet MS"/>
              </a:rPr>
              <a:t>”</a:t>
            </a:r>
            <a:endParaRPr lang="en-US" altLang="ja-JP" sz="2800" b="1" dirty="0" smtClean="0">
              <a:latin typeface="Trebuchet MS"/>
              <a:cs typeface="Trebuchet MS"/>
            </a:endParaRPr>
          </a:p>
          <a:p>
            <a:pPr algn="ctr">
              <a:buFontTx/>
              <a:buNone/>
            </a:pPr>
            <a:endParaRPr lang="en-US" sz="700" b="1" dirty="0">
              <a:latin typeface="Trebuchet MS"/>
              <a:cs typeface="Trebuchet MS"/>
            </a:endParaRPr>
          </a:p>
          <a:p>
            <a:pPr algn="ctr"/>
            <a:endParaRPr lang="en-US" sz="400" b="1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2100" dirty="0">
                <a:latin typeface="Trebuchet MS"/>
                <a:cs typeface="Trebuchet MS"/>
              </a:rPr>
              <a:t>Identify the </a:t>
            </a:r>
            <a:r>
              <a:rPr lang="en-US" sz="2100" dirty="0" smtClean="0">
                <a:latin typeface="Trebuchet MS"/>
                <a:cs typeface="Trebuchet MS"/>
              </a:rPr>
              <a:t>author’s purpose—      </a:t>
            </a:r>
            <a:r>
              <a:rPr lang="en-US" sz="2100" dirty="0">
                <a:latin typeface="Trebuchet MS"/>
                <a:cs typeface="Trebuchet MS"/>
              </a:rPr>
              <a:t>Why did he/she write the work?</a:t>
            </a:r>
          </a:p>
          <a:p>
            <a:endParaRPr lang="en-US" sz="10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2100" dirty="0">
                <a:latin typeface="Trebuchet MS"/>
                <a:cs typeface="Trebuchet MS"/>
              </a:rPr>
              <a:t>Identify the </a:t>
            </a:r>
            <a:r>
              <a:rPr lang="en-US" sz="2100" dirty="0" smtClean="0">
                <a:latin typeface="Trebuchet MS"/>
                <a:cs typeface="Trebuchet MS"/>
              </a:rPr>
              <a:t>author’s </a:t>
            </a:r>
            <a:r>
              <a:rPr lang="en-US" sz="2100" dirty="0">
                <a:latin typeface="Trebuchet MS"/>
                <a:cs typeface="Trebuchet MS"/>
              </a:rPr>
              <a:t>point of view toward the story/topic</a:t>
            </a:r>
          </a:p>
          <a:p>
            <a:endParaRPr lang="en-US" sz="10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2100" dirty="0">
                <a:latin typeface="Trebuchet MS"/>
                <a:cs typeface="Trebuchet MS"/>
              </a:rPr>
              <a:t>Identify other possible points of view toward the story/topic </a:t>
            </a:r>
          </a:p>
          <a:p>
            <a:endParaRPr lang="en-US" sz="10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2100" dirty="0">
                <a:latin typeface="Trebuchet MS"/>
                <a:cs typeface="Trebuchet MS"/>
              </a:rPr>
              <a:t>Infer if the author expects the reader to hold certain beliefs/viewpoints about the story/topic or the world at large</a:t>
            </a:r>
          </a:p>
          <a:p>
            <a:endParaRPr lang="en-US" sz="900" dirty="0">
              <a:latin typeface="Trebuchet MS"/>
              <a:cs typeface="Trebuchet MS"/>
            </a:endParaRPr>
          </a:p>
          <a:p>
            <a:pPr>
              <a:buFont typeface="Symbol" charset="0"/>
              <a:buChar char="·"/>
            </a:pPr>
            <a:r>
              <a:rPr lang="en-US" sz="2100" dirty="0">
                <a:latin typeface="Trebuchet MS"/>
                <a:cs typeface="Trebuchet MS"/>
              </a:rPr>
              <a:t>Accept or resist the </a:t>
            </a:r>
            <a:r>
              <a:rPr lang="en-US" sz="2100" dirty="0" smtClean="0">
                <a:latin typeface="Trebuchet MS"/>
                <a:cs typeface="Trebuchet MS"/>
              </a:rPr>
              <a:t>author’s </a:t>
            </a:r>
            <a:r>
              <a:rPr lang="en-US" sz="2100" dirty="0">
                <a:latin typeface="Trebuchet MS"/>
                <a:cs typeface="Trebuchet MS"/>
              </a:rPr>
              <a:t>implied message or the </a:t>
            </a:r>
            <a:r>
              <a:rPr lang="en-US" sz="2100" dirty="0" smtClean="0">
                <a:latin typeface="Trebuchet MS"/>
                <a:cs typeface="Trebuchet MS"/>
              </a:rPr>
              <a:t>author’s </a:t>
            </a:r>
            <a:r>
              <a:rPr lang="en-US" sz="2100" dirty="0">
                <a:latin typeface="Trebuchet MS"/>
                <a:cs typeface="Trebuchet MS"/>
              </a:rPr>
              <a:t>expectations for the </a:t>
            </a:r>
            <a:r>
              <a:rPr lang="en-US" sz="2100" dirty="0" smtClean="0">
                <a:latin typeface="Trebuchet MS"/>
                <a:cs typeface="Trebuchet MS"/>
              </a:rPr>
              <a:t>reader’s </a:t>
            </a:r>
            <a:r>
              <a:rPr lang="en-US" sz="2100" dirty="0">
                <a:latin typeface="Trebuchet MS"/>
                <a:cs typeface="Trebuchet MS"/>
              </a:rPr>
              <a:t>beliefs/viewpoints</a:t>
            </a:r>
          </a:p>
          <a:p>
            <a:endParaRPr lang="en-US" sz="2800" dirty="0"/>
          </a:p>
        </p:txBody>
      </p:sp>
      <p:graphicFrame>
        <p:nvGraphicFramePr>
          <p:cNvPr id="272388" name="Object 4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1822111423"/>
              </p:ext>
            </p:extLst>
          </p:nvPr>
        </p:nvGraphicFramePr>
        <p:xfrm>
          <a:off x="203200" y="1828800"/>
          <a:ext cx="3704795" cy="414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Clip" r:id="rId4" imgW="2425700" imgH="2578100" progId="MS_ClipArt_Gallery.2">
                  <p:embed/>
                </p:oleObj>
              </mc:Choice>
              <mc:Fallback>
                <p:oleObj name="Clip" r:id="rId4" imgW="2425700" imgH="25781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828800"/>
                        <a:ext cx="3704795" cy="414866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52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4B8381992D49BFEC195D1E62885C" ma:contentTypeVersion="14" ma:contentTypeDescription="Create a new document." ma:contentTypeScope="" ma:versionID="7c309346ed1cb335b31c5d78b03dcb5f">
  <xsd:schema xmlns:xsd="http://www.w3.org/2001/XMLSchema" xmlns:xs="http://www.w3.org/2001/XMLSchema" xmlns:p="http://schemas.microsoft.com/office/2006/metadata/properties" xmlns:ns2="edc1dda4-e497-4293-92fa-89c2d7121ae6" xmlns:ns3="8d85cce8-ce02-4b6f-9ec5-19814b89220d" targetNamespace="http://schemas.microsoft.com/office/2006/metadata/properties" ma:root="true" ma:fieldsID="e84fa59e764aa3b42f7369aa97a2bd0e" ns2:_="" ns3:_="">
    <xsd:import namespace="edc1dda4-e497-4293-92fa-89c2d7121ae6"/>
    <xsd:import namespace="8d85cce8-ce02-4b6f-9ec5-19814b892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1dda4-e497-4293-92fa-89c2d712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cce8-ce02-4b6f-9ec5-19814b892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E0B789-F9D7-4A54-ABC9-CACBF6F9F412}"/>
</file>

<file path=customXml/itemProps2.xml><?xml version="1.0" encoding="utf-8"?>
<ds:datastoreItem xmlns:ds="http://schemas.openxmlformats.org/officeDocument/2006/customXml" ds:itemID="{D4B67BB7-CC08-4411-AAF2-60962010B2F9}"/>
</file>

<file path=customXml/itemProps3.xml><?xml version="1.0" encoding="utf-8"?>
<ds:datastoreItem xmlns:ds="http://schemas.openxmlformats.org/officeDocument/2006/customXml" ds:itemID="{749786D4-0494-4D61-8CBB-8E87CD3D3BCF}"/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27799</TotalTime>
  <Words>1380</Words>
  <Application>Microsoft Macintosh PowerPoint</Application>
  <PresentationFormat>On-screen Show (4:3)</PresentationFormat>
  <Paragraphs>176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Grid</vt:lpstr>
      <vt:lpstr>Clip</vt:lpstr>
      <vt:lpstr>MS_ClipArt_Gallery</vt:lpstr>
      <vt:lpstr>Document</vt:lpstr>
      <vt:lpstr> Creating Civic Mindsets:  Critical Media Literacy Lessons       </vt:lpstr>
      <vt:lpstr>PowerPoint Presentation</vt:lpstr>
      <vt:lpstr>TEKS </vt:lpstr>
      <vt:lpstr>What is Critical Media Literacy?</vt:lpstr>
      <vt:lpstr>Four Reader Roles/  Four resources Model Adapted from Freebody &amp; Luke, 1990 and Ash, 2002, 2005</vt:lpstr>
      <vt:lpstr>Code Breaker</vt:lpstr>
      <vt:lpstr>Meaning Maker</vt:lpstr>
      <vt:lpstr>Text User</vt:lpstr>
      <vt:lpstr>Text Analyst</vt:lpstr>
      <vt:lpstr>Five Key Questions (CML)</vt:lpstr>
      <vt:lpstr>Challenges to developing  Critical Media literacy</vt:lpstr>
      <vt:lpstr>PowerPoint Presentation</vt:lpstr>
      <vt:lpstr>PowerPoint Presentation</vt:lpstr>
      <vt:lpstr>What I want you to do…</vt:lpstr>
      <vt:lpstr>Questions for Visual Analysis</vt:lpstr>
      <vt:lpstr>In a Breakout, Visit about…</vt:lpstr>
      <vt:lpstr>Google reverse image search</vt:lpstr>
      <vt:lpstr>So what’s the story?</vt:lpstr>
      <vt:lpstr>News or Opinion?</vt:lpstr>
      <vt:lpstr>How are we doing?</vt:lpstr>
      <vt:lpstr>How’re YOU DOING?</vt:lpstr>
      <vt:lpstr>Anticipation Guide</vt:lpstr>
      <vt:lpstr>History Case: Zoot Suits</vt:lpstr>
      <vt:lpstr>PowerPoint Presentation</vt:lpstr>
      <vt:lpstr>PowerPoint Presentation</vt:lpstr>
      <vt:lpstr>PowerPoint Presentation</vt:lpstr>
      <vt:lpstr>Factitious</vt:lpstr>
      <vt:lpstr>One thing that may help students identify fake news is writing it!</vt:lpstr>
      <vt:lpstr>What do you Do When you read through material?</vt:lpstr>
      <vt:lpstr>Supporting kids’  metaphorical megaphones</vt:lpstr>
      <vt:lpstr>Questions?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Media Literacy for Social Media Users  </dc:title>
  <dc:creator>Jane Saunders</dc:creator>
  <cp:lastModifiedBy>Gwynne Ash</cp:lastModifiedBy>
  <cp:revision>130</cp:revision>
  <cp:lastPrinted>2018-04-14T03:40:55Z</cp:lastPrinted>
  <dcterms:created xsi:type="dcterms:W3CDTF">2016-02-03T20:03:57Z</dcterms:created>
  <dcterms:modified xsi:type="dcterms:W3CDTF">2021-12-02T21:48:43Z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0x01010068114B8381992D49BFEC195D1E62885C</vt:lpwstr>
  </property>
</Properties>
</file>