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960" r:id="rId2"/>
    <p:sldMasterId id="2147483972" r:id="rId3"/>
    <p:sldMasterId id="2147483984" r:id="rId4"/>
    <p:sldMasterId id="2147483996" r:id="rId5"/>
    <p:sldMasterId id="2147484008" r:id="rId6"/>
  </p:sldMasterIdLst>
  <p:notesMasterIdLst>
    <p:notesMasterId r:id="rId35"/>
  </p:notesMasterIdLst>
  <p:sldIdLst>
    <p:sldId id="256" r:id="rId7"/>
    <p:sldId id="316" r:id="rId8"/>
    <p:sldId id="280" r:id="rId9"/>
    <p:sldId id="273" r:id="rId10"/>
    <p:sldId id="277" r:id="rId11"/>
    <p:sldId id="296" r:id="rId12"/>
    <p:sldId id="297" r:id="rId13"/>
    <p:sldId id="281" r:id="rId14"/>
    <p:sldId id="274" r:id="rId15"/>
    <p:sldId id="262" r:id="rId16"/>
    <p:sldId id="299" r:id="rId17"/>
    <p:sldId id="282" r:id="rId18"/>
    <p:sldId id="315" r:id="rId19"/>
    <p:sldId id="312" r:id="rId20"/>
    <p:sldId id="302" r:id="rId21"/>
    <p:sldId id="284" r:id="rId22"/>
    <p:sldId id="286" r:id="rId23"/>
    <p:sldId id="306" r:id="rId24"/>
    <p:sldId id="289" r:id="rId25"/>
    <p:sldId id="310" r:id="rId26"/>
    <p:sldId id="279" r:id="rId27"/>
    <p:sldId id="304" r:id="rId28"/>
    <p:sldId id="287" r:id="rId29"/>
    <p:sldId id="288" r:id="rId30"/>
    <p:sldId id="298" r:id="rId31"/>
    <p:sldId id="308" r:id="rId32"/>
    <p:sldId id="309" r:id="rId33"/>
    <p:sldId id="314"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633" autoAdjust="0"/>
  </p:normalViewPr>
  <p:slideViewPr>
    <p:cSldViewPr>
      <p:cViewPr>
        <p:scale>
          <a:sx n="123" d="100"/>
          <a:sy n="123" d="100"/>
        </p:scale>
        <p:origin x="-1332"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9A73569-242E-4A73-9940-5CB2DC78A25A}" type="datetimeFigureOut">
              <a:rPr lang="en-US" smtClean="0"/>
              <a:t>11/6/2021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91715F5-7092-4C2E-8FE9-20AB72AD3DD3}" type="slidenum">
              <a:rPr lang="en-US" smtClean="0"/>
              <a:t>‹#›</a:t>
            </a:fld>
            <a:endParaRPr lang="en-US"/>
          </a:p>
        </p:txBody>
      </p:sp>
    </p:spTree>
    <p:extLst>
      <p:ext uri="{BB962C8B-B14F-4D97-AF65-F5344CB8AC3E}">
        <p14:creationId xmlns:p14="http://schemas.microsoft.com/office/powerpoint/2010/main" val="233732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15F5-7092-4C2E-8FE9-20AB72AD3DD3}" type="slidenum">
              <a:rPr lang="en-US" smtClean="0"/>
              <a:t>1</a:t>
            </a:fld>
            <a:endParaRPr lang="en-US"/>
          </a:p>
        </p:txBody>
      </p:sp>
    </p:spTree>
    <p:extLst>
      <p:ext uri="{BB962C8B-B14F-4D97-AF65-F5344CB8AC3E}">
        <p14:creationId xmlns:p14="http://schemas.microsoft.com/office/powerpoint/2010/main" val="138553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15F5-7092-4C2E-8FE9-20AB72AD3DD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6324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34591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068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6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379211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85258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09138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6309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11/6/2021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9512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black"/>
                </a:solidFill>
              </a:rPr>
              <a:pPr/>
              <a:t>11/6/2021</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567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11/6/2021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6326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536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46546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48192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5611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57435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6149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30851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397957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0609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11/6/2021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1693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black"/>
                </a:solidFill>
              </a:rPr>
              <a:pPr/>
              <a:t>11/6/2021</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8374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11/6/2021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256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92984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843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95168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3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146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1054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43661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11/6/2021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6787305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11/6/2021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836375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11/6/2021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734322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11/6/2021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478630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2298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11/6/2021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391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40215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11/6/2021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9547890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8628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465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1054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43661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11/6/2021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6787305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11/6/2021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836375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11/6/2021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73432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11/6/2021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988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11/6/2021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47863024"/>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11/6/2021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3915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40215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11/6/2021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9547890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8628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11/6/2021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4652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solidFill>
                  <a:srgbClr val="04617B">
                    <a:shade val="90000"/>
                  </a:srgbClr>
                </a:solidFill>
              </a:rPr>
              <a:pPr/>
              <a:t>11/6/2021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4476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40832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940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13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black"/>
                </a:solidFill>
              </a:rPr>
              <a:pPr/>
              <a:t>11/6/2021</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46700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solidFill>
                  <a:srgbClr val="04617B">
                    <a:shade val="90000"/>
                  </a:srgbClr>
                </a:solidFill>
              </a:rPr>
              <a:pPr/>
              <a:t>11/6/2021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2276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solidFill>
                  <a:srgbClr val="04617B">
                    <a:shade val="90000"/>
                  </a:srgbClr>
                </a:solidFill>
              </a:rPr>
              <a:pPr/>
              <a:t>11/6/2021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769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solidFill>
                  <a:srgbClr val="04617B">
                    <a:shade val="90000"/>
                  </a:srgbClr>
                </a:solidFill>
              </a:rPr>
              <a:pPr/>
              <a:t>11/6/2021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4375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6262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solidFill>
                  <a:srgbClr val="04617B">
                    <a:shade val="90000"/>
                  </a:srgbClr>
                </a:solidFill>
              </a:rPr>
              <a:pPr/>
              <a:t>11/6/2021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88418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4875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solidFill>
                  <a:srgbClr val="04617B">
                    <a:shade val="90000"/>
                  </a:srgbClr>
                </a:solidFill>
              </a:rPr>
              <a:pPr/>
              <a:t>11/6/2021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7991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11/6/2021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865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064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black"/>
                </a:solidFill>
              </a:rPr>
              <a:pPr/>
              <a:t>11/6/2021</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15762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11/6/2021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31547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11/6/2021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641486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11/6/2021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47038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11/6/2021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149637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11/6/2021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149637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solidFill>
                  <a:srgbClr val="04617B">
                    <a:shade val="90000"/>
                  </a:srgbClr>
                </a:solidFill>
              </a:rPr>
              <a:pPr/>
              <a:t>11/6/2021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Levine</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6085624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85800"/>
            <a:ext cx="7772400" cy="2209800"/>
          </a:xfrm>
        </p:spPr>
        <p:txBody>
          <a:bodyPr>
            <a:normAutofit fontScale="90000"/>
          </a:bodyPr>
          <a:lstStyle/>
          <a:p>
            <a:pPr algn="ctr"/>
            <a:r>
              <a:rPr lang="en-US" dirty="0" smtClean="0"/>
              <a:t>An Introduction to </a:t>
            </a:r>
            <a:br>
              <a:rPr lang="en-US" dirty="0" smtClean="0"/>
            </a:br>
            <a:r>
              <a:rPr lang="en-US" dirty="0" smtClean="0"/>
              <a:t>Frederick Douglass,</a:t>
            </a:r>
            <a:br>
              <a:rPr lang="en-US" dirty="0" smtClean="0"/>
            </a:br>
            <a:r>
              <a:rPr lang="en-US" dirty="0" smtClean="0"/>
              <a:t>1818-1895</a:t>
            </a:r>
            <a:endParaRPr lang="en-US" dirty="0"/>
          </a:p>
        </p:txBody>
      </p:sp>
      <p:sp>
        <p:nvSpPr>
          <p:cNvPr id="3" name="Subtitle 2"/>
          <p:cNvSpPr>
            <a:spLocks noGrp="1"/>
          </p:cNvSpPr>
          <p:nvPr>
            <p:ph type="subTitle" idx="1"/>
          </p:nvPr>
        </p:nvSpPr>
        <p:spPr>
          <a:xfrm>
            <a:off x="838200" y="3581400"/>
            <a:ext cx="7772400" cy="2667000"/>
          </a:xfrm>
        </p:spPr>
        <p:txBody>
          <a:bodyPr>
            <a:normAutofit fontScale="77500" lnSpcReduction="20000"/>
          </a:bodyPr>
          <a:lstStyle/>
          <a:p>
            <a:endParaRPr lang="en-US" dirty="0" smtClean="0"/>
          </a:p>
          <a:p>
            <a:endParaRPr lang="en-US" dirty="0" smtClean="0"/>
          </a:p>
          <a:p>
            <a:endParaRPr lang="en-US" dirty="0"/>
          </a:p>
          <a:p>
            <a:endParaRPr lang="en-US" dirty="0"/>
          </a:p>
          <a:p>
            <a:r>
              <a:rPr lang="en-US" dirty="0" smtClean="0"/>
              <a:t>ROBERT S. LEVINE</a:t>
            </a:r>
          </a:p>
          <a:p>
            <a:r>
              <a:rPr lang="en-US" dirty="0" smtClean="0"/>
              <a:t>	    UNIVERSITY OF MARYLAND</a:t>
            </a:r>
          </a:p>
          <a:p>
            <a:r>
              <a:rPr lang="en-US" dirty="0" smtClean="0">
                <a:solidFill>
                  <a:srgbClr val="0070C0"/>
                </a:solidFill>
              </a:rPr>
              <a:t>rlevine@umd.edu</a:t>
            </a:r>
          </a:p>
          <a:p>
            <a:r>
              <a:rPr lang="en-US" u="sng" dirty="0" smtClean="0">
                <a:solidFill>
                  <a:srgbClr val="0070C0"/>
                </a:solidFill>
              </a:rPr>
              <a:t>go.umd.edu/</a:t>
            </a:r>
            <a:r>
              <a:rPr lang="en-US" u="sng" dirty="0" err="1" smtClean="0">
                <a:solidFill>
                  <a:srgbClr val="0070C0"/>
                </a:solidFill>
              </a:rPr>
              <a:t>robertslevine</a:t>
            </a:r>
            <a:endParaRPr lang="en-US" u="sng"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7541" y="2895600"/>
            <a:ext cx="2606040" cy="1737360"/>
          </a:xfrm>
          <a:prstGeom prst="rect">
            <a:avLst/>
          </a:prstGeom>
        </p:spPr>
      </p:pic>
    </p:spTree>
    <p:extLst>
      <p:ext uri="{BB962C8B-B14F-4D97-AF65-F5344CB8AC3E}">
        <p14:creationId xmlns:p14="http://schemas.microsoft.com/office/powerpoint/2010/main" val="305000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009"/>
          <a:stretch/>
        </p:blipFill>
        <p:spPr>
          <a:xfrm>
            <a:off x="1066800" y="228600"/>
            <a:ext cx="5223205" cy="6509951"/>
          </a:xfrm>
          <a:prstGeom prst="rect">
            <a:avLst/>
          </a:prstGeom>
        </p:spPr>
      </p:pic>
      <p:sp>
        <p:nvSpPr>
          <p:cNvPr id="11" name="TextBox 10"/>
          <p:cNvSpPr txBox="1"/>
          <p:nvPr/>
        </p:nvSpPr>
        <p:spPr>
          <a:xfrm>
            <a:off x="7162800" y="2590800"/>
            <a:ext cx="1600200" cy="646331"/>
          </a:xfrm>
          <a:prstGeom prst="rect">
            <a:avLst/>
          </a:prstGeom>
          <a:noFill/>
        </p:spPr>
        <p:txBody>
          <a:bodyPr wrap="square" rtlCol="0">
            <a:spAutoFit/>
          </a:bodyPr>
          <a:lstStyle/>
          <a:p>
            <a:r>
              <a:rPr lang="en-US" dirty="0" smtClean="0"/>
              <a:t>Douglass in 1852</a:t>
            </a:r>
            <a:endParaRPr lang="en-US" dirty="0"/>
          </a:p>
        </p:txBody>
      </p:sp>
    </p:spTree>
    <p:extLst>
      <p:ext uri="{BB962C8B-B14F-4D97-AF65-F5344CB8AC3E}">
        <p14:creationId xmlns:p14="http://schemas.microsoft.com/office/powerpoint/2010/main" val="1495888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66" y="-152400"/>
            <a:ext cx="814214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5715000"/>
            <a:ext cx="3879588" cy="369332"/>
          </a:xfrm>
          <a:prstGeom prst="rect">
            <a:avLst/>
          </a:prstGeom>
          <a:noFill/>
        </p:spPr>
        <p:txBody>
          <a:bodyPr wrap="none" rtlCol="0">
            <a:spAutoFit/>
          </a:bodyPr>
          <a:lstStyle/>
          <a:p>
            <a:r>
              <a:rPr lang="en-US" dirty="0" smtClean="0"/>
              <a:t>Published by W. W. Norton, 2015</a:t>
            </a:r>
            <a:endParaRPr lang="en-US" dirty="0"/>
          </a:p>
        </p:txBody>
      </p:sp>
    </p:spTree>
    <p:extLst>
      <p:ext uri="{BB962C8B-B14F-4D97-AF65-F5344CB8AC3E}">
        <p14:creationId xmlns:p14="http://schemas.microsoft.com/office/powerpoint/2010/main" val="254167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6" y="0"/>
            <a:ext cx="8861367" cy="6858000"/>
          </a:xfrm>
          <a:prstGeom prst="rect">
            <a:avLst/>
          </a:prstGeom>
        </p:spPr>
      </p:pic>
    </p:spTree>
    <p:extLst>
      <p:ext uri="{BB962C8B-B14F-4D97-AF65-F5344CB8AC3E}">
        <p14:creationId xmlns:p14="http://schemas.microsoft.com/office/powerpoint/2010/main" val="63830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035" y="685800"/>
            <a:ext cx="2594726" cy="4297680"/>
          </a:xfrm>
          <a:prstGeom prst="rect">
            <a:avLst/>
          </a:prstGeom>
        </p:spPr>
      </p:pic>
      <p:sp>
        <p:nvSpPr>
          <p:cNvPr id="3" name="TextBox 2"/>
          <p:cNvSpPr txBox="1"/>
          <p:nvPr/>
        </p:nvSpPr>
        <p:spPr>
          <a:xfrm>
            <a:off x="1785336" y="5105400"/>
            <a:ext cx="7135287" cy="1200329"/>
          </a:xfrm>
          <a:prstGeom prst="rect">
            <a:avLst/>
          </a:prstGeom>
          <a:noFill/>
        </p:spPr>
        <p:txBody>
          <a:bodyPr wrap="none" rtlCol="0">
            <a:spAutoFit/>
          </a:bodyPr>
          <a:lstStyle/>
          <a:p>
            <a:r>
              <a:rPr lang="en-US" dirty="0">
                <a:solidFill>
                  <a:srgbClr val="494848"/>
                </a:solidFill>
                <a:latin typeface="Catamaran"/>
              </a:rPr>
              <a:t>From </a:t>
            </a:r>
            <a:r>
              <a:rPr lang="en-US" dirty="0" smtClean="0">
                <a:solidFill>
                  <a:srgbClr val="494848"/>
                </a:solidFill>
                <a:latin typeface="Catamaran"/>
              </a:rPr>
              <a:t>Josiah </a:t>
            </a:r>
            <a:r>
              <a:rPr lang="en-US" dirty="0">
                <a:solidFill>
                  <a:srgbClr val="494848"/>
                </a:solidFill>
                <a:latin typeface="Catamaran"/>
              </a:rPr>
              <a:t>C. Nott and George </a:t>
            </a:r>
            <a:r>
              <a:rPr lang="en-US" dirty="0" smtClean="0">
                <a:solidFill>
                  <a:srgbClr val="494848"/>
                </a:solidFill>
                <a:latin typeface="Catamaran"/>
              </a:rPr>
              <a:t>Gliddon, </a:t>
            </a:r>
            <a:r>
              <a:rPr lang="en-US" i="1" dirty="0" smtClean="0">
                <a:solidFill>
                  <a:srgbClr val="494848"/>
                </a:solidFill>
                <a:latin typeface="Catamaran"/>
              </a:rPr>
              <a:t>Types </a:t>
            </a:r>
            <a:r>
              <a:rPr lang="en-US" i="1" dirty="0">
                <a:solidFill>
                  <a:srgbClr val="494848"/>
                </a:solidFill>
                <a:latin typeface="Catamaran"/>
              </a:rPr>
              <a:t>of </a:t>
            </a:r>
            <a:r>
              <a:rPr lang="en-US" i="1" dirty="0" smtClean="0">
                <a:solidFill>
                  <a:srgbClr val="494848"/>
                </a:solidFill>
                <a:latin typeface="Catamaran"/>
              </a:rPr>
              <a:t>Mankind</a:t>
            </a:r>
          </a:p>
          <a:p>
            <a:r>
              <a:rPr lang="en-US" dirty="0" smtClean="0">
                <a:solidFill>
                  <a:srgbClr val="494848"/>
                </a:solidFill>
                <a:latin typeface="Catamaran"/>
              </a:rPr>
              <a:t>(Philadelphia</a:t>
            </a:r>
            <a:r>
              <a:rPr lang="en-US" dirty="0">
                <a:solidFill>
                  <a:srgbClr val="494848"/>
                </a:solidFill>
                <a:latin typeface="Catamaran"/>
              </a:rPr>
              <a:t>: Lippincott, Grambo &amp; </a:t>
            </a:r>
            <a:r>
              <a:rPr lang="en-US" dirty="0" smtClean="0">
                <a:solidFill>
                  <a:srgbClr val="494848"/>
                </a:solidFill>
                <a:latin typeface="Catamaran"/>
              </a:rPr>
              <a:t>Co, 1854</a:t>
            </a:r>
            <a:r>
              <a:rPr lang="en-US" dirty="0">
                <a:solidFill>
                  <a:srgbClr val="494848"/>
                </a:solidFill>
                <a:latin typeface="Catamaran"/>
              </a:rPr>
              <a:t>). </a:t>
            </a:r>
            <a:r>
              <a:rPr lang="en-US" dirty="0" smtClean="0">
                <a:solidFill>
                  <a:srgbClr val="494848"/>
                </a:solidFill>
                <a:latin typeface="Catamaran"/>
              </a:rPr>
              <a:t>Douglass responded</a:t>
            </a:r>
          </a:p>
          <a:p>
            <a:r>
              <a:rPr lang="en-US" dirty="0" smtClean="0">
                <a:solidFill>
                  <a:srgbClr val="494848"/>
                </a:solidFill>
                <a:latin typeface="Catamaran"/>
              </a:rPr>
              <a:t>to this book in a famous speech, “The Claims of the Negro,</a:t>
            </a:r>
          </a:p>
          <a:p>
            <a:r>
              <a:rPr lang="en-US" dirty="0" smtClean="0">
                <a:solidFill>
                  <a:srgbClr val="494848"/>
                </a:solidFill>
                <a:latin typeface="Catamaran"/>
              </a:rPr>
              <a:t>Ethnologically Considered” (1854).</a:t>
            </a:r>
            <a:endParaRPr lang="en-US" dirty="0"/>
          </a:p>
        </p:txBody>
      </p:sp>
    </p:spTree>
    <p:extLst>
      <p:ext uri="{BB962C8B-B14F-4D97-AF65-F5344CB8AC3E}">
        <p14:creationId xmlns:p14="http://schemas.microsoft.com/office/powerpoint/2010/main" val="100397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47500" lnSpcReduction="20000"/>
          </a:bodyPr>
          <a:lstStyle/>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1863-1865   Visits Lincoln three times at the White House; they become friends of sorts. During this period, Douglass helps to recruit Black troops for the Union Army.</a:t>
            </a:r>
          </a:p>
          <a:p>
            <a:pPr marL="514350" marR="0" indent="-514350">
              <a:spcBef>
                <a:spcPts val="0"/>
              </a:spcBef>
              <a:spcAft>
                <a:spcPts val="0"/>
              </a:spcAft>
              <a:buAutoNum type="arabicPlain" startAt="1847"/>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1865-1868     Challenges Andrew Johnson; supports his impeachment. Actively works for Reconstruction and Black rights from this time to his death in 1895.</a:t>
            </a:r>
          </a:p>
          <a:p>
            <a:pPr marL="0" marR="0" indent="0">
              <a:spcBef>
                <a:spcPts val="0"/>
              </a:spcBef>
              <a:spcAft>
                <a:spcPts val="0"/>
              </a:spcAft>
              <a:buNone/>
            </a:pPr>
            <a:endParaRPr lang="en-US" sz="3500" dirty="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1870-1874   Edits </a:t>
            </a:r>
            <a:r>
              <a:rPr lang="en-US" sz="3500" i="1" dirty="0" smtClean="0">
                <a:latin typeface="Times New Roman"/>
                <a:ea typeface="Calibri"/>
                <a:cs typeface="Times New Roman"/>
              </a:rPr>
              <a:t>The New Era</a:t>
            </a:r>
            <a:r>
              <a:rPr lang="en-US" sz="3500" dirty="0" smtClean="0">
                <a:latin typeface="Times New Roman"/>
                <a:ea typeface="Calibri"/>
                <a:cs typeface="Times New Roman"/>
              </a:rPr>
              <a:t>, Washington D.C. newspaper championing Reconstruction.</a:t>
            </a:r>
          </a:p>
          <a:p>
            <a:pPr marL="0" marR="0" indent="0">
              <a:spcBef>
                <a:spcPts val="0"/>
              </a:spcBef>
              <a:spcAft>
                <a:spcPts val="0"/>
              </a:spcAft>
              <a:buNone/>
            </a:pPr>
            <a:endParaRPr lang="en-US" sz="3500" dirty="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1877-1895    Dismayed by the failure of Reconstruction, but keeps on fighting.</a:t>
            </a:r>
          </a:p>
          <a:p>
            <a:pPr marL="0" marR="0" indent="0">
              <a:spcBef>
                <a:spcPts val="0"/>
              </a:spcBef>
              <a:spcAft>
                <a:spcPts val="0"/>
              </a:spcAft>
              <a:buNone/>
            </a:pPr>
            <a:endParaRPr lang="en-US" sz="3500" dirty="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1881, 1892   Publishes his third autobiography, </a:t>
            </a:r>
            <a:r>
              <a:rPr lang="en-US" sz="3500" i="1" dirty="0" smtClean="0">
                <a:latin typeface="Times New Roman"/>
                <a:ea typeface="Calibri"/>
                <a:cs typeface="Times New Roman"/>
              </a:rPr>
              <a:t>Life and Times of Frederick Douglass.</a:t>
            </a:r>
            <a:endParaRPr lang="en-US" sz="3500" dirty="0">
              <a:latin typeface="Times New Roman"/>
              <a:ea typeface="Calibri"/>
              <a:cs typeface="Times New Roman"/>
            </a:endParaRPr>
          </a:p>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1884    After the death of his wife Anna, marries Helen Pitts, a white woman twenty years his junior who had been working as his secretary. </a:t>
            </a:r>
          </a:p>
          <a:p>
            <a:pPr marL="514350" marR="0" indent="-514350">
              <a:spcBef>
                <a:spcPts val="0"/>
              </a:spcBef>
              <a:spcAft>
                <a:spcPts val="0"/>
              </a:spcAft>
              <a:buAutoNum type="arabicPlain" startAt="1884"/>
            </a:pPr>
            <a:endParaRPr lang="en-US" sz="3500" dirty="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1894     Delivers one of his most famous speeches, “Lessons of the Hour,” an attack on the lynching of black men.</a:t>
            </a:r>
          </a:p>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1895    Dies on February 20</a:t>
            </a:r>
            <a:r>
              <a:rPr lang="en-US" sz="3500" baseline="30000" dirty="0" smtClean="0">
                <a:latin typeface="Times New Roman"/>
                <a:ea typeface="Calibri"/>
                <a:cs typeface="Times New Roman"/>
              </a:rPr>
              <a:t>th</a:t>
            </a:r>
            <a:r>
              <a:rPr lang="en-US" sz="3500" dirty="0" smtClean="0">
                <a:latin typeface="Times New Roman"/>
                <a:ea typeface="Calibri"/>
                <a:cs typeface="Times New Roman"/>
              </a:rPr>
              <a:t>, several  hours after speaking at a women’s rights convention. </a:t>
            </a:r>
          </a:p>
        </p:txBody>
      </p:sp>
      <p:sp>
        <p:nvSpPr>
          <p:cNvPr id="2" name="Title 1"/>
          <p:cNvSpPr>
            <a:spLocks noGrp="1"/>
          </p:cNvSpPr>
          <p:nvPr>
            <p:ph type="title"/>
          </p:nvPr>
        </p:nvSpPr>
        <p:spPr>
          <a:xfrm>
            <a:off x="457200" y="274638"/>
            <a:ext cx="8229600" cy="944562"/>
          </a:xfrm>
        </p:spPr>
        <p:txBody>
          <a:bodyPr>
            <a:normAutofit/>
          </a:bodyPr>
          <a:lstStyle/>
          <a:p>
            <a:r>
              <a:rPr lang="en-US" sz="2600" dirty="0" smtClean="0"/>
              <a:t>A Douglass Chronology, Civil War and Beyond</a:t>
            </a:r>
            <a:endParaRPr lang="en-US" sz="2600" dirty="0"/>
          </a:p>
        </p:txBody>
      </p:sp>
    </p:spTree>
    <p:extLst>
      <p:ext uri="{BB962C8B-B14F-4D97-AF65-F5344CB8AC3E}">
        <p14:creationId xmlns:p14="http://schemas.microsoft.com/office/powerpoint/2010/main" val="2776307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Lincoln delivering second inaugural address, March 4,1865</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292" y="1481138"/>
            <a:ext cx="6217416" cy="4525962"/>
          </a:xfrm>
        </p:spPr>
      </p:pic>
    </p:spTree>
    <p:extLst>
      <p:ext uri="{BB962C8B-B14F-4D97-AF65-F5344CB8AC3E}">
        <p14:creationId xmlns:p14="http://schemas.microsoft.com/office/powerpoint/2010/main" val="3079486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533400"/>
            <a:ext cx="3313284" cy="5029200"/>
          </a:xfrm>
        </p:spPr>
      </p:pic>
      <p:sp>
        <p:nvSpPr>
          <p:cNvPr id="3" name="Title 2"/>
          <p:cNvSpPr>
            <a:spLocks noGrp="1"/>
          </p:cNvSpPr>
          <p:nvPr>
            <p:ph type="title"/>
          </p:nvPr>
        </p:nvSpPr>
        <p:spPr>
          <a:xfrm>
            <a:off x="533400" y="-22860"/>
            <a:ext cx="8305800" cy="45719"/>
          </a:xfrm>
        </p:spPr>
        <p:txBody>
          <a:bodyPr>
            <a:noAutofit/>
          </a:bodyPr>
          <a:lstStyle/>
          <a:p>
            <a:endParaRPr lang="en-US" sz="3000" dirty="0"/>
          </a:p>
        </p:txBody>
      </p:sp>
      <p:sp>
        <p:nvSpPr>
          <p:cNvPr id="2" name="TextBox 1"/>
          <p:cNvSpPr txBox="1"/>
          <p:nvPr/>
        </p:nvSpPr>
        <p:spPr>
          <a:xfrm>
            <a:off x="2514600" y="5715000"/>
            <a:ext cx="4565388" cy="369332"/>
          </a:xfrm>
          <a:prstGeom prst="rect">
            <a:avLst/>
          </a:prstGeom>
          <a:noFill/>
        </p:spPr>
        <p:txBody>
          <a:bodyPr wrap="square" rtlCol="0">
            <a:spAutoFit/>
          </a:bodyPr>
          <a:lstStyle/>
          <a:p>
            <a:r>
              <a:rPr lang="en-US" dirty="0" smtClean="0"/>
              <a:t>Published by W. W. Norton, 2021</a:t>
            </a:r>
            <a:endParaRPr lang="en-US" dirty="0"/>
          </a:p>
        </p:txBody>
      </p:sp>
    </p:spTree>
    <p:extLst>
      <p:ext uri="{BB962C8B-B14F-4D97-AF65-F5344CB8AC3E}">
        <p14:creationId xmlns:p14="http://schemas.microsoft.com/office/powerpoint/2010/main" val="3292969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endParaRPr lang="en-US" sz="2000" dirty="0" smtClean="0"/>
          </a:p>
          <a:p>
            <a:pPr marL="109728" indent="0">
              <a:buNone/>
            </a:pPr>
            <a:endParaRPr lang="en-US" sz="2400" dirty="0" smtClean="0"/>
          </a:p>
          <a:p>
            <a:pPr marL="109728" indent="0">
              <a:buNone/>
            </a:pPr>
            <a:endParaRPr lang="en-US" sz="2200" dirty="0"/>
          </a:p>
          <a:p>
            <a:pPr marL="109728" indent="0">
              <a:buNone/>
            </a:pPr>
            <a:r>
              <a:rPr lang="en-US" sz="2200" b="1" i="1" dirty="0" smtClean="0"/>
              <a:t>“Slavery is not abolished until the black man has the ballot.”</a:t>
            </a:r>
          </a:p>
          <a:p>
            <a:pPr marL="109728" indent="0">
              <a:buNone/>
            </a:pPr>
            <a:endParaRPr lang="en-US" sz="2200" dirty="0" smtClean="0"/>
          </a:p>
          <a:p>
            <a:pPr marL="109728" indent="0">
              <a:buNone/>
            </a:pPr>
            <a:r>
              <a:rPr lang="en-US" sz="2200" dirty="0" smtClean="0"/>
              <a:t>(from a speech at the May 1865 American Anti-Slavery Society)</a:t>
            </a:r>
          </a:p>
          <a:p>
            <a:pPr marL="109728" indent="0">
              <a:buNone/>
            </a:pPr>
            <a:endParaRPr lang="en-US" sz="2200"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sz="3600" dirty="0" smtClean="0"/>
              <a:t>The Douglass Argument, 1861-1895</a:t>
            </a:r>
            <a:endParaRPr lang="en-US" sz="3600" dirty="0"/>
          </a:p>
        </p:txBody>
      </p:sp>
    </p:spTree>
    <p:extLst>
      <p:ext uri="{BB962C8B-B14F-4D97-AF65-F5344CB8AC3E}">
        <p14:creationId xmlns:p14="http://schemas.microsoft.com/office/powerpoint/2010/main" val="3250271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6564" y="1481138"/>
            <a:ext cx="4874438" cy="3931920"/>
          </a:xfrm>
        </p:spPr>
      </p:pic>
      <p:sp>
        <p:nvSpPr>
          <p:cNvPr id="3" name="Title 2"/>
          <p:cNvSpPr>
            <a:spLocks noGrp="1"/>
          </p:cNvSpPr>
          <p:nvPr>
            <p:ph type="title"/>
          </p:nvPr>
        </p:nvSpPr>
        <p:spPr/>
        <p:txBody>
          <a:bodyPr/>
          <a:lstStyle/>
          <a:p>
            <a:r>
              <a:rPr lang="en-US" dirty="0" smtClean="0"/>
              <a:t>Frederick Douglass circa 1880</a:t>
            </a:r>
            <a:endParaRPr lang="en-US" dirty="0"/>
          </a:p>
        </p:txBody>
      </p:sp>
      <p:sp>
        <p:nvSpPr>
          <p:cNvPr id="2" name="TextBox 1"/>
          <p:cNvSpPr txBox="1"/>
          <p:nvPr/>
        </p:nvSpPr>
        <p:spPr>
          <a:xfrm>
            <a:off x="1752600" y="5650468"/>
            <a:ext cx="4993675" cy="369332"/>
          </a:xfrm>
          <a:prstGeom prst="rect">
            <a:avLst/>
          </a:prstGeom>
          <a:noFill/>
        </p:spPr>
        <p:txBody>
          <a:bodyPr wrap="none" rtlCol="0">
            <a:spAutoFit/>
          </a:bodyPr>
          <a:lstStyle/>
          <a:p>
            <a:r>
              <a:rPr lang="en-US" dirty="0" smtClean="0"/>
              <a:t>(from negatives at the Library of Congress)</a:t>
            </a:r>
            <a:endParaRPr lang="en-US" dirty="0"/>
          </a:p>
        </p:txBody>
      </p:sp>
    </p:spTree>
    <p:extLst>
      <p:ext uri="{BB962C8B-B14F-4D97-AF65-F5344CB8AC3E}">
        <p14:creationId xmlns:p14="http://schemas.microsoft.com/office/powerpoint/2010/main" val="331527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609600"/>
            <a:ext cx="3655310" cy="5943600"/>
          </a:xfrm>
          <a:prstGeom prst="rect">
            <a:avLst/>
          </a:prstGeom>
        </p:spPr>
      </p:pic>
      <p:sp>
        <p:nvSpPr>
          <p:cNvPr id="3" name="TextBox 2"/>
          <p:cNvSpPr txBox="1"/>
          <p:nvPr/>
        </p:nvSpPr>
        <p:spPr>
          <a:xfrm>
            <a:off x="6317462" y="1751264"/>
            <a:ext cx="1499128" cy="369332"/>
          </a:xfrm>
          <a:prstGeom prst="rect">
            <a:avLst/>
          </a:prstGeom>
          <a:noFill/>
        </p:spPr>
        <p:txBody>
          <a:bodyPr wrap="none" rtlCol="0">
            <a:spAutoFit/>
          </a:bodyPr>
          <a:lstStyle/>
          <a:p>
            <a:r>
              <a:rPr lang="en-US" dirty="0" smtClean="0"/>
              <a:t>1881; 1892</a:t>
            </a:r>
            <a:endParaRPr lang="en-US" dirty="0"/>
          </a:p>
        </p:txBody>
      </p:sp>
    </p:spTree>
    <p:extLst>
      <p:ext uri="{BB962C8B-B14F-4D97-AF65-F5344CB8AC3E}">
        <p14:creationId xmlns:p14="http://schemas.microsoft.com/office/powerpoint/2010/main" val="1077944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smtClean="0"/>
              <a:t>Donald Trump on Frederick Douglass, February 2017</a:t>
            </a:r>
            <a:endParaRPr lang="en-US" sz="3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4041998" cy="268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8200" y="4838338"/>
            <a:ext cx="7620000" cy="1140312"/>
          </a:xfrm>
          <a:prstGeom prst="rect">
            <a:avLst/>
          </a:prstGeom>
          <a:noFill/>
        </p:spPr>
        <p:txBody>
          <a:bodyPr wrap="square" rtlCol="0">
            <a:spAutoFit/>
          </a:bodyPr>
          <a:lstStyle/>
          <a:p>
            <a:r>
              <a:rPr lang="en-US" sz="2270" dirty="0" smtClean="0"/>
              <a:t>“Frederick Douglass is an example of somebody</a:t>
            </a:r>
          </a:p>
          <a:p>
            <a:r>
              <a:rPr lang="en-US" sz="2270" dirty="0" smtClean="0"/>
              <a:t>who’s done an amazing job and is being recognized </a:t>
            </a:r>
          </a:p>
          <a:p>
            <a:r>
              <a:rPr lang="en-US" sz="2270" dirty="0" smtClean="0"/>
              <a:t>more and more, I notice.”</a:t>
            </a:r>
            <a:endParaRPr lang="en-US" sz="2270" dirty="0"/>
          </a:p>
        </p:txBody>
      </p:sp>
    </p:spTree>
    <p:extLst>
      <p:ext uri="{BB962C8B-B14F-4D97-AF65-F5344CB8AC3E}">
        <p14:creationId xmlns:p14="http://schemas.microsoft.com/office/powerpoint/2010/main" val="1489155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818" y="457200"/>
            <a:ext cx="2888394" cy="5212080"/>
          </a:xfrm>
          <a:prstGeom prst="rect">
            <a:avLst/>
          </a:prstGeom>
        </p:spPr>
      </p:pic>
      <p:sp>
        <p:nvSpPr>
          <p:cNvPr id="3" name="TextBox 2"/>
          <p:cNvSpPr txBox="1"/>
          <p:nvPr/>
        </p:nvSpPr>
        <p:spPr>
          <a:xfrm>
            <a:off x="609600" y="5669280"/>
            <a:ext cx="7444667" cy="369332"/>
          </a:xfrm>
          <a:prstGeom prst="rect">
            <a:avLst/>
          </a:prstGeom>
          <a:noFill/>
        </p:spPr>
        <p:txBody>
          <a:bodyPr wrap="none" rtlCol="0">
            <a:spAutoFit/>
          </a:bodyPr>
          <a:lstStyle/>
          <a:p>
            <a:r>
              <a:rPr lang="en-US" dirty="0" smtClean="0"/>
              <a:t>Frontispiece photograph in </a:t>
            </a:r>
            <a:r>
              <a:rPr lang="en-US" i="1" dirty="0" smtClean="0"/>
              <a:t>Life and Times of Frederick Douglass</a:t>
            </a:r>
            <a:endParaRPr lang="en-US" dirty="0"/>
          </a:p>
        </p:txBody>
      </p:sp>
    </p:spTree>
    <p:extLst>
      <p:ext uri="{BB962C8B-B14F-4D97-AF65-F5344CB8AC3E}">
        <p14:creationId xmlns:p14="http://schemas.microsoft.com/office/powerpoint/2010/main" val="2129979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1640"/>
            <a:ext cx="9421591" cy="6217920"/>
          </a:xfrm>
          <a:prstGeom prst="rect">
            <a:avLst/>
          </a:prstGeom>
        </p:spPr>
      </p:pic>
    </p:spTree>
    <p:extLst>
      <p:ext uri="{BB962C8B-B14F-4D97-AF65-F5344CB8AC3E}">
        <p14:creationId xmlns:p14="http://schemas.microsoft.com/office/powerpoint/2010/main" val="1496408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lnSpcReduction="10000"/>
          </a:bodyPr>
          <a:lstStyle/>
          <a:p>
            <a:pPr marL="0" indent="0">
              <a:spcBef>
                <a:spcPts val="0"/>
              </a:spcBef>
              <a:buNone/>
            </a:pPr>
            <a:r>
              <a:rPr lang="en-US" sz="2800" dirty="0" smtClean="0">
                <a:latin typeface="Times New Roman" panose="02020603050405020304" pitchFamily="18" charset="0"/>
                <a:cs typeface="Times New Roman" panose="02020603050405020304" pitchFamily="18" charset="0"/>
              </a:rPr>
              <a:t>Put away your </a:t>
            </a:r>
            <a:r>
              <a:rPr lang="en-US" sz="2800" dirty="0">
                <a:latin typeface="Times New Roman"/>
                <a:ea typeface="Calibri"/>
                <a:cs typeface="Times New Roman"/>
              </a:rPr>
              <a:t>race prejudice. Banish the idea that one class must rule over another. Recognize the fact that the rights of the humblest citizen are as worthy of protection as those of the highest, and your problems will be solved; and, whatever may be in store for it in the future, whether prosperity, or adversity; whether it shall have foes without, or foes within, whether there shall be peace, or war; based upon the </a:t>
            </a:r>
            <a:r>
              <a:rPr lang="en-US" sz="2800" dirty="0" smtClean="0">
                <a:latin typeface="Times New Roman"/>
                <a:ea typeface="Calibri"/>
                <a:cs typeface="Times New Roman"/>
              </a:rPr>
              <a:t>eternal principles </a:t>
            </a:r>
            <a:r>
              <a:rPr lang="en-US" sz="2800" dirty="0">
                <a:latin typeface="Times New Roman"/>
                <a:ea typeface="Calibri"/>
                <a:cs typeface="Times New Roman"/>
              </a:rPr>
              <a:t>of truth, justice, and humanity, and with no class having any cause of complaint or grievance, your Republic will stand and flourish forever.</a:t>
            </a:r>
            <a:endParaRPr lang="en-US" sz="2400" dirty="0">
              <a:latin typeface="Times New Roman"/>
              <a:ea typeface="Calibri"/>
              <a:cs typeface="Times New Roman"/>
            </a:endParaRPr>
          </a:p>
          <a:p>
            <a:endParaRPr lang="en-US" sz="2800" dirty="0"/>
          </a:p>
        </p:txBody>
      </p:sp>
      <p:sp>
        <p:nvSpPr>
          <p:cNvPr id="2" name="Title 1"/>
          <p:cNvSpPr>
            <a:spLocks noGrp="1"/>
          </p:cNvSpPr>
          <p:nvPr>
            <p:ph type="title"/>
          </p:nvPr>
        </p:nvSpPr>
        <p:spPr>
          <a:xfrm>
            <a:off x="457200" y="304800"/>
            <a:ext cx="8229600" cy="1143000"/>
          </a:xfrm>
        </p:spPr>
        <p:txBody>
          <a:bodyPr>
            <a:normAutofit/>
          </a:bodyPr>
          <a:lstStyle/>
          <a:p>
            <a:r>
              <a:rPr lang="en-US" sz="2800" dirty="0" smtClean="0"/>
              <a:t>The closing words of Douglass’s 1894 “The Lessons of the Hour” </a:t>
            </a:r>
            <a:endParaRPr lang="en-US" sz="2800" dirty="0"/>
          </a:p>
        </p:txBody>
      </p:sp>
    </p:spTree>
    <p:extLst>
      <p:ext uri="{BB962C8B-B14F-4D97-AF65-F5344CB8AC3E}">
        <p14:creationId xmlns:p14="http://schemas.microsoft.com/office/powerpoint/2010/main" val="3605776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1841500"/>
            <a:ext cx="2633476" cy="4114800"/>
          </a:xfrm>
          <a:prstGeom prst="rect">
            <a:avLst/>
          </a:prstGeom>
        </p:spPr>
      </p:pic>
      <p:sp>
        <p:nvSpPr>
          <p:cNvPr id="4" name="TextBox 3"/>
          <p:cNvSpPr txBox="1"/>
          <p:nvPr/>
        </p:nvSpPr>
        <p:spPr>
          <a:xfrm>
            <a:off x="1295400" y="762000"/>
            <a:ext cx="6629507" cy="646331"/>
          </a:xfrm>
          <a:prstGeom prst="rect">
            <a:avLst/>
          </a:prstGeom>
          <a:noFill/>
        </p:spPr>
        <p:txBody>
          <a:bodyPr wrap="none" rtlCol="0">
            <a:spAutoFit/>
          </a:bodyPr>
          <a:lstStyle/>
          <a:p>
            <a:r>
              <a:rPr lang="en-US" dirty="0" smtClean="0"/>
              <a:t>Douglass’s </a:t>
            </a:r>
            <a:r>
              <a:rPr lang="en-US" i="1" dirty="0" smtClean="0"/>
              <a:t>Narrative</a:t>
            </a:r>
            <a:r>
              <a:rPr lang="en-US" dirty="0" smtClean="0"/>
              <a:t> published by Harvard University Press, 1961;</a:t>
            </a:r>
          </a:p>
          <a:p>
            <a:r>
              <a:rPr lang="en-US" dirty="0" smtClean="0"/>
              <a:t> the first reprinting since around 1850.</a:t>
            </a:r>
          </a:p>
        </p:txBody>
      </p:sp>
    </p:spTree>
    <p:extLst>
      <p:ext uri="{BB962C8B-B14F-4D97-AF65-F5344CB8AC3E}">
        <p14:creationId xmlns:p14="http://schemas.microsoft.com/office/powerpoint/2010/main" val="22120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905000"/>
            <a:ext cx="3154680" cy="4206240"/>
          </a:xfrm>
          <a:prstGeom prst="rect">
            <a:avLst/>
          </a:prstGeom>
        </p:spPr>
      </p:pic>
      <p:sp>
        <p:nvSpPr>
          <p:cNvPr id="3" name="TextBox 2"/>
          <p:cNvSpPr txBox="1"/>
          <p:nvPr/>
        </p:nvSpPr>
        <p:spPr>
          <a:xfrm>
            <a:off x="914400" y="533400"/>
            <a:ext cx="7239000" cy="1200329"/>
          </a:xfrm>
          <a:prstGeom prst="rect">
            <a:avLst/>
          </a:prstGeom>
          <a:noFill/>
        </p:spPr>
        <p:txBody>
          <a:bodyPr wrap="square" rtlCol="0">
            <a:spAutoFit/>
          </a:bodyPr>
          <a:lstStyle/>
          <a:p>
            <a:r>
              <a:rPr lang="en-US" dirty="0" smtClean="0"/>
              <a:t>Douglass on the cover of the November 22, 1968 </a:t>
            </a:r>
            <a:r>
              <a:rPr lang="en-US" i="1" dirty="0" smtClean="0"/>
              <a:t>Life Magazine, </a:t>
            </a:r>
            <a:r>
              <a:rPr lang="en-US" dirty="0" smtClean="0"/>
              <a:t>several</a:t>
            </a:r>
            <a:r>
              <a:rPr lang="en-US" i="1" dirty="0"/>
              <a:t> </a:t>
            </a:r>
            <a:r>
              <a:rPr lang="en-US" dirty="0" smtClean="0"/>
              <a:t>months after the assassination of Martin Luther King and on the anniversary of Kennedy’s assassination on the same day in 1963.</a:t>
            </a:r>
          </a:p>
        </p:txBody>
      </p:sp>
    </p:spTree>
    <p:extLst>
      <p:ext uri="{BB962C8B-B14F-4D97-AF65-F5344CB8AC3E}">
        <p14:creationId xmlns:p14="http://schemas.microsoft.com/office/powerpoint/2010/main" val="1093267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838200"/>
            <a:ext cx="7701961" cy="5139869"/>
          </a:xfrm>
          <a:prstGeom prst="rect">
            <a:avLst/>
          </a:prstGeom>
          <a:noFill/>
        </p:spPr>
        <p:txBody>
          <a:bodyPr wrap="square" rtlCol="0">
            <a:spAutoFit/>
          </a:bodyPr>
          <a:lstStyle/>
          <a:p>
            <a:r>
              <a:rPr lang="en-US" sz="2200" b="1" dirty="0" smtClean="0"/>
              <a:t>Douglass at the Present Moment: </a:t>
            </a:r>
          </a:p>
          <a:p>
            <a:endParaRPr lang="en-US" sz="2000" b="1" dirty="0" smtClean="0"/>
          </a:p>
          <a:p>
            <a:endParaRPr lang="en-US" b="1" dirty="0"/>
          </a:p>
          <a:p>
            <a:r>
              <a:rPr lang="en-US" dirty="0" smtClean="0"/>
              <a:t>See my recent op-eds on Douglass and voting rights, Douglass </a:t>
            </a:r>
          </a:p>
          <a:p>
            <a:r>
              <a:rPr lang="en-US" dirty="0" smtClean="0"/>
              <a:t>and Critical Race Theory, and Douglass and the abuses of </a:t>
            </a:r>
          </a:p>
          <a:p>
            <a:r>
              <a:rPr lang="en-US" dirty="0" smtClean="0"/>
              <a:t>executive power (links at </a:t>
            </a:r>
            <a:r>
              <a:rPr lang="en-US" u="sng" dirty="0" smtClean="0">
                <a:solidFill>
                  <a:srgbClr val="0070C0"/>
                </a:solidFill>
              </a:rPr>
              <a:t>go.umd.edu/</a:t>
            </a:r>
            <a:r>
              <a:rPr lang="en-US" u="sng" dirty="0" err="1" smtClean="0">
                <a:solidFill>
                  <a:srgbClr val="0070C0"/>
                </a:solidFill>
              </a:rPr>
              <a:t>robertslevine</a:t>
            </a:r>
            <a:r>
              <a:rPr lang="en-US" dirty="0" smtClean="0"/>
              <a:t>):</a:t>
            </a:r>
          </a:p>
          <a:p>
            <a:endParaRPr lang="en-US" dirty="0"/>
          </a:p>
          <a:p>
            <a:r>
              <a:rPr lang="en-US" dirty="0"/>
              <a:t>“Why We Must Hear the Warning in Frederick Douglass’s </a:t>
            </a:r>
          </a:p>
          <a:p>
            <a:r>
              <a:rPr lang="en-US" dirty="0" smtClean="0"/>
              <a:t>‘</a:t>
            </a:r>
            <a:r>
              <a:rPr lang="en-US" dirty="0"/>
              <a:t>Sources of Danger to the Republic’ Today,” </a:t>
            </a:r>
            <a:r>
              <a:rPr lang="en-US" i="1" dirty="0"/>
              <a:t>Time Magazine</a:t>
            </a:r>
            <a:r>
              <a:rPr lang="en-US" dirty="0"/>
              <a:t>, </a:t>
            </a:r>
            <a:endParaRPr lang="en-US" dirty="0" smtClean="0"/>
          </a:p>
          <a:p>
            <a:r>
              <a:rPr lang="en-US" dirty="0" smtClean="0"/>
              <a:t>August </a:t>
            </a:r>
            <a:r>
              <a:rPr lang="en-US" dirty="0"/>
              <a:t>24, 2021.</a:t>
            </a:r>
          </a:p>
          <a:p>
            <a:endParaRPr lang="en-US" dirty="0"/>
          </a:p>
          <a:p>
            <a:r>
              <a:rPr lang="en-US" dirty="0"/>
              <a:t>“Frederick Douglass and the Trouble with Critical Race Theory,” </a:t>
            </a:r>
          </a:p>
          <a:p>
            <a:r>
              <a:rPr lang="en-US" i="1" dirty="0" smtClean="0"/>
              <a:t>Los </a:t>
            </a:r>
            <a:r>
              <a:rPr lang="en-US" i="1" dirty="0"/>
              <a:t>Angeles Review of Books</a:t>
            </a:r>
            <a:r>
              <a:rPr lang="en-US" dirty="0"/>
              <a:t>, August 2, </a:t>
            </a:r>
            <a:r>
              <a:rPr lang="en-US" dirty="0" smtClean="0"/>
              <a:t>2021.</a:t>
            </a:r>
            <a:endParaRPr lang="en-US" dirty="0"/>
          </a:p>
          <a:p>
            <a:endParaRPr lang="en-US" dirty="0"/>
          </a:p>
          <a:p>
            <a:r>
              <a:rPr lang="en-US" dirty="0"/>
              <a:t>“Georgia’s Voter Suppression Laws Betray the Promise of </a:t>
            </a:r>
            <a:endParaRPr lang="en-US" dirty="0" smtClean="0"/>
          </a:p>
          <a:p>
            <a:r>
              <a:rPr lang="en-US" dirty="0" smtClean="0"/>
              <a:t>Reconstruction</a:t>
            </a:r>
            <a:r>
              <a:rPr lang="en-US" dirty="0"/>
              <a:t>,” </a:t>
            </a:r>
            <a:r>
              <a:rPr lang="en-US" i="1" dirty="0"/>
              <a:t>Washington Post</a:t>
            </a:r>
            <a:r>
              <a:rPr lang="en-US" dirty="0"/>
              <a:t>, April 27, 2021.</a:t>
            </a:r>
            <a:endParaRPr lang="en-US" dirty="0" smtClean="0"/>
          </a:p>
          <a:p>
            <a:endParaRPr lang="en-US" dirty="0"/>
          </a:p>
          <a:p>
            <a:endParaRPr lang="en-US" dirty="0" smtClean="0"/>
          </a:p>
        </p:txBody>
      </p:sp>
    </p:spTree>
    <p:extLst>
      <p:ext uri="{BB962C8B-B14F-4D97-AF65-F5344CB8AC3E}">
        <p14:creationId xmlns:p14="http://schemas.microsoft.com/office/powerpoint/2010/main" val="58777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marR="0" indent="0">
              <a:spcBef>
                <a:spcPts val="0"/>
              </a:spcBef>
              <a:spcAft>
                <a:spcPts val="0"/>
              </a:spcAft>
              <a:buNone/>
            </a:pPr>
            <a:r>
              <a:rPr lang="en-US" sz="3000" dirty="0" smtClean="0">
                <a:solidFill>
                  <a:schemeClr val="tx2"/>
                </a:solidFill>
                <a:latin typeface="Times New Roman"/>
                <a:ea typeface="Calibri"/>
                <a:cs typeface="Times New Roman"/>
              </a:rPr>
              <a:t>I was born </a:t>
            </a:r>
            <a:r>
              <a:rPr lang="en-US" sz="3000" dirty="0">
                <a:solidFill>
                  <a:schemeClr val="tx2"/>
                </a:solidFill>
                <a:latin typeface="Times New Roman"/>
                <a:ea typeface="Calibri"/>
                <a:cs typeface="Times New Roman"/>
              </a:rPr>
              <a:t>in Tuckahoe, near Hillsborough, and about twelve miles from Easton, in Talbot county, Maryland. I have no accurate knowledge of my age, never having seen any authentic record containing it. By far the larger part of the slaves know as little of their ages as horses know of theirs, and it is the wish of most masters within my knowledge to keep their slaves thus ignorant. I do not remember to have ever met a slave who could tell of his birthday. They seldom come nearer to it than planting-time, harvest-time, cherry-time, spring-time, or fall-time. A want of information concerning my own was a source of unhappiness to me even during childhood. The white children could tell their ages. I could not tell why I ought to be deprived of the same privilege. I was not allowed to make any inquiries of my master concerning it. He deemed all such inquiries on the part of a slave improper and impertinent, and evidence of a restless spirit. The nearest estimate I can give makes me now between twenty-seven and twenty-eight years of age. I come to this, from hearing my master say, some time during 1835, I was about seventeen years old</a:t>
            </a:r>
            <a:r>
              <a:rPr lang="en-US" sz="3000" dirty="0" smtClean="0">
                <a:solidFill>
                  <a:schemeClr val="tx2"/>
                </a:solidFill>
                <a:latin typeface="Times New Roman"/>
                <a:ea typeface="Calibri"/>
                <a:cs typeface="Times New Roman"/>
              </a:rPr>
              <a:t>.</a:t>
            </a:r>
            <a:r>
              <a:rPr lang="en-US" sz="3000" dirty="0">
                <a:solidFill>
                  <a:schemeClr val="tx2"/>
                </a:solidFill>
                <a:latin typeface="Times New Roman"/>
                <a:ea typeface="Calibri"/>
                <a:cs typeface="Times New Roman"/>
              </a:rPr>
              <a:t> </a:t>
            </a:r>
          </a:p>
          <a:p>
            <a:endParaRPr lang="en-US" dirty="0"/>
          </a:p>
        </p:txBody>
      </p:sp>
      <p:sp>
        <p:nvSpPr>
          <p:cNvPr id="2" name="Title 1"/>
          <p:cNvSpPr>
            <a:spLocks noGrp="1"/>
          </p:cNvSpPr>
          <p:nvPr>
            <p:ph type="title"/>
          </p:nvPr>
        </p:nvSpPr>
        <p:spPr/>
        <p:txBody>
          <a:bodyPr>
            <a:normAutofit fontScale="90000"/>
          </a:bodyPr>
          <a:lstStyle/>
          <a:p>
            <a:r>
              <a:rPr lang="en-US" dirty="0" smtClean="0"/>
              <a:t>The opening paragraph of Douglass’s 1845 </a:t>
            </a:r>
            <a:r>
              <a:rPr lang="en-US" i="1" dirty="0" smtClean="0"/>
              <a:t>Narrative</a:t>
            </a:r>
            <a:endParaRPr lang="en-US" dirty="0"/>
          </a:p>
        </p:txBody>
      </p:sp>
    </p:spTree>
    <p:extLst>
      <p:ext uri="{BB962C8B-B14F-4D97-AF65-F5344CB8AC3E}">
        <p14:creationId xmlns:p14="http://schemas.microsoft.com/office/powerpoint/2010/main" val="1100581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“I hate the corrupt, slaveholding, women-whipping, cradle plundering, partial and hypocritical Christianity of this land. Indeed, I can see no reason, but the most deceitful one, for calling the religion of this land Christianity.”</a:t>
            </a:r>
          </a:p>
          <a:p>
            <a:pPr marL="109728" indent="0">
              <a:buNone/>
            </a:pPr>
            <a:endParaRPr lang="en-US" dirty="0"/>
          </a:p>
          <a:p>
            <a:pPr marL="109728" indent="0">
              <a:buNone/>
            </a:pPr>
            <a:r>
              <a:rPr lang="en-US" dirty="0" smtClean="0"/>
              <a:t>“The man who wields the blood-clotted cowskin during the week fills the pulpit on Sunday, and claims to be the minister of the meek and lowly Jesus.”</a:t>
            </a:r>
            <a:endParaRPr lang="en-US" dirty="0"/>
          </a:p>
        </p:txBody>
      </p:sp>
      <p:sp>
        <p:nvSpPr>
          <p:cNvPr id="2" name="Title 1"/>
          <p:cNvSpPr>
            <a:spLocks noGrp="1"/>
          </p:cNvSpPr>
          <p:nvPr>
            <p:ph type="title"/>
          </p:nvPr>
        </p:nvSpPr>
        <p:spPr/>
        <p:txBody>
          <a:bodyPr>
            <a:normAutofit fontScale="90000"/>
          </a:bodyPr>
          <a:lstStyle/>
          <a:p>
            <a:r>
              <a:rPr lang="en-US" dirty="0" smtClean="0"/>
              <a:t>Selections from the Appendix to Douglass’s 1845 </a:t>
            </a:r>
            <a:r>
              <a:rPr lang="en-US" i="1" dirty="0" smtClean="0"/>
              <a:t>Narrative</a:t>
            </a:r>
            <a:endParaRPr lang="en-US" dirty="0"/>
          </a:p>
        </p:txBody>
      </p:sp>
    </p:spTree>
    <p:extLst>
      <p:ext uri="{BB962C8B-B14F-4D97-AF65-F5344CB8AC3E}">
        <p14:creationId xmlns:p14="http://schemas.microsoft.com/office/powerpoint/2010/main" val="1100581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000" dirty="0" smtClean="0"/>
              <a:t>Questions for you and your students</a:t>
            </a:r>
            <a:br>
              <a:rPr lang="en-US" sz="3000" dirty="0" smtClean="0"/>
            </a:br>
            <a:endParaRPr lang="en-US" sz="3000" dirty="0"/>
          </a:p>
        </p:txBody>
      </p:sp>
      <p:sp>
        <p:nvSpPr>
          <p:cNvPr id="3" name="Content Placeholder 2"/>
          <p:cNvSpPr>
            <a:spLocks noGrp="1"/>
          </p:cNvSpPr>
          <p:nvPr>
            <p:ph idx="1"/>
          </p:nvPr>
        </p:nvSpPr>
        <p:spPr>
          <a:xfrm>
            <a:off x="457200" y="1066800"/>
            <a:ext cx="8229600" cy="5486400"/>
          </a:xfrm>
        </p:spPr>
        <p:txBody>
          <a:bodyPr>
            <a:normAutofit/>
          </a:bodyPr>
          <a:lstStyle/>
          <a:p>
            <a:pPr marL="514350" indent="-514350">
              <a:buFont typeface="+mj-lt"/>
              <a:buAutoNum type="arabicPeriod"/>
            </a:pPr>
            <a:r>
              <a:rPr lang="en-US" sz="2000" dirty="0" smtClean="0"/>
              <a:t>Douglass was celebrated as a great rhetorician--a speaker and writer who knew how to use language to persuade. He wrote the </a:t>
            </a:r>
            <a:r>
              <a:rPr lang="en-US" sz="2000" i="1" dirty="0" smtClean="0"/>
              <a:t>Narrative</a:t>
            </a:r>
            <a:r>
              <a:rPr lang="en-US" sz="2000" dirty="0" smtClean="0"/>
              <a:t> (1845) at  time when abolitionism was just starting </a:t>
            </a:r>
            <a:r>
              <a:rPr lang="en-US" sz="2000" dirty="0"/>
              <a:t>t</a:t>
            </a:r>
            <a:r>
              <a:rPr lang="en-US" sz="2000" dirty="0" smtClean="0"/>
              <a:t>o gain traction. What does Douglass do in the opening chapter to draw the reader in and get the reader on his side? You might discuss tone and what Aristotle called </a:t>
            </a:r>
            <a:r>
              <a:rPr lang="en-US" sz="2000" dirty="0"/>
              <a:t>E</a:t>
            </a:r>
            <a:r>
              <a:rPr lang="en-US" sz="2000" dirty="0" smtClean="0"/>
              <a:t>thos (the sense of character or voice conveyed through language).</a:t>
            </a:r>
          </a:p>
          <a:p>
            <a:pPr marL="514350" indent="-514350">
              <a:buFont typeface="+mj-lt"/>
              <a:buAutoNum type="arabicPeriod"/>
            </a:pPr>
            <a:endParaRPr lang="en-US" sz="2000" dirty="0"/>
          </a:p>
          <a:p>
            <a:pPr marL="514350" indent="-514350">
              <a:buFont typeface="+mj-lt"/>
              <a:buAutoNum type="arabicPeriod"/>
            </a:pPr>
            <a:r>
              <a:rPr lang="en-US" sz="2000" dirty="0" smtClean="0"/>
              <a:t>How would you compare the tone of the Appendix to the opening of the </a:t>
            </a:r>
            <a:r>
              <a:rPr lang="en-US" sz="2000" i="1" dirty="0" smtClean="0"/>
              <a:t>Narrative</a:t>
            </a:r>
            <a:r>
              <a:rPr lang="en-US" sz="2000" dirty="0" smtClean="0"/>
              <a:t>? How is Douglass imagining his audience at the end of the </a:t>
            </a:r>
            <a:r>
              <a:rPr lang="en-US" sz="2000" i="1" dirty="0" smtClean="0"/>
              <a:t>Narrative</a:t>
            </a:r>
            <a:r>
              <a:rPr lang="en-US" sz="2000" dirty="0"/>
              <a:t> </a:t>
            </a:r>
            <a:r>
              <a:rPr lang="en-US" sz="2000" dirty="0" smtClean="0"/>
              <a:t>as opposed to at </a:t>
            </a:r>
            <a:r>
              <a:rPr lang="en-US" sz="2000" smtClean="0"/>
              <a:t>the beginning?</a:t>
            </a:r>
            <a:endParaRPr lang="en-US" sz="2000" dirty="0" smtClean="0"/>
          </a:p>
          <a:p>
            <a:pPr marL="514350" indent="-514350">
              <a:buFont typeface="+mj-lt"/>
              <a:buAutoNum type="arabicPeriod"/>
            </a:pPr>
            <a:endParaRPr lang="en-US" sz="2000" dirty="0" smtClean="0"/>
          </a:p>
          <a:p>
            <a:pPr marL="514350" indent="-514350">
              <a:buFont typeface="+mj-lt"/>
              <a:buAutoNum type="arabicPeriod"/>
            </a:pPr>
            <a:r>
              <a:rPr lang="en-US" sz="2000" dirty="0" smtClean="0"/>
              <a:t>Can the full opening chapter of the </a:t>
            </a:r>
            <a:r>
              <a:rPr lang="en-US" sz="2000" i="1" dirty="0" smtClean="0"/>
              <a:t>Narrative</a:t>
            </a:r>
            <a:r>
              <a:rPr lang="en-US" sz="2000" dirty="0" smtClean="0"/>
              <a:t> be taught in your classroom? Why or why not? And could the full Appendix be taught in your classroom? Again, why or why not?</a:t>
            </a:r>
          </a:p>
          <a:p>
            <a:pPr marL="514350" indent="-514350">
              <a:buFont typeface="+mj-lt"/>
              <a:buAutoNum type="arabicPeriod"/>
            </a:pPr>
            <a:endParaRPr lang="en-US" sz="2000" dirty="0" smtClean="0"/>
          </a:p>
        </p:txBody>
      </p:sp>
    </p:spTree>
    <p:extLst>
      <p:ext uri="{BB962C8B-B14F-4D97-AF65-F5344CB8AC3E}">
        <p14:creationId xmlns:p14="http://schemas.microsoft.com/office/powerpoint/2010/main" val="1087843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0000" lnSpcReduction="20000"/>
          </a:bodyPr>
          <a:lstStyle/>
          <a:p>
            <a:pPr marL="0" marR="0" indent="0">
              <a:spcBef>
                <a:spcPts val="0"/>
              </a:spcBef>
              <a:spcAft>
                <a:spcPts val="0"/>
              </a:spcAft>
              <a:buNone/>
            </a:pPr>
            <a:r>
              <a:rPr lang="en-US" sz="3300" dirty="0" smtClean="0">
                <a:latin typeface="Times New Roman"/>
                <a:ea typeface="Calibri"/>
                <a:cs typeface="Times New Roman"/>
              </a:rPr>
              <a:t>1818	Frederick </a:t>
            </a:r>
            <a:r>
              <a:rPr lang="en-US" sz="3300" dirty="0">
                <a:latin typeface="Times New Roman"/>
                <a:ea typeface="Calibri"/>
                <a:cs typeface="Times New Roman"/>
              </a:rPr>
              <a:t>Bailey born into slavery in Talbot County on the Eastern Shore of Maryland</a:t>
            </a:r>
            <a:r>
              <a:rPr lang="en-US" sz="3300" dirty="0" smtClean="0">
                <a:latin typeface="Times New Roman"/>
                <a:ea typeface="Calibri"/>
                <a:cs typeface="Times New Roman"/>
              </a:rPr>
              <a:t>.</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1838</a:t>
            </a:r>
            <a:r>
              <a:rPr lang="en-US" sz="3300" dirty="0">
                <a:latin typeface="Times New Roman"/>
                <a:ea typeface="Calibri"/>
                <a:cs typeface="Times New Roman"/>
              </a:rPr>
              <a:t>	Escapes from slavery, disguised as a sailor. </a:t>
            </a:r>
            <a:r>
              <a:rPr lang="en-US" sz="3300" dirty="0" smtClean="0">
                <a:latin typeface="Times New Roman"/>
                <a:ea typeface="Calibri"/>
                <a:cs typeface="Times New Roman"/>
              </a:rPr>
              <a:t>Changes </a:t>
            </a:r>
            <a:r>
              <a:rPr lang="en-US" sz="3300" dirty="0">
                <a:latin typeface="Times New Roman"/>
                <a:ea typeface="Calibri"/>
                <a:cs typeface="Times New Roman"/>
              </a:rPr>
              <a:t>name to Douglass. Marries the free Black Anna Murray in New York, and they subsequently make their way to New Bedford, Massachusetts.  </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1841</a:t>
            </a:r>
            <a:r>
              <a:rPr lang="en-US" sz="3300" dirty="0">
                <a:latin typeface="Times New Roman"/>
                <a:ea typeface="Calibri"/>
                <a:cs typeface="Times New Roman"/>
              </a:rPr>
              <a:t>	Speaks at an antislavery convention in Nantucket; William Lloyd Garrison, the white abolitionist leader of the Massachusetts Antislavery Society, hires him as a lecturer for his organization. </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1845</a:t>
            </a:r>
            <a:r>
              <a:rPr lang="en-US" sz="3300" dirty="0">
                <a:latin typeface="Times New Roman"/>
                <a:ea typeface="Calibri"/>
                <a:cs typeface="Times New Roman"/>
              </a:rPr>
              <a:t>	Publishes </a:t>
            </a:r>
            <a:r>
              <a:rPr lang="en-US" sz="3300" i="1" dirty="0">
                <a:latin typeface="Times New Roman"/>
                <a:ea typeface="Calibri"/>
                <a:cs typeface="Times New Roman"/>
              </a:rPr>
              <a:t>Narrative of the Life of Frederick Douglass</a:t>
            </a:r>
            <a:r>
              <a:rPr lang="en-US" sz="3300" dirty="0">
                <a:latin typeface="Times New Roman"/>
                <a:ea typeface="Calibri"/>
                <a:cs typeface="Times New Roman"/>
              </a:rPr>
              <a:t>. Because of its popularity, Douglass flees to the British Isles to escape from fugitive slave catchers.</a:t>
            </a:r>
          </a:p>
          <a:p>
            <a:endParaRPr lang="en-US" dirty="0"/>
          </a:p>
        </p:txBody>
      </p:sp>
      <p:sp>
        <p:nvSpPr>
          <p:cNvPr id="7" name="Title 6"/>
          <p:cNvSpPr>
            <a:spLocks noGrp="1"/>
          </p:cNvSpPr>
          <p:nvPr>
            <p:ph type="title"/>
          </p:nvPr>
        </p:nvSpPr>
        <p:spPr/>
        <p:txBody>
          <a:bodyPr>
            <a:normAutofit fontScale="90000"/>
          </a:bodyPr>
          <a:lstStyle/>
          <a:p>
            <a:r>
              <a:rPr lang="en-US" dirty="0" smtClean="0"/>
              <a:t>A Douglass Chronology of His Pre-Civil War Career: Part 1</a:t>
            </a:r>
            <a:endParaRPr lang="en-US" dirty="0"/>
          </a:p>
        </p:txBody>
      </p:sp>
    </p:spTree>
    <p:extLst>
      <p:ext uri="{BB962C8B-B14F-4D97-AF65-F5344CB8AC3E}">
        <p14:creationId xmlns:p14="http://schemas.microsoft.com/office/powerpoint/2010/main" val="38981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1582341"/>
            <a:ext cx="4572000" cy="4247317"/>
          </a:xfrm>
          <a:prstGeom prst="rect">
            <a:avLst/>
          </a:prstGeom>
        </p:spPr>
        <p:txBody>
          <a:bodyPr>
            <a:spAutoFit/>
          </a:bodyPr>
          <a:lstStyle/>
          <a:p>
            <a:r>
              <a:rPr lang="en-US" b="1" dirty="0"/>
              <a:t>DOUGLASS’S CORE BELIEFS AS A GARRISONIAN </a:t>
            </a:r>
            <a:r>
              <a:rPr lang="en-US" b="1" dirty="0" smtClean="0"/>
              <a:t>ABOLITIONIST, 1841-1845</a:t>
            </a:r>
            <a:endParaRPr lang="en-US" dirty="0"/>
          </a:p>
          <a:p>
            <a:r>
              <a:rPr lang="en-US" dirty="0"/>
              <a:t> </a:t>
            </a:r>
          </a:p>
          <a:p>
            <a:r>
              <a:rPr lang="en-US" dirty="0"/>
              <a:t> </a:t>
            </a:r>
          </a:p>
          <a:p>
            <a:pPr marL="285750" lvl="0" indent="-285750">
              <a:buFont typeface="Arial" panose="020B0604020202020204" pitchFamily="34" charset="0"/>
              <a:buChar char="•"/>
            </a:pPr>
            <a:r>
              <a:rPr lang="en-US" dirty="0"/>
              <a:t>MORAL SUASION (i.e. nonviolence)</a:t>
            </a:r>
          </a:p>
          <a:p>
            <a:r>
              <a:rPr lang="en-US" dirty="0"/>
              <a:t> </a:t>
            </a:r>
          </a:p>
          <a:p>
            <a:pPr marL="285750" lvl="0" indent="-285750">
              <a:buFont typeface="Arial" panose="020B0604020202020204" pitchFamily="34" charset="0"/>
              <a:buChar char="•"/>
            </a:pPr>
            <a:r>
              <a:rPr lang="en-US" dirty="0"/>
              <a:t>THE CONSTITUTION IS A PROSLAVERY DOCUMENT (therefore one should not vote in elections or otherwise participate in the political process)</a:t>
            </a:r>
          </a:p>
          <a:p>
            <a:r>
              <a:rPr lang="en-US" dirty="0"/>
              <a:t> </a:t>
            </a:r>
          </a:p>
          <a:p>
            <a:pPr marL="285750" lvl="0" indent="-285750">
              <a:buFont typeface="Arial" panose="020B0604020202020204" pitchFamily="34" charset="0"/>
              <a:buChar char="•"/>
            </a:pPr>
            <a:r>
              <a:rPr lang="en-US" dirty="0"/>
              <a:t>IMMEDIATISM (slavery is immoral and must end immediately)</a:t>
            </a:r>
          </a:p>
        </p:txBody>
      </p:sp>
    </p:spTree>
    <p:extLst>
      <p:ext uri="{BB962C8B-B14F-4D97-AF65-F5344CB8AC3E}">
        <p14:creationId xmlns:p14="http://schemas.microsoft.com/office/powerpoint/2010/main" val="219788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30" y="0"/>
            <a:ext cx="8492139" cy="6858000"/>
          </a:xfrm>
          <a:prstGeom prst="rect">
            <a:avLst/>
          </a:prstGeom>
        </p:spPr>
      </p:pic>
    </p:spTree>
    <p:extLst>
      <p:ext uri="{BB962C8B-B14F-4D97-AF65-F5344CB8AC3E}">
        <p14:creationId xmlns:p14="http://schemas.microsoft.com/office/powerpoint/2010/main" val="292232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9" y="0"/>
            <a:ext cx="7510202" cy="6858000"/>
          </a:xfrm>
          <a:prstGeom prst="rect">
            <a:avLst/>
          </a:prstGeom>
        </p:spPr>
      </p:pic>
    </p:spTree>
    <p:extLst>
      <p:ext uri="{BB962C8B-B14F-4D97-AF65-F5344CB8AC3E}">
        <p14:creationId xmlns:p14="http://schemas.microsoft.com/office/powerpoint/2010/main" val="3473405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76" y="0"/>
            <a:ext cx="7866247" cy="6858000"/>
          </a:xfrm>
          <a:prstGeom prst="rect">
            <a:avLst/>
          </a:prstGeom>
        </p:spPr>
      </p:pic>
    </p:spTree>
    <p:extLst>
      <p:ext uri="{BB962C8B-B14F-4D97-AF65-F5344CB8AC3E}">
        <p14:creationId xmlns:p14="http://schemas.microsoft.com/office/powerpoint/2010/main" val="1812090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rmAutofit fontScale="47500" lnSpcReduction="20000"/>
          </a:bodyPr>
          <a:lstStyle/>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1847	</a:t>
            </a:r>
            <a:r>
              <a:rPr lang="en-US" sz="3800" dirty="0" smtClean="0">
                <a:latin typeface="Times New Roman"/>
                <a:ea typeface="Calibri"/>
                <a:cs typeface="Times New Roman"/>
              </a:rPr>
              <a:t>Douglass’s </a:t>
            </a:r>
            <a:r>
              <a:rPr lang="en-US" sz="3800" dirty="0">
                <a:latin typeface="Times New Roman"/>
                <a:ea typeface="Calibri"/>
                <a:cs typeface="Times New Roman"/>
              </a:rPr>
              <a:t>British supporters buy him out of slavery; Douglass returns to Rochester, New York, where he establishes his own antislavery newspaper, </a:t>
            </a:r>
            <a:r>
              <a:rPr lang="en-US" sz="3800" i="1" dirty="0">
                <a:latin typeface="Times New Roman"/>
                <a:ea typeface="Calibri"/>
                <a:cs typeface="Times New Roman"/>
              </a:rPr>
              <a:t>The North Star</a:t>
            </a:r>
            <a:r>
              <a:rPr lang="en-US" sz="3800" dirty="0">
                <a:latin typeface="Times New Roman"/>
                <a:ea typeface="Calibri"/>
                <a:cs typeface="Times New Roman"/>
              </a:rPr>
              <a:t>. </a:t>
            </a:r>
            <a:endParaRPr lang="en-US" sz="3800" dirty="0" smtClean="0">
              <a:latin typeface="Times New Roman"/>
              <a:ea typeface="Calibri"/>
              <a:cs typeface="Times New Roman"/>
            </a:endParaRPr>
          </a:p>
          <a:p>
            <a:pPr marL="514350" marR="0" indent="-514350">
              <a:spcBef>
                <a:spcPts val="0"/>
              </a:spcBef>
              <a:spcAft>
                <a:spcPts val="0"/>
              </a:spcAft>
              <a:buAutoNum type="arabicPlain" startAt="1847"/>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1850</a:t>
            </a:r>
            <a:r>
              <a:rPr lang="en-US" sz="3500" dirty="0">
                <a:latin typeface="Times New Roman"/>
                <a:ea typeface="Calibri"/>
                <a:cs typeface="Times New Roman"/>
              </a:rPr>
              <a:t>	</a:t>
            </a:r>
            <a:r>
              <a:rPr lang="en-US" sz="3800" dirty="0" smtClean="0">
                <a:latin typeface="Times New Roman"/>
                <a:ea typeface="Calibri"/>
                <a:cs typeface="Times New Roman"/>
              </a:rPr>
              <a:t>Douglass </a:t>
            </a:r>
            <a:r>
              <a:rPr lang="en-US" sz="3800" dirty="0">
                <a:latin typeface="Times New Roman"/>
                <a:ea typeface="Calibri"/>
                <a:cs typeface="Times New Roman"/>
              </a:rPr>
              <a:t>formally breaks with Garrison. The Compromise of 1850 includes a strengthened fugitive slave law, leading Douglass to adopt a more militant politics.</a:t>
            </a:r>
          </a:p>
          <a:p>
            <a:pPr marL="0" marR="0" indent="0">
              <a:spcBef>
                <a:spcPts val="0"/>
              </a:spcBef>
              <a:spcAft>
                <a:spcPts val="0"/>
              </a:spcAft>
              <a:buNone/>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1852</a:t>
            </a:r>
            <a:r>
              <a:rPr lang="en-US" sz="3500" dirty="0">
                <a:latin typeface="Times New Roman"/>
                <a:ea typeface="Calibri"/>
                <a:cs typeface="Times New Roman"/>
              </a:rPr>
              <a:t>	</a:t>
            </a:r>
            <a:r>
              <a:rPr lang="en-US" sz="3800" dirty="0">
                <a:latin typeface="Times New Roman"/>
                <a:ea typeface="Calibri"/>
                <a:cs typeface="Times New Roman"/>
              </a:rPr>
              <a:t>Delivers “What to the Slave Is the Fourth of July?” in Rochester.</a:t>
            </a:r>
          </a:p>
          <a:p>
            <a:pPr marL="0" marR="0" indent="0">
              <a:spcBef>
                <a:spcPts val="0"/>
              </a:spcBef>
              <a:spcAft>
                <a:spcPts val="0"/>
              </a:spcAft>
              <a:buNone/>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1855	</a:t>
            </a:r>
            <a:r>
              <a:rPr lang="en-US" sz="3800" dirty="0" smtClean="0">
                <a:latin typeface="Times New Roman"/>
                <a:ea typeface="Calibri"/>
                <a:cs typeface="Times New Roman"/>
              </a:rPr>
              <a:t>Publishes his second autobiography,  </a:t>
            </a:r>
            <a:r>
              <a:rPr lang="en-US" sz="3800" i="1" dirty="0">
                <a:latin typeface="Times New Roman"/>
                <a:ea typeface="Calibri"/>
                <a:cs typeface="Times New Roman"/>
              </a:rPr>
              <a:t>My Bondage and My </a:t>
            </a:r>
            <a:r>
              <a:rPr lang="en-US" sz="3800" i="1" dirty="0" smtClean="0">
                <a:latin typeface="Times New Roman"/>
                <a:ea typeface="Calibri"/>
                <a:cs typeface="Times New Roman"/>
              </a:rPr>
              <a:t>Freedom</a:t>
            </a:r>
            <a:r>
              <a:rPr lang="en-US" sz="3800" dirty="0">
                <a:latin typeface="Times New Roman"/>
                <a:ea typeface="Calibri"/>
                <a:cs typeface="Times New Roman"/>
              </a:rPr>
              <a:t>.</a:t>
            </a:r>
            <a:endParaRPr lang="en-US" sz="3800" dirty="0" smtClean="0">
              <a:latin typeface="Times New Roman"/>
              <a:ea typeface="Calibri"/>
              <a:cs typeface="Times New Roman"/>
            </a:endParaRPr>
          </a:p>
          <a:p>
            <a:pPr marL="514350" marR="0" indent="-514350">
              <a:spcBef>
                <a:spcPts val="0"/>
              </a:spcBef>
              <a:spcAft>
                <a:spcPts val="0"/>
              </a:spcAft>
              <a:buAutoNum type="arabicPlain" startAt="1855"/>
            </a:pPr>
            <a:endParaRPr lang="en-US" sz="2800" dirty="0">
              <a:latin typeface="Times New Roman"/>
              <a:ea typeface="Calibri"/>
              <a:cs typeface="Times New Roman"/>
            </a:endParaRPr>
          </a:p>
          <a:p>
            <a:pPr marL="0" marR="0" indent="0">
              <a:spcBef>
                <a:spcPts val="0"/>
              </a:spcBef>
              <a:spcAft>
                <a:spcPts val="0"/>
              </a:spcAft>
              <a:buNone/>
            </a:pPr>
            <a:r>
              <a:rPr lang="en-US" sz="3800" dirty="0" smtClean="0">
                <a:latin typeface="Times New Roman"/>
                <a:ea typeface="Calibri"/>
                <a:cs typeface="Times New Roman"/>
              </a:rPr>
              <a:t>1857	Supreme Court rules in Dred Scott case that Blacks have “no rights that whites are bound to respect” and that Blacks could never become U.S. citizens. Douglass in an 1857 speech on the case declares, ironically, that he’s delighted with the decision because he thinks it’s so ludicrous it will be rejected by the American people.</a:t>
            </a:r>
          </a:p>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rPr>
              <a:t>1858-60	</a:t>
            </a:r>
            <a:r>
              <a:rPr lang="en-US" sz="3800" dirty="0" smtClean="0">
                <a:latin typeface="Times New Roman"/>
                <a:ea typeface="Calibri"/>
              </a:rPr>
              <a:t>Meets </a:t>
            </a:r>
            <a:r>
              <a:rPr lang="en-US" sz="3800" dirty="0">
                <a:latin typeface="Times New Roman"/>
                <a:ea typeface="Calibri"/>
              </a:rPr>
              <a:t>with John Brown. After Brown attacks Harpers Ferry in October 1859, Douglass flees to England; he returns in 1860 and supports Lincoln for the </a:t>
            </a:r>
            <a:r>
              <a:rPr lang="en-US" sz="3800" dirty="0" smtClean="0">
                <a:latin typeface="Times New Roman"/>
                <a:ea typeface="Calibri"/>
              </a:rPr>
              <a:t>presidency.</a:t>
            </a:r>
            <a:endParaRPr lang="en-US" sz="3800" dirty="0"/>
          </a:p>
        </p:txBody>
      </p:sp>
      <p:sp>
        <p:nvSpPr>
          <p:cNvPr id="2" name="Title 1"/>
          <p:cNvSpPr>
            <a:spLocks noGrp="1"/>
          </p:cNvSpPr>
          <p:nvPr>
            <p:ph type="title"/>
          </p:nvPr>
        </p:nvSpPr>
        <p:spPr/>
        <p:txBody>
          <a:bodyPr>
            <a:normAutofit fontScale="90000"/>
          </a:bodyPr>
          <a:lstStyle/>
          <a:p>
            <a:r>
              <a:rPr lang="en-US" dirty="0" smtClean="0"/>
              <a:t>A Douglass Chronology of His Pre-Civil War Career, Part 2</a:t>
            </a:r>
            <a:endParaRPr lang="en-US" dirty="0"/>
          </a:p>
        </p:txBody>
      </p:sp>
    </p:spTree>
    <p:extLst>
      <p:ext uri="{BB962C8B-B14F-4D97-AF65-F5344CB8AC3E}">
        <p14:creationId xmlns:p14="http://schemas.microsoft.com/office/powerpoint/2010/main" val="339932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0" y="762000"/>
            <a:ext cx="4572000" cy="3970318"/>
          </a:xfrm>
          <a:prstGeom prst="rect">
            <a:avLst/>
          </a:prstGeom>
        </p:spPr>
        <p:txBody>
          <a:bodyPr>
            <a:spAutoFit/>
          </a:bodyPr>
          <a:lstStyle/>
          <a:p>
            <a:pPr algn="ctr"/>
            <a:r>
              <a:rPr lang="en-US" b="1" dirty="0">
                <a:latin typeface="Souvenir Lt BT" panose="02080503040505020303" pitchFamily="18" charset="0"/>
                <a:ea typeface="Calibri"/>
                <a:cs typeface="Times New Roman"/>
              </a:rPr>
              <a:t>DOUGLASS’S CORE BELIEFS</a:t>
            </a:r>
            <a:endParaRPr lang="en-US" dirty="0">
              <a:latin typeface="Souvenir Lt BT" panose="02080503040505020303" pitchFamily="18" charset="0"/>
              <a:ea typeface="Calibri"/>
              <a:cs typeface="Times New Roman"/>
            </a:endParaRPr>
          </a:p>
          <a:p>
            <a:pPr algn="ctr"/>
            <a:r>
              <a:rPr lang="en-US" b="1" dirty="0">
                <a:latin typeface="Souvenir Lt BT" panose="02080503040505020303" pitchFamily="18" charset="0"/>
                <a:ea typeface="Calibri"/>
                <a:cs typeface="Times New Roman"/>
              </a:rPr>
              <a:t>AFTER BREAKING WITH GARRISON IN 1850</a:t>
            </a:r>
            <a:endParaRPr lang="en-US" dirty="0">
              <a:latin typeface="Souvenir Lt BT" panose="02080503040505020303" pitchFamily="18" charset="0"/>
              <a:ea typeface="Calibri"/>
              <a:cs typeface="Times New Roman"/>
            </a:endParaRPr>
          </a:p>
          <a:p>
            <a:r>
              <a:rPr lang="en-US" b="1" dirty="0">
                <a:latin typeface="Souvenir Lt BT" panose="02080503040505020303" pitchFamily="18" charset="0"/>
                <a:ea typeface="Calibri"/>
                <a:cs typeface="Times New Roman"/>
              </a:rPr>
              <a:t> </a:t>
            </a:r>
            <a:endParaRPr lang="en-US" dirty="0">
              <a:latin typeface="Souvenir Lt BT" panose="02080503040505020303" pitchFamily="18" charset="0"/>
              <a:ea typeface="Calibri"/>
              <a:cs typeface="Times New Roman"/>
            </a:endParaRPr>
          </a:p>
          <a:p>
            <a:r>
              <a:rPr lang="en-US" dirty="0">
                <a:latin typeface="Times New Roman"/>
                <a:ea typeface="Calibri"/>
                <a:cs typeface="Times New Roman"/>
              </a:rPr>
              <a:t> </a:t>
            </a:r>
            <a:endParaRPr lang="en-US" sz="1400" dirty="0">
              <a:latin typeface="Times New Roman"/>
              <a:ea typeface="Calibri"/>
              <a:cs typeface="Times New Roman"/>
            </a:endParaRPr>
          </a:p>
          <a:p>
            <a:pPr marL="2286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a:latin typeface="Times New Roman"/>
                <a:ea typeface="Calibri"/>
                <a:cs typeface="Times New Roman"/>
              </a:rPr>
              <a:t>THE CONSTITUTION IS AN ANTISLAVERY DOCUMENT (therefore one should participate in elections and the larger political process)</a:t>
            </a:r>
            <a:endParaRPr lang="en-US" sz="1400" dirty="0">
              <a:latin typeface="Times New Roman"/>
              <a:ea typeface="Calibri"/>
              <a:cs typeface="Times New Roman"/>
            </a:endParaRPr>
          </a:p>
          <a:p>
            <a:pPr marL="4572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smtClean="0">
                <a:latin typeface="Times New Roman"/>
                <a:ea typeface="Calibri"/>
                <a:cs typeface="Times New Roman"/>
              </a:rPr>
              <a:t>ANTISLAVERY </a:t>
            </a:r>
            <a:r>
              <a:rPr lang="en-US" dirty="0">
                <a:latin typeface="Times New Roman"/>
                <a:ea typeface="Calibri"/>
                <a:cs typeface="Times New Roman"/>
              </a:rPr>
              <a:t>VIOLENCE, IN SOME INSTANCES, I</a:t>
            </a:r>
            <a:r>
              <a:rPr lang="en-US" dirty="0" smtClean="0">
                <a:latin typeface="Times New Roman"/>
                <a:ea typeface="Calibri"/>
                <a:cs typeface="Times New Roman"/>
              </a:rPr>
              <a:t>S </a:t>
            </a:r>
            <a:r>
              <a:rPr lang="en-US" dirty="0">
                <a:latin typeface="Times New Roman"/>
                <a:ea typeface="Calibri"/>
                <a:cs typeface="Times New Roman"/>
              </a:rPr>
              <a:t>A PROPER RESPONSE TO THE VIOLENCE OF SLAVERY</a:t>
            </a:r>
            <a:endParaRPr lang="en-US" sz="1400" dirty="0">
              <a:effectLst/>
              <a:latin typeface="Times New Roman"/>
              <a:ea typeface="Calibri"/>
              <a:cs typeface="Times New Roman"/>
            </a:endParaRPr>
          </a:p>
        </p:txBody>
      </p:sp>
    </p:spTree>
    <p:extLst>
      <p:ext uri="{BB962C8B-B14F-4D97-AF65-F5344CB8AC3E}">
        <p14:creationId xmlns:p14="http://schemas.microsoft.com/office/powerpoint/2010/main" val="3822599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837</TotalTime>
  <Words>1123</Words>
  <Application>Microsoft Office PowerPoint</Application>
  <PresentationFormat>On-screen Show (4:3)</PresentationFormat>
  <Paragraphs>122</Paragraphs>
  <Slides>28</Slides>
  <Notes>2</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2_Concourse</vt:lpstr>
      <vt:lpstr>Concourse</vt:lpstr>
      <vt:lpstr>3_Concourse</vt:lpstr>
      <vt:lpstr>4_Concourse</vt:lpstr>
      <vt:lpstr>5_Concourse</vt:lpstr>
      <vt:lpstr>Flow</vt:lpstr>
      <vt:lpstr>An Introduction to  Frederick Douglass, 1818-1895</vt:lpstr>
      <vt:lpstr>Donald Trump on Frederick Douglass, February 2017</vt:lpstr>
      <vt:lpstr>A Douglass Chronology of His Pre-Civil War Career: Part 1</vt:lpstr>
      <vt:lpstr>PowerPoint Presentation</vt:lpstr>
      <vt:lpstr>PowerPoint Presentation</vt:lpstr>
      <vt:lpstr>PowerPoint Presentation</vt:lpstr>
      <vt:lpstr>PowerPoint Presentation</vt:lpstr>
      <vt:lpstr>A Douglass Chronology of His Pre-Civil War Career, Part 2</vt:lpstr>
      <vt:lpstr>PowerPoint Presentation</vt:lpstr>
      <vt:lpstr>PowerPoint Presentation</vt:lpstr>
      <vt:lpstr>PowerPoint Presentation</vt:lpstr>
      <vt:lpstr>PowerPoint Presentation</vt:lpstr>
      <vt:lpstr>PowerPoint Presentation</vt:lpstr>
      <vt:lpstr>A Douglass Chronology, Civil War and Beyond</vt:lpstr>
      <vt:lpstr>Lincoln delivering second inaugural address, March 4,1865</vt:lpstr>
      <vt:lpstr>PowerPoint Presentation</vt:lpstr>
      <vt:lpstr> The Douglass Argument, 1861-1895</vt:lpstr>
      <vt:lpstr>Frederick Douglass circa 1880</vt:lpstr>
      <vt:lpstr>PowerPoint Presentation</vt:lpstr>
      <vt:lpstr>PowerPoint Presentation</vt:lpstr>
      <vt:lpstr>PowerPoint Presentation</vt:lpstr>
      <vt:lpstr>The closing words of Douglass’s 1894 “The Lessons of the Hour” </vt:lpstr>
      <vt:lpstr>PowerPoint Presentation</vt:lpstr>
      <vt:lpstr>PowerPoint Presentation</vt:lpstr>
      <vt:lpstr>PowerPoint Presentation</vt:lpstr>
      <vt:lpstr>The opening paragraph of Douglass’s 1845 Narrative</vt:lpstr>
      <vt:lpstr>Selections from the Appendix to Douglass’s 1845 Narrative</vt:lpstr>
      <vt:lpstr>Questions for you and your students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dkdkd</dc:title>
  <dc:creator>Robert Levine</dc:creator>
  <cp:lastModifiedBy>Robert Levine</cp:lastModifiedBy>
  <cp:revision>88</cp:revision>
  <cp:lastPrinted>2020-10-29T00:15:09Z</cp:lastPrinted>
  <dcterms:created xsi:type="dcterms:W3CDTF">2020-09-24T01:43:31Z</dcterms:created>
  <dcterms:modified xsi:type="dcterms:W3CDTF">2021-11-06T18:27:21Z</dcterms:modified>
</cp:coreProperties>
</file>