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 id="2147483996" r:id="rId3"/>
    <p:sldMasterId id="2147484008" r:id="rId4"/>
    <p:sldMasterId id="2147484020" r:id="rId5"/>
    <p:sldMasterId id="2147484032" r:id="rId6"/>
    <p:sldMasterId id="2147484044" r:id="rId7"/>
    <p:sldMasterId id="2147484056" r:id="rId8"/>
    <p:sldMasterId id="2147484068" r:id="rId9"/>
    <p:sldMasterId id="2147484080" r:id="rId10"/>
    <p:sldMasterId id="2147484092" r:id="rId11"/>
  </p:sldMasterIdLst>
  <p:notesMasterIdLst>
    <p:notesMasterId r:id="rId39"/>
  </p:notesMasterIdLst>
  <p:sldIdLst>
    <p:sldId id="256" r:id="rId12"/>
    <p:sldId id="280" r:id="rId13"/>
    <p:sldId id="273" r:id="rId14"/>
    <p:sldId id="277" r:id="rId15"/>
    <p:sldId id="335" r:id="rId16"/>
    <p:sldId id="308" r:id="rId17"/>
    <p:sldId id="316" r:id="rId18"/>
    <p:sldId id="336" r:id="rId19"/>
    <p:sldId id="337" r:id="rId20"/>
    <p:sldId id="338" r:id="rId21"/>
    <p:sldId id="332" r:id="rId22"/>
    <p:sldId id="334" r:id="rId23"/>
    <p:sldId id="340" r:id="rId24"/>
    <p:sldId id="309" r:id="rId25"/>
    <p:sldId id="281" r:id="rId26"/>
    <p:sldId id="274" r:id="rId27"/>
    <p:sldId id="262" r:id="rId28"/>
    <p:sldId id="327" r:id="rId29"/>
    <p:sldId id="328" r:id="rId30"/>
    <p:sldId id="329" r:id="rId31"/>
    <p:sldId id="326" r:id="rId32"/>
    <p:sldId id="324" r:id="rId33"/>
    <p:sldId id="322" r:id="rId34"/>
    <p:sldId id="320" r:id="rId35"/>
    <p:sldId id="318" r:id="rId36"/>
    <p:sldId id="314" r:id="rId37"/>
    <p:sldId id="331" r:id="rId3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4633" autoAdjust="0"/>
  </p:normalViewPr>
  <p:slideViewPr>
    <p:cSldViewPr>
      <p:cViewPr>
        <p:scale>
          <a:sx n="123" d="100"/>
          <a:sy n="123" d="100"/>
        </p:scale>
        <p:origin x="-1362" y="1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9A73569-242E-4A73-9940-5CB2DC78A25A}" type="datetimeFigureOut">
              <a:rPr lang="en-US" smtClean="0"/>
              <a:t>11/13/2021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91715F5-7092-4C2E-8FE9-20AB72AD3DD3}" type="slidenum">
              <a:rPr lang="en-US" smtClean="0"/>
              <a:t>‹#›</a:t>
            </a:fld>
            <a:endParaRPr lang="en-US"/>
          </a:p>
        </p:txBody>
      </p:sp>
    </p:spTree>
    <p:extLst>
      <p:ext uri="{BB962C8B-B14F-4D97-AF65-F5344CB8AC3E}">
        <p14:creationId xmlns:p14="http://schemas.microsoft.com/office/powerpoint/2010/main" val="233732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15F5-7092-4C2E-8FE9-20AB72AD3DD3}" type="slidenum">
              <a:rPr lang="en-US" smtClean="0"/>
              <a:t>1</a:t>
            </a:fld>
            <a:endParaRPr lang="en-US"/>
          </a:p>
        </p:txBody>
      </p:sp>
    </p:spTree>
    <p:extLst>
      <p:ext uri="{BB962C8B-B14F-4D97-AF65-F5344CB8AC3E}">
        <p14:creationId xmlns:p14="http://schemas.microsoft.com/office/powerpoint/2010/main" val="1385532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96149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359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E42F5-CCCD-4F69-9FBB-239BC1ED8BB0}" type="datetime1">
              <a:rPr lang="en-US" smtClean="0">
                <a:solidFill>
                  <a:srgbClr val="04617B">
                    <a:shade val="90000"/>
                  </a:srgbClr>
                </a:solidFill>
              </a:rPr>
              <a:pPr/>
              <a:t>11/13/2021</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954508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73509-6B55-415E-ADB6-DC8DD2B7C450}"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9338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92B1AE-367D-46C9-8E19-964854B629AA}"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346077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E4D447-8A87-4BCB-A005-DF3116AB0F66}"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7891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79BB9E-05FC-4505-9B7E-C275ED5AEF46}" type="datetime1">
              <a:rPr lang="en-US" smtClean="0">
                <a:solidFill>
                  <a:srgbClr val="04617B">
                    <a:shade val="90000"/>
                  </a:srgbClr>
                </a:solidFill>
              </a:rPr>
              <a:pPr/>
              <a:t>11/13/2021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22891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054E0-B926-4BBB-90E8-5D3143C55462}" type="datetime1">
              <a:rPr lang="en-US" smtClean="0">
                <a:solidFill>
                  <a:srgbClr val="04617B">
                    <a:shade val="90000"/>
                  </a:srgbClr>
                </a:solidFill>
              </a:rPr>
              <a:pPr/>
              <a:t>11/13/2021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834924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E8F15-2933-415A-BE4D-77BA7C8BB84E}" type="datetime1">
              <a:rPr lang="en-US" smtClean="0">
                <a:solidFill>
                  <a:srgbClr val="04617B">
                    <a:shade val="90000"/>
                  </a:srgbClr>
                </a:solidFill>
              </a:rPr>
              <a:pPr/>
              <a:t>11/13/2021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52224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7C4F3A-3D99-478D-A97D-44845774E9F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4017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7880B-8F07-4E72-A3CB-BEF456F1928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9332497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60FE39-8FA7-44F8-AB3E-C8B2796E44B4}"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273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1467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0BD2E9-2EF2-4D2B-9F09-CBC7A9DE2B27}"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60130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E42F5-CCCD-4F69-9FBB-239BC1ED8BB0}" type="datetime1">
              <a:rPr lang="en-US" smtClean="0">
                <a:solidFill>
                  <a:srgbClr val="04617B">
                    <a:shade val="90000"/>
                  </a:srgbClr>
                </a:solidFill>
              </a:rPr>
              <a:pPr/>
              <a:t>11/13/2021</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059238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73509-6B55-415E-ADB6-DC8DD2B7C450}"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104577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92B1AE-367D-46C9-8E19-964854B629AA}"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13979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E4D447-8A87-4BCB-A005-DF3116AB0F66}"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453422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79BB9E-05FC-4505-9B7E-C275ED5AEF46}" type="datetime1">
              <a:rPr lang="en-US" smtClean="0">
                <a:solidFill>
                  <a:srgbClr val="04617B">
                    <a:shade val="90000"/>
                  </a:srgbClr>
                </a:solidFill>
              </a:rPr>
              <a:pPr/>
              <a:t>11/13/2021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963554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054E0-B926-4BBB-90E8-5D3143C55462}" type="datetime1">
              <a:rPr lang="en-US" smtClean="0">
                <a:solidFill>
                  <a:srgbClr val="04617B">
                    <a:shade val="90000"/>
                  </a:srgbClr>
                </a:solidFill>
              </a:rPr>
              <a:pPr/>
              <a:t>11/13/2021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899325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E8F15-2933-415A-BE4D-77BA7C8BB84E}" type="datetime1">
              <a:rPr lang="en-US" smtClean="0">
                <a:solidFill>
                  <a:srgbClr val="04617B">
                    <a:shade val="90000"/>
                  </a:srgbClr>
                </a:solidFill>
              </a:rPr>
              <a:pPr/>
              <a:t>11/13/2021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363500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7C4F3A-3D99-478D-A97D-44845774E9F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982934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7880B-8F07-4E72-A3CB-BEF456F1928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63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9105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60FE39-8FA7-44F8-AB3E-C8B2796E44B4}"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031491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0BD2E9-2EF2-4D2B-9F09-CBC7A9DE2B27}"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4090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4366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11/13/2021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678730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836375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11/13/2021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734322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11/13/2021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4786302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11/13/2021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39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40215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30851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954789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8628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465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9105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43661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11/13/2021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6787305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836375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11/13/2021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734322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11/13/2021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4786302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11/13/2021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39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397957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740215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9547890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5862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46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E42F5-CCCD-4F69-9FBB-239BC1ED8BB0}" type="datetime1">
              <a:rPr lang="en-US" smtClean="0">
                <a:solidFill>
                  <a:srgbClr val="04617B">
                    <a:shade val="90000"/>
                  </a:srgbClr>
                </a:solidFill>
              </a:rPr>
              <a:pPr/>
              <a:t>11/13/2021</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14476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73509-6B55-415E-ADB6-DC8DD2B7C450}"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40832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92B1AE-367D-46C9-8E19-964854B629AA}"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89406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E4D447-8A87-4BCB-A005-DF3116AB0F66}"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11387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79BB9E-05FC-4505-9B7E-C275ED5AEF46}" type="datetime1">
              <a:rPr lang="en-US" smtClean="0">
                <a:solidFill>
                  <a:srgbClr val="04617B">
                    <a:shade val="90000"/>
                  </a:srgbClr>
                </a:solidFill>
              </a:rPr>
              <a:pPr/>
              <a:t>11/13/2021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2276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054E0-B926-4BBB-90E8-5D3143C55462}" type="datetime1">
              <a:rPr lang="en-US" smtClean="0">
                <a:solidFill>
                  <a:srgbClr val="04617B">
                    <a:shade val="90000"/>
                  </a:srgbClr>
                </a:solidFill>
              </a:rPr>
              <a:pPr/>
              <a:t>11/13/2021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276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06098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E8F15-2933-415A-BE4D-77BA7C8BB84E}" type="datetime1">
              <a:rPr lang="en-US" smtClean="0">
                <a:solidFill>
                  <a:srgbClr val="04617B">
                    <a:shade val="90000"/>
                  </a:srgbClr>
                </a:solidFill>
              </a:rPr>
              <a:pPr/>
              <a:t>11/13/2021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4375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7C4F3A-3D99-478D-A97D-44845774E9F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6262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7880B-8F07-4E72-A3CB-BEF456F1928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88418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60FE39-8FA7-44F8-AB3E-C8B2796E44B4}"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4875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0BD2E9-2EF2-4D2B-9F09-CBC7A9DE2B27}"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79912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105800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869335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11/13/2021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16699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059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11/13/2021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50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11/13/2021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1693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11/13/2021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9729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11/13/2021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1265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1312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27035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50561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073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2372987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881824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11/13/2021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99732993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0550004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black"/>
                </a:solidFill>
              </a:rPr>
              <a:pPr/>
              <a:t>11/13/2021</a:t>
            </a:fld>
            <a:endParaRPr lang="en-US">
              <a:solidFill>
                <a:prstClr val="black"/>
              </a:solidFill>
            </a:endParaRPr>
          </a:p>
        </p:txBody>
      </p:sp>
      <p:sp>
        <p:nvSpPr>
          <p:cNvPr id="4" name="Footer Placeholder 3"/>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48374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11/13/2021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438147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11/13/2021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82420479"/>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11/13/2021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123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001564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94024489"/>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9395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88989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3996661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356150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11/13/2021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9497150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11/13/2021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25673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13737769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11/13/2021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579950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11/13/2021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5207183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11/13/2021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68699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265506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62431612"/>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01515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6987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69173E-EF7D-4AEA-96BD-83E69F20A97B}" type="datetime1">
              <a:rPr lang="en-US" smtClean="0"/>
              <a:pPr/>
              <a:t>11/13/2021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Levine</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6760298-0F34-447D-AC3E-26BB7D9FA5F7}" type="slidenum">
              <a:rPr lang="en-US" smtClean="0"/>
              <a:pPr/>
              <a:t>‹#›</a:t>
            </a:fld>
            <a:endParaRPr lang="en-US"/>
          </a:p>
        </p:txBody>
      </p:sp>
    </p:spTree>
    <p:extLst>
      <p:ext uri="{BB962C8B-B14F-4D97-AF65-F5344CB8AC3E}">
        <p14:creationId xmlns:p14="http://schemas.microsoft.com/office/powerpoint/2010/main" val="1977804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2135A4-3519-4E08-93F9-44B0A9B7566E}"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6343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843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1E7022-27F1-4452-9CA3-1B7B03DE8840}" type="datetime1">
              <a:rPr lang="en-US" smtClean="0">
                <a:solidFill>
                  <a:prstClr val="white"/>
                </a:solidFill>
              </a:rPr>
              <a:pPr/>
              <a:t>11/13/2021</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41369621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45A280-1BDB-452F-84E9-12FF97115472}"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02513697"/>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D796D2-518A-42C7-AE30-09BA2474AFC6}" type="datetime1">
              <a:rPr lang="en-US" smtClean="0">
                <a:solidFill>
                  <a:prstClr val="black"/>
                </a:solidFill>
              </a:rPr>
              <a:pPr/>
              <a:t>11/13/2021</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9291349"/>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C68AE56-6DF5-45C4-8963-14498238712C}" type="datetime1">
              <a:rPr lang="en-US" smtClean="0">
                <a:solidFill>
                  <a:prstClr val="white"/>
                </a:solidFill>
              </a:rPr>
              <a:pPr/>
              <a:t>11/13/2021</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Levine</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6760298-0F34-447D-AC3E-26BB7D9FA5F7}"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03799930"/>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8EF1D1-D6E9-4518-89BE-D400A189A65F}" type="datetime1">
              <a:rPr lang="en-US" smtClean="0">
                <a:solidFill>
                  <a:prstClr val="black"/>
                </a:solidFill>
              </a:rPr>
              <a:pPr/>
              <a:t>11/13/2021</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84562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9FF0C5-C4E5-4672-84E8-0A145A67E11B}"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26807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white"/>
                </a:solidFill>
              </a:rPr>
              <a:pPr/>
              <a:t>11/13/2021</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white"/>
                </a:solidFill>
              </a:rPr>
              <a:t>Levine</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037368414"/>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1E45C3-BC03-458C-B508-86D7472723D9}"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26579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066D7B-D4DE-4835-882E-1C2CF12592D4}" type="datetime1">
              <a:rPr lang="en-US" smtClean="0">
                <a:solidFill>
                  <a:prstClr val="black"/>
                </a:solidFill>
              </a:rPr>
              <a:pPr/>
              <a:t>11/13/2021</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Levine</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1900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DE42F5-CCCD-4F69-9FBB-239BC1ED8BB0}" type="datetime1">
              <a:rPr lang="en-US" smtClean="0">
                <a:solidFill>
                  <a:srgbClr val="04617B">
                    <a:shade val="90000"/>
                  </a:srgbClr>
                </a:solidFill>
              </a:rPr>
              <a:pPr/>
              <a:t>11/13/2021</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7890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FC6DA-F2DE-4330-93B9-A32FF85884CA}" type="datetime1">
              <a:rPr lang="en-US" smtClean="0">
                <a:solidFill>
                  <a:prstClr val="black"/>
                </a:solidFill>
              </a:rPr>
              <a:pPr/>
              <a:t>11/13/2021</a:t>
            </a:fld>
            <a:endParaRPr lang="en-US">
              <a:solidFill>
                <a:prstClr val="black"/>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solidFill>
                  <a:prstClr val="black"/>
                </a:solidFill>
              </a:rPr>
              <a:t>Levine</a:t>
            </a:r>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951689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73509-6B55-415E-ADB6-DC8DD2B7C450}"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639544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92B1AE-367D-46C9-8E19-964854B629AA}"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313912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E4D447-8A87-4BCB-A005-DF3116AB0F66}"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987590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79BB9E-05FC-4505-9B7E-C275ED5AEF46}" type="datetime1">
              <a:rPr lang="en-US" smtClean="0">
                <a:solidFill>
                  <a:srgbClr val="04617B">
                    <a:shade val="90000"/>
                  </a:srgbClr>
                </a:solidFill>
              </a:rPr>
              <a:pPr/>
              <a:t>11/13/2021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7462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D054E0-B926-4BBB-90E8-5D3143C55462}" type="datetime1">
              <a:rPr lang="en-US" smtClean="0">
                <a:solidFill>
                  <a:srgbClr val="04617B">
                    <a:shade val="90000"/>
                  </a:srgbClr>
                </a:solidFill>
              </a:rPr>
              <a:pPr/>
              <a:t>11/13/2021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64913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E8F15-2933-415A-BE4D-77BA7C8BB84E}" type="datetime1">
              <a:rPr lang="en-US" smtClean="0">
                <a:solidFill>
                  <a:srgbClr val="04617B">
                    <a:shade val="90000"/>
                  </a:srgbClr>
                </a:solidFill>
              </a:rPr>
              <a:pPr/>
              <a:t>11/13/2021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84722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7C4F3A-3D99-478D-A97D-44845774E9F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86102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017880B-8F07-4E72-A3CB-BEF456F19281}" type="datetime1">
              <a:rPr lang="en-US" smtClean="0">
                <a:solidFill>
                  <a:srgbClr val="04617B">
                    <a:shade val="90000"/>
                  </a:srgbClr>
                </a:solidFill>
              </a:rPr>
              <a:pPr/>
              <a:t>11/13/2021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820435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60FE39-8FA7-44F8-AB3E-C8B2796E44B4}"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17811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0BD2E9-2EF2-4D2B-9F09-CBC7A9DE2B27}" type="datetime1">
              <a:rPr lang="en-US" smtClean="0">
                <a:solidFill>
                  <a:srgbClr val="04617B">
                    <a:shade val="90000"/>
                  </a:srgbClr>
                </a:solidFill>
              </a:rPr>
              <a:pPr/>
              <a:t>11/13/2021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r>
              <a:rPr lang="en-US" smtClean="0">
                <a:solidFill>
                  <a:srgbClr val="04617B">
                    <a:shade val="90000"/>
                  </a:srgbClr>
                </a:solidFill>
              </a:rPr>
              <a:t>Levine</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9402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11/13/2021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470383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5E087B-3633-4419-8FB2-75794F7EE77F}" type="datetime1">
              <a:rPr lang="en-US" smtClean="0">
                <a:solidFill>
                  <a:srgbClr val="04617B">
                    <a:shade val="90000"/>
                  </a:srgbClr>
                </a:solidFill>
              </a:rPr>
              <a:pPr/>
              <a:t>11/13/2021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4617B">
                    <a:shade val="90000"/>
                  </a:srgbClr>
                </a:solidFill>
              </a:rPr>
              <a:t>Levine</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80074480"/>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5E087B-3633-4419-8FB2-75794F7EE77F}" type="datetime1">
              <a:rPr lang="en-US" smtClean="0">
                <a:solidFill>
                  <a:srgbClr val="04617B">
                    <a:shade val="90000"/>
                  </a:srgbClr>
                </a:solidFill>
              </a:rPr>
              <a:pPr/>
              <a:t>11/13/2021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4617B">
                    <a:shade val="90000"/>
                  </a:srgbClr>
                </a:solidFill>
              </a:rPr>
              <a:t>Levine</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74022173"/>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11/13/2021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149637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11/13/2021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149637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5E087B-3633-4419-8FB2-75794F7EE77F}" type="datetime1">
              <a:rPr lang="en-US" smtClean="0">
                <a:solidFill>
                  <a:srgbClr val="04617B">
                    <a:shade val="90000"/>
                  </a:srgbClr>
                </a:solidFill>
              </a:rPr>
              <a:pPr/>
              <a:t>11/13/2021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4617B">
                    <a:shade val="90000"/>
                  </a:srgbClr>
                </a:solidFill>
              </a:rPr>
              <a:t>Levine</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6085624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11/13/2021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024765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11/13/2021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4459407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11/13/2021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2543005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F8ABF6-A209-490B-8EA9-5FE98CC3E04B}" type="datetime1">
              <a:rPr lang="en-US" smtClean="0">
                <a:solidFill>
                  <a:prstClr val="black"/>
                </a:solidFill>
              </a:rPr>
              <a:pPr/>
              <a:t>11/13/2021</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solidFill>
              </a:rPr>
              <a:t>Levine</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760298-0F34-447D-AC3E-26BB7D9FA5F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092088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5E087B-3633-4419-8FB2-75794F7EE77F}" type="datetime1">
              <a:rPr lang="en-US" smtClean="0">
                <a:solidFill>
                  <a:srgbClr val="04617B">
                    <a:shade val="90000"/>
                  </a:srgbClr>
                </a:solidFill>
              </a:rPr>
              <a:pPr/>
              <a:t>11/13/2021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solidFill>
                  <a:srgbClr val="04617B">
                    <a:shade val="90000"/>
                  </a:srgbClr>
                </a:solidFill>
              </a:rPr>
              <a:t>Levine</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760298-0F34-447D-AC3E-26BB7D9FA5F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1436698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772400" cy="609600"/>
          </a:xfrm>
        </p:spPr>
        <p:txBody>
          <a:bodyPr>
            <a:normAutofit fontScale="90000"/>
          </a:bodyPr>
          <a:lstStyle/>
          <a:p>
            <a:pPr algn="ctr"/>
            <a:r>
              <a:rPr lang="en-US" sz="2500" dirty="0" smtClean="0"/>
              <a:t>Teaching Frederick Douglass’s </a:t>
            </a:r>
            <a:r>
              <a:rPr lang="en-US" sz="2500" i="1" dirty="0" smtClean="0"/>
              <a:t>Narrative</a:t>
            </a:r>
            <a:r>
              <a:rPr lang="en-US" sz="2500" dirty="0" smtClean="0"/>
              <a:t> </a:t>
            </a:r>
            <a:br>
              <a:rPr lang="en-US" sz="2500" dirty="0" smtClean="0"/>
            </a:br>
            <a:r>
              <a:rPr lang="en-US" sz="2500" dirty="0" smtClean="0"/>
              <a:t>and </a:t>
            </a:r>
            <a:br>
              <a:rPr lang="en-US" sz="2500" dirty="0" smtClean="0"/>
            </a:br>
            <a:r>
              <a:rPr lang="en-US" sz="2500" dirty="0" smtClean="0"/>
              <a:t>“What to the Slave Is the Fourth of July?”</a:t>
            </a:r>
            <a:endParaRPr lang="en-US" sz="2500" dirty="0"/>
          </a:p>
        </p:txBody>
      </p:sp>
      <p:sp>
        <p:nvSpPr>
          <p:cNvPr id="3" name="Subtitle 2"/>
          <p:cNvSpPr>
            <a:spLocks noGrp="1"/>
          </p:cNvSpPr>
          <p:nvPr>
            <p:ph type="subTitle" idx="1"/>
          </p:nvPr>
        </p:nvSpPr>
        <p:spPr>
          <a:xfrm>
            <a:off x="838200" y="3581400"/>
            <a:ext cx="7772400" cy="2667000"/>
          </a:xfrm>
        </p:spPr>
        <p:txBody>
          <a:bodyPr>
            <a:normAutofit fontScale="77500" lnSpcReduction="20000"/>
          </a:bodyPr>
          <a:lstStyle/>
          <a:p>
            <a:endParaRPr lang="en-US" dirty="0" smtClean="0"/>
          </a:p>
          <a:p>
            <a:endParaRPr lang="en-US" dirty="0" smtClean="0"/>
          </a:p>
          <a:p>
            <a:endParaRPr lang="en-US" dirty="0"/>
          </a:p>
          <a:p>
            <a:endParaRPr lang="en-US" dirty="0"/>
          </a:p>
          <a:p>
            <a:r>
              <a:rPr lang="en-US" dirty="0" smtClean="0"/>
              <a:t>ROBERT S. LEVINE</a:t>
            </a:r>
          </a:p>
          <a:p>
            <a:r>
              <a:rPr lang="en-US" dirty="0" smtClean="0"/>
              <a:t>	    UNIVERSITY OF MARYLAND</a:t>
            </a:r>
          </a:p>
          <a:p>
            <a:r>
              <a:rPr lang="en-US" dirty="0" smtClean="0">
                <a:solidFill>
                  <a:srgbClr val="0070C0"/>
                </a:solidFill>
              </a:rPr>
              <a:t>rlevine@umd.edu</a:t>
            </a:r>
          </a:p>
          <a:p>
            <a:r>
              <a:rPr lang="en-US" u="sng" dirty="0" smtClean="0">
                <a:solidFill>
                  <a:srgbClr val="0070C0"/>
                </a:solidFill>
              </a:rPr>
              <a:t>go.umd.edu/</a:t>
            </a:r>
            <a:r>
              <a:rPr lang="en-US" u="sng" dirty="0" err="1" smtClean="0">
                <a:solidFill>
                  <a:srgbClr val="0070C0"/>
                </a:solidFill>
              </a:rPr>
              <a:t>robertslevine</a:t>
            </a:r>
            <a:endParaRPr lang="en-US" u="sng"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2286000"/>
            <a:ext cx="2778200" cy="2194560"/>
          </a:xfrm>
          <a:prstGeom prst="rect">
            <a:avLst/>
          </a:prstGeom>
        </p:spPr>
      </p:pic>
    </p:spTree>
    <p:extLst>
      <p:ext uri="{BB962C8B-B14F-4D97-AF65-F5344CB8AC3E}">
        <p14:creationId xmlns:p14="http://schemas.microsoft.com/office/powerpoint/2010/main" val="3050001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1143000"/>
            <a:ext cx="6812683" cy="646331"/>
          </a:xfrm>
          <a:prstGeom prst="rect">
            <a:avLst/>
          </a:prstGeom>
          <a:noFill/>
        </p:spPr>
        <p:txBody>
          <a:bodyPr wrap="square" rtlCol="0">
            <a:spAutoFit/>
          </a:bodyPr>
          <a:lstStyle/>
          <a:p>
            <a:r>
              <a:rPr lang="en-US" b="1" dirty="0" smtClean="0"/>
              <a:t>Chapter 7: Douglass teaches himself to read and write (with the help of local white boys) </a:t>
            </a:r>
          </a:p>
        </p:txBody>
      </p:sp>
      <p:sp>
        <p:nvSpPr>
          <p:cNvPr id="3" name="TextBox 2"/>
          <p:cNvSpPr txBox="1"/>
          <p:nvPr/>
        </p:nvSpPr>
        <p:spPr>
          <a:xfrm>
            <a:off x="685800" y="1512332"/>
            <a:ext cx="7848600" cy="5078313"/>
          </a:xfrm>
          <a:prstGeom prst="rect">
            <a:avLst/>
          </a:prstGeom>
          <a:noFill/>
        </p:spPr>
        <p:txBody>
          <a:bodyPr wrap="square" rtlCol="0">
            <a:spAutoFit/>
          </a:bodyPr>
          <a:lstStyle/>
          <a:p>
            <a:endParaRPr lang="en-US" dirty="0" smtClean="0"/>
          </a:p>
          <a:p>
            <a:r>
              <a:rPr lang="en-US" dirty="0" smtClean="0"/>
              <a:t>Highlights and teaching moments:</a:t>
            </a:r>
          </a:p>
          <a:p>
            <a:endParaRPr lang="en-US" dirty="0" smtClean="0"/>
          </a:p>
          <a:p>
            <a:r>
              <a:rPr lang="en-US" dirty="0" smtClean="0"/>
              <a:t>Sophia and Hugh Auld: She’s willing to teach Douglass; Hugh (in a famous moment in chapter 6) stops the teaching, which Douglass says reveals to him that power resides in language.</a:t>
            </a:r>
          </a:p>
          <a:p>
            <a:endParaRPr lang="en-US" dirty="0"/>
          </a:p>
          <a:p>
            <a:r>
              <a:rPr lang="en-US" dirty="0" smtClean="0"/>
              <a:t>Douglass uses various “stratagems” to trick the white boys of Baltimore into becoming his teachers.</a:t>
            </a:r>
            <a:endParaRPr lang="en-US" dirty="0"/>
          </a:p>
          <a:p>
            <a:endParaRPr lang="en-US" dirty="0" smtClean="0"/>
          </a:p>
          <a:p>
            <a:r>
              <a:rPr lang="en-US" dirty="0" smtClean="0"/>
              <a:t>As Douglass learns about the evils of slavery through reading, he writes: “I envied my fellow-slaves for their stupidity.” But how “stupid” are they? At the end of chapter 2, Douglass says he first learned about slavery’s evils from slave songs: “To these songs I trace my first glimmering conception of the dehumanizing character of slavery.”</a:t>
            </a:r>
          </a:p>
          <a:p>
            <a:endParaRPr lang="en-US" dirty="0"/>
          </a:p>
          <a:p>
            <a:r>
              <a:rPr lang="en-US" dirty="0" smtClean="0"/>
              <a:t>Reads </a:t>
            </a:r>
            <a:r>
              <a:rPr lang="en-US" i="1" dirty="0" smtClean="0"/>
              <a:t>The Columbian Orator</a:t>
            </a:r>
            <a:r>
              <a:rPr lang="en-US" dirty="0" smtClean="0"/>
              <a:t>.</a:t>
            </a:r>
            <a:endParaRPr lang="en-US" i="1" dirty="0"/>
          </a:p>
        </p:txBody>
      </p:sp>
    </p:spTree>
    <p:extLst>
      <p:ext uri="{BB962C8B-B14F-4D97-AF65-F5344CB8AC3E}">
        <p14:creationId xmlns:p14="http://schemas.microsoft.com/office/powerpoint/2010/main" val="1889808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03" y="0"/>
            <a:ext cx="7010074" cy="6400800"/>
          </a:xfrm>
          <a:prstGeom prst="rect">
            <a:avLst/>
          </a:prstGeom>
        </p:spPr>
      </p:pic>
      <p:sp>
        <p:nvSpPr>
          <p:cNvPr id="3" name="TextBox 2"/>
          <p:cNvSpPr txBox="1"/>
          <p:nvPr/>
        </p:nvSpPr>
        <p:spPr>
          <a:xfrm>
            <a:off x="8077200" y="2743200"/>
            <a:ext cx="1039067" cy="954107"/>
          </a:xfrm>
          <a:prstGeom prst="rect">
            <a:avLst/>
          </a:prstGeom>
          <a:noFill/>
        </p:spPr>
        <p:txBody>
          <a:bodyPr wrap="none" rtlCol="0">
            <a:spAutoFit/>
          </a:bodyPr>
          <a:lstStyle/>
          <a:p>
            <a:r>
              <a:rPr lang="en-US" sz="1400" dirty="0" smtClean="0"/>
              <a:t>First </a:t>
            </a:r>
          </a:p>
          <a:p>
            <a:r>
              <a:rPr lang="en-US" sz="1400" dirty="0"/>
              <a:t>p</a:t>
            </a:r>
            <a:r>
              <a:rPr lang="en-US" sz="1400" dirty="0" smtClean="0"/>
              <a:t>ublished</a:t>
            </a:r>
          </a:p>
          <a:p>
            <a:r>
              <a:rPr lang="en-US" sz="1400" dirty="0"/>
              <a:t>i</a:t>
            </a:r>
            <a:r>
              <a:rPr lang="en-US" sz="1400" dirty="0" smtClean="0"/>
              <a:t>n Boston</a:t>
            </a:r>
          </a:p>
          <a:p>
            <a:r>
              <a:rPr lang="en-US" sz="1400" dirty="0"/>
              <a:t>i</a:t>
            </a:r>
            <a:r>
              <a:rPr lang="en-US" sz="1400" dirty="0" smtClean="0"/>
              <a:t>n 1797</a:t>
            </a:r>
            <a:endParaRPr lang="en-US" sz="1400" dirty="0"/>
          </a:p>
        </p:txBody>
      </p:sp>
    </p:spTree>
    <p:extLst>
      <p:ext uri="{BB962C8B-B14F-4D97-AF65-F5344CB8AC3E}">
        <p14:creationId xmlns:p14="http://schemas.microsoft.com/office/powerpoint/2010/main" val="2970664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43000" y="761999"/>
            <a:ext cx="6208943" cy="1246495"/>
          </a:xfrm>
          <a:prstGeom prst="rect">
            <a:avLst/>
          </a:prstGeom>
          <a:noFill/>
        </p:spPr>
        <p:txBody>
          <a:bodyPr wrap="square" rtlCol="0">
            <a:spAutoFit/>
          </a:bodyPr>
          <a:lstStyle/>
          <a:p>
            <a:r>
              <a:rPr lang="en-US" sz="2500" dirty="0" smtClean="0"/>
              <a:t>Consider teaching “Dialogue between a Master and Slave,” which Douglass read in the </a:t>
            </a:r>
            <a:r>
              <a:rPr lang="en-US" sz="2500" i="1" dirty="0" smtClean="0"/>
              <a:t>Columbian Orator</a:t>
            </a:r>
            <a:endParaRPr lang="en-US" sz="2500" dirty="0" smtClean="0"/>
          </a:p>
        </p:txBody>
      </p:sp>
      <p:sp>
        <p:nvSpPr>
          <p:cNvPr id="3" name="Rectangle 2"/>
          <p:cNvSpPr/>
          <p:nvPr/>
        </p:nvSpPr>
        <p:spPr>
          <a:xfrm>
            <a:off x="1752600" y="2474083"/>
            <a:ext cx="4648200" cy="923330"/>
          </a:xfrm>
          <a:prstGeom prst="rect">
            <a:avLst/>
          </a:prstGeom>
        </p:spPr>
        <p:txBody>
          <a:bodyPr wrap="square">
            <a:spAutoFit/>
          </a:bodyPr>
          <a:lstStyle/>
          <a:p>
            <a:r>
              <a:rPr lang="en-US" dirty="0"/>
              <a:t>https://</a:t>
            </a:r>
            <a:r>
              <a:rPr lang="en-US" dirty="0" smtClean="0"/>
              <a:t>quod.lib.umich.edu/e/evans/N24063.0001.001/1:4.2.64?rgn=div3;view=fulltext</a:t>
            </a:r>
          </a:p>
        </p:txBody>
      </p:sp>
      <p:sp>
        <p:nvSpPr>
          <p:cNvPr id="4" name="TextBox 3"/>
          <p:cNvSpPr txBox="1"/>
          <p:nvPr/>
        </p:nvSpPr>
        <p:spPr>
          <a:xfrm rot="10800000" flipH="1" flipV="1">
            <a:off x="1059674" y="3719899"/>
            <a:ext cx="6825669" cy="1477328"/>
          </a:xfrm>
          <a:prstGeom prst="rect">
            <a:avLst/>
          </a:prstGeom>
          <a:noFill/>
        </p:spPr>
        <p:txBody>
          <a:bodyPr wrap="square" rtlCol="0">
            <a:spAutoFit/>
          </a:bodyPr>
          <a:lstStyle/>
          <a:p>
            <a:pPr marL="342900" indent="-342900">
              <a:buAutoNum type="arabicPeriod"/>
            </a:pPr>
            <a:r>
              <a:rPr lang="en-US" dirty="0" smtClean="0"/>
              <a:t>It presents “both sides” on slavery.</a:t>
            </a:r>
          </a:p>
          <a:p>
            <a:pPr marL="342900" indent="-342900">
              <a:buAutoNum type="arabicPeriod"/>
            </a:pPr>
            <a:r>
              <a:rPr lang="en-US" dirty="0" smtClean="0"/>
              <a:t>It shows how, at a time of polarization, people on different sides can actually listen to one another.</a:t>
            </a:r>
          </a:p>
          <a:p>
            <a:pPr marL="342900" indent="-342900">
              <a:buAutoNum type="arabicPeriod"/>
            </a:pPr>
            <a:r>
              <a:rPr lang="en-US" dirty="0" smtClean="0"/>
              <a:t>It shows an enslaved Black person changing the mind of a white enslaver through the use of rhetoric.</a:t>
            </a:r>
            <a:endParaRPr lang="en-US" dirty="0"/>
          </a:p>
        </p:txBody>
      </p:sp>
    </p:spTree>
    <p:extLst>
      <p:ext uri="{BB962C8B-B14F-4D97-AF65-F5344CB8AC3E}">
        <p14:creationId xmlns:p14="http://schemas.microsoft.com/office/powerpoint/2010/main" val="2143745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1143000"/>
            <a:ext cx="6812683" cy="338554"/>
          </a:xfrm>
          <a:prstGeom prst="rect">
            <a:avLst/>
          </a:prstGeom>
          <a:noFill/>
        </p:spPr>
        <p:txBody>
          <a:bodyPr wrap="square" rtlCol="0">
            <a:spAutoFit/>
          </a:bodyPr>
          <a:lstStyle/>
          <a:p>
            <a:r>
              <a:rPr lang="en-US" sz="1600" b="1" dirty="0" smtClean="0">
                <a:solidFill>
                  <a:prstClr val="black"/>
                </a:solidFill>
              </a:rPr>
              <a:t>Chapter 10: Douglass rebels against the slave-breaker Covey </a:t>
            </a:r>
          </a:p>
        </p:txBody>
      </p:sp>
      <p:sp>
        <p:nvSpPr>
          <p:cNvPr id="3" name="TextBox 2"/>
          <p:cNvSpPr txBox="1"/>
          <p:nvPr/>
        </p:nvSpPr>
        <p:spPr>
          <a:xfrm>
            <a:off x="685800" y="1512332"/>
            <a:ext cx="7848600" cy="5262979"/>
          </a:xfrm>
          <a:prstGeom prst="rect">
            <a:avLst/>
          </a:prstGeom>
          <a:noFill/>
        </p:spPr>
        <p:txBody>
          <a:bodyPr wrap="square" rtlCol="0">
            <a:spAutoFit/>
          </a:bodyPr>
          <a:lstStyle/>
          <a:p>
            <a:r>
              <a:rPr lang="en-US" sz="1600" dirty="0" smtClean="0">
                <a:solidFill>
                  <a:prstClr val="black"/>
                </a:solidFill>
              </a:rPr>
              <a:t>Highlights and teaching moments:</a:t>
            </a:r>
          </a:p>
          <a:p>
            <a:endParaRPr lang="en-US" sz="1600" dirty="0" smtClean="0">
              <a:solidFill>
                <a:prstClr val="black"/>
              </a:solidFill>
            </a:endParaRPr>
          </a:p>
          <a:p>
            <a:r>
              <a:rPr lang="en-US" sz="1600" dirty="0" smtClean="0">
                <a:solidFill>
                  <a:prstClr val="black"/>
                </a:solidFill>
              </a:rPr>
              <a:t>Analogy between Douglass and the ox he’s supposed to tame (the ox is to Douglass as Douglass is to Covey): “Behold a man transformed into a brute!”</a:t>
            </a:r>
          </a:p>
          <a:p>
            <a:endParaRPr lang="en-US" sz="1600" dirty="0" smtClean="0">
              <a:solidFill>
                <a:prstClr val="black"/>
              </a:solidFill>
            </a:endParaRPr>
          </a:p>
          <a:p>
            <a:r>
              <a:rPr lang="en-US" sz="1600" dirty="0" smtClean="0">
                <a:solidFill>
                  <a:prstClr val="black"/>
                </a:solidFill>
              </a:rPr>
              <a:t>The famous apostrophe to the sailboats on the Chesapeake: “You are loosed from your moorings and are free; I am fast in my chains, and am a slave!” [read the whole paragraph in class; it’s brilliant]</a:t>
            </a:r>
          </a:p>
          <a:p>
            <a:endParaRPr lang="en-US" sz="1600" dirty="0">
              <a:solidFill>
                <a:prstClr val="black"/>
              </a:solidFill>
            </a:endParaRPr>
          </a:p>
          <a:p>
            <a:r>
              <a:rPr lang="en-US" sz="1600" dirty="0" smtClean="0">
                <a:solidFill>
                  <a:prstClr val="black"/>
                </a:solidFill>
              </a:rPr>
              <a:t>“You have seen how a man was made a slave; you shall see how a slave was made a man.” </a:t>
            </a:r>
            <a:r>
              <a:rPr lang="en-US" sz="1600" dirty="0" smtClean="0">
                <a:solidFill>
                  <a:prstClr val="black"/>
                </a:solidFill>
              </a:rPr>
              <a:t>[chiasmus]</a:t>
            </a:r>
            <a:endParaRPr lang="en-US" sz="1600" dirty="0" smtClean="0">
              <a:solidFill>
                <a:prstClr val="black"/>
              </a:solidFill>
            </a:endParaRPr>
          </a:p>
          <a:p>
            <a:endParaRPr lang="en-US" sz="1600" dirty="0">
              <a:solidFill>
                <a:prstClr val="black"/>
              </a:solidFill>
            </a:endParaRPr>
          </a:p>
          <a:p>
            <a:r>
              <a:rPr lang="en-US" sz="1600" dirty="0" smtClean="0">
                <a:solidFill>
                  <a:prstClr val="black"/>
                </a:solidFill>
              </a:rPr>
              <a:t>After being beaten by Covey, Douglass walks several miles to Thomas </a:t>
            </a:r>
            <a:r>
              <a:rPr lang="en-US" sz="1600" dirty="0" err="1" smtClean="0">
                <a:solidFill>
                  <a:prstClr val="black"/>
                </a:solidFill>
              </a:rPr>
              <a:t>Auld’s</a:t>
            </a:r>
            <a:r>
              <a:rPr lang="en-US" sz="1600" dirty="0" smtClean="0">
                <a:solidFill>
                  <a:prstClr val="black"/>
                </a:solidFill>
              </a:rPr>
              <a:t> cabin and presents himself to his master: “From the crown of my head to my feet, I was covered with dust and blood; my shirt was stiff with blood. My legs and feet were torn in sundry places with briers and thorns.” </a:t>
            </a:r>
          </a:p>
          <a:p>
            <a:endParaRPr lang="en-US" sz="1600" dirty="0">
              <a:solidFill>
                <a:prstClr val="black"/>
              </a:solidFill>
            </a:endParaRPr>
          </a:p>
          <a:p>
            <a:r>
              <a:rPr lang="en-US" sz="1600" dirty="0" smtClean="0">
                <a:solidFill>
                  <a:prstClr val="black"/>
                </a:solidFill>
              </a:rPr>
              <a:t>Sandy’s root</a:t>
            </a:r>
          </a:p>
          <a:p>
            <a:endParaRPr lang="en-US" sz="1600" dirty="0">
              <a:solidFill>
                <a:prstClr val="black"/>
              </a:solidFill>
            </a:endParaRPr>
          </a:p>
          <a:p>
            <a:r>
              <a:rPr lang="en-US" sz="1600" smtClean="0">
                <a:solidFill>
                  <a:prstClr val="black"/>
                </a:solidFill>
              </a:rPr>
              <a:t>Douglass’s </a:t>
            </a:r>
            <a:r>
              <a:rPr lang="en-US" sz="1600" smtClean="0">
                <a:solidFill>
                  <a:prstClr val="black"/>
                </a:solidFill>
              </a:rPr>
              <a:t>temperate resistance </a:t>
            </a:r>
            <a:r>
              <a:rPr lang="en-US" sz="1600" dirty="0" smtClean="0">
                <a:solidFill>
                  <a:prstClr val="black"/>
                </a:solidFill>
              </a:rPr>
              <a:t>to Covey: “It was a glorious resurrection, from the tomb of slavery, to the heaven of freedom.”</a:t>
            </a:r>
            <a:endParaRPr lang="en-US" sz="1600" dirty="0">
              <a:solidFill>
                <a:prstClr val="black"/>
              </a:solidFill>
            </a:endParaRPr>
          </a:p>
        </p:txBody>
      </p:sp>
    </p:spTree>
    <p:extLst>
      <p:ext uri="{BB962C8B-B14F-4D97-AF65-F5344CB8AC3E}">
        <p14:creationId xmlns:p14="http://schemas.microsoft.com/office/powerpoint/2010/main" val="129682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09728" indent="0">
              <a:buNone/>
            </a:pPr>
            <a:endParaRPr lang="en-US" dirty="0" smtClean="0"/>
          </a:p>
          <a:p>
            <a:pPr marL="109728" indent="0">
              <a:buNone/>
            </a:pPr>
            <a:r>
              <a:rPr lang="en-US" dirty="0" smtClean="0"/>
              <a:t>“I hate the corrupt, slaveholding, women-whipping, cradle plundering, partial and hypocritical Christianity of this land. Indeed, I can see no reason, but the most deceitful one, for calling the religion of this land Christianity.”</a:t>
            </a:r>
          </a:p>
          <a:p>
            <a:pPr marL="109728" indent="0">
              <a:buNone/>
            </a:pPr>
            <a:endParaRPr lang="en-US" dirty="0"/>
          </a:p>
          <a:p>
            <a:pPr marL="109728" indent="0">
              <a:buNone/>
            </a:pPr>
            <a:r>
              <a:rPr lang="en-US" dirty="0" smtClean="0"/>
              <a:t>“The man who wields the blood-clotted cowskin during the week fills the pulpit on Sunday, and claims to be the minister of the meek and lowly Jesus.”</a:t>
            </a:r>
            <a:endParaRPr lang="en-US" dirty="0"/>
          </a:p>
        </p:txBody>
      </p:sp>
      <p:sp>
        <p:nvSpPr>
          <p:cNvPr id="2" name="Title 1"/>
          <p:cNvSpPr>
            <a:spLocks noGrp="1"/>
          </p:cNvSpPr>
          <p:nvPr>
            <p:ph type="title"/>
          </p:nvPr>
        </p:nvSpPr>
        <p:spPr/>
        <p:txBody>
          <a:bodyPr>
            <a:normAutofit fontScale="90000"/>
          </a:bodyPr>
          <a:lstStyle/>
          <a:p>
            <a:r>
              <a:rPr lang="en-US" dirty="0" smtClean="0"/>
              <a:t>Selections from the Appendix to Douglass’s 1845 </a:t>
            </a:r>
            <a:r>
              <a:rPr lang="en-US" i="1" dirty="0" smtClean="0"/>
              <a:t>Narrative</a:t>
            </a:r>
            <a:endParaRPr lang="en-US" dirty="0"/>
          </a:p>
        </p:txBody>
      </p:sp>
    </p:spTree>
    <p:extLst>
      <p:ext uri="{BB962C8B-B14F-4D97-AF65-F5344CB8AC3E}">
        <p14:creationId xmlns:p14="http://schemas.microsoft.com/office/powerpoint/2010/main" val="1100581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43272"/>
          </a:xfrm>
        </p:spPr>
        <p:txBody>
          <a:bodyPr>
            <a:normAutofit fontScale="47500" lnSpcReduction="20000"/>
          </a:bodyPr>
          <a:lstStyle/>
          <a:p>
            <a:pPr marL="0" marR="0" indent="0">
              <a:spcBef>
                <a:spcPts val="0"/>
              </a:spcBef>
              <a:spcAft>
                <a:spcPts val="0"/>
              </a:spcAft>
              <a:buNone/>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1847	</a:t>
            </a:r>
            <a:r>
              <a:rPr lang="en-US" sz="3800" dirty="0" smtClean="0">
                <a:latin typeface="Times New Roman"/>
                <a:ea typeface="Calibri"/>
                <a:cs typeface="Times New Roman"/>
              </a:rPr>
              <a:t>Douglass’s </a:t>
            </a:r>
            <a:r>
              <a:rPr lang="en-US" sz="3800" dirty="0">
                <a:latin typeface="Times New Roman"/>
                <a:ea typeface="Calibri"/>
                <a:cs typeface="Times New Roman"/>
              </a:rPr>
              <a:t>British supporters buy him out of slavery; Douglass returns to Rochester, New York, where he establishes his own antislavery newspaper, </a:t>
            </a:r>
            <a:r>
              <a:rPr lang="en-US" sz="3800" i="1" dirty="0">
                <a:latin typeface="Times New Roman"/>
                <a:ea typeface="Calibri"/>
                <a:cs typeface="Times New Roman"/>
              </a:rPr>
              <a:t>The North Star</a:t>
            </a:r>
            <a:r>
              <a:rPr lang="en-US" sz="3800" dirty="0">
                <a:latin typeface="Times New Roman"/>
                <a:ea typeface="Calibri"/>
                <a:cs typeface="Times New Roman"/>
              </a:rPr>
              <a:t>. </a:t>
            </a:r>
            <a:endParaRPr lang="en-US" sz="3800" dirty="0" smtClean="0">
              <a:latin typeface="Times New Roman"/>
              <a:ea typeface="Calibri"/>
              <a:cs typeface="Times New Roman"/>
            </a:endParaRPr>
          </a:p>
          <a:p>
            <a:pPr marL="514350" marR="0" indent="-514350">
              <a:spcBef>
                <a:spcPts val="0"/>
              </a:spcBef>
              <a:spcAft>
                <a:spcPts val="0"/>
              </a:spcAft>
              <a:buAutoNum type="arabicPlain" startAt="1847"/>
            </a:pPr>
            <a:endParaRPr lang="en-US" sz="38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1850</a:t>
            </a:r>
            <a:r>
              <a:rPr lang="en-US" sz="3500" dirty="0">
                <a:latin typeface="Times New Roman"/>
                <a:ea typeface="Calibri"/>
                <a:cs typeface="Times New Roman"/>
              </a:rPr>
              <a:t>	</a:t>
            </a:r>
            <a:r>
              <a:rPr lang="en-US" sz="3800" dirty="0" smtClean="0">
                <a:latin typeface="Times New Roman"/>
                <a:ea typeface="Calibri"/>
                <a:cs typeface="Times New Roman"/>
              </a:rPr>
              <a:t>Douglass </a:t>
            </a:r>
            <a:r>
              <a:rPr lang="en-US" sz="3800" dirty="0">
                <a:latin typeface="Times New Roman"/>
                <a:ea typeface="Calibri"/>
                <a:cs typeface="Times New Roman"/>
              </a:rPr>
              <a:t>formally breaks with Garrison. The Compromise of 1850 includes a strengthened fugitive slave law, leading Douglass to adopt a more militant politics.</a:t>
            </a:r>
          </a:p>
          <a:p>
            <a:pPr marL="0" marR="0" indent="0">
              <a:spcBef>
                <a:spcPts val="0"/>
              </a:spcBef>
              <a:spcAft>
                <a:spcPts val="0"/>
              </a:spcAft>
              <a:buNone/>
            </a:pPr>
            <a:endParaRPr lang="en-US" sz="38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1852</a:t>
            </a:r>
            <a:r>
              <a:rPr lang="en-US" sz="3500" dirty="0">
                <a:latin typeface="Times New Roman"/>
                <a:ea typeface="Calibri"/>
                <a:cs typeface="Times New Roman"/>
              </a:rPr>
              <a:t>	</a:t>
            </a:r>
            <a:r>
              <a:rPr lang="en-US" sz="3800" dirty="0">
                <a:latin typeface="Times New Roman"/>
                <a:ea typeface="Calibri"/>
                <a:cs typeface="Times New Roman"/>
              </a:rPr>
              <a:t>Delivers “What to the Slave Is the Fourth of July?” in Rochester.</a:t>
            </a:r>
          </a:p>
          <a:p>
            <a:pPr marL="0" marR="0" indent="0">
              <a:spcBef>
                <a:spcPts val="0"/>
              </a:spcBef>
              <a:spcAft>
                <a:spcPts val="0"/>
              </a:spcAft>
              <a:buNone/>
            </a:pPr>
            <a:endParaRPr lang="en-US" sz="38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cs typeface="Times New Roman"/>
              </a:rPr>
              <a:t>1855	</a:t>
            </a:r>
            <a:r>
              <a:rPr lang="en-US" sz="3800" dirty="0" smtClean="0">
                <a:latin typeface="Times New Roman"/>
                <a:ea typeface="Calibri"/>
                <a:cs typeface="Times New Roman"/>
              </a:rPr>
              <a:t>Publishes his second autobiography,  </a:t>
            </a:r>
            <a:r>
              <a:rPr lang="en-US" sz="3800" i="1" dirty="0">
                <a:latin typeface="Times New Roman"/>
                <a:ea typeface="Calibri"/>
                <a:cs typeface="Times New Roman"/>
              </a:rPr>
              <a:t>My Bondage and My </a:t>
            </a:r>
            <a:r>
              <a:rPr lang="en-US" sz="3800" i="1" dirty="0" smtClean="0">
                <a:latin typeface="Times New Roman"/>
                <a:ea typeface="Calibri"/>
                <a:cs typeface="Times New Roman"/>
              </a:rPr>
              <a:t>Freedom</a:t>
            </a:r>
            <a:r>
              <a:rPr lang="en-US" sz="3800" dirty="0">
                <a:latin typeface="Times New Roman"/>
                <a:ea typeface="Calibri"/>
                <a:cs typeface="Times New Roman"/>
              </a:rPr>
              <a:t>.</a:t>
            </a:r>
            <a:endParaRPr lang="en-US" sz="3800" dirty="0" smtClean="0">
              <a:latin typeface="Times New Roman"/>
              <a:ea typeface="Calibri"/>
              <a:cs typeface="Times New Roman"/>
            </a:endParaRPr>
          </a:p>
          <a:p>
            <a:pPr marL="514350" marR="0" indent="-514350">
              <a:spcBef>
                <a:spcPts val="0"/>
              </a:spcBef>
              <a:spcAft>
                <a:spcPts val="0"/>
              </a:spcAft>
              <a:buAutoNum type="arabicPlain" startAt="1855"/>
            </a:pPr>
            <a:endParaRPr lang="en-US" sz="2800" dirty="0">
              <a:latin typeface="Times New Roman"/>
              <a:ea typeface="Calibri"/>
              <a:cs typeface="Times New Roman"/>
            </a:endParaRPr>
          </a:p>
          <a:p>
            <a:pPr marL="0" marR="0" indent="0">
              <a:spcBef>
                <a:spcPts val="0"/>
              </a:spcBef>
              <a:spcAft>
                <a:spcPts val="0"/>
              </a:spcAft>
              <a:buNone/>
            </a:pPr>
            <a:r>
              <a:rPr lang="en-US" sz="3800" dirty="0" smtClean="0">
                <a:latin typeface="Times New Roman"/>
                <a:ea typeface="Calibri"/>
                <a:cs typeface="Times New Roman"/>
              </a:rPr>
              <a:t>1857	Supreme Court rules in Dred Scott case that Blacks have “no rights that whites are bound to respect” and that Blacks could never become U.S. citizens. Douglass in an 1857 speech on the case declares, ironically, that he’s delighted with the decision because he thinks it’s so ludicrous it will be rejected by the American people.</a:t>
            </a:r>
          </a:p>
          <a:p>
            <a:pPr marL="0" marR="0" indent="0">
              <a:spcBef>
                <a:spcPts val="0"/>
              </a:spcBef>
              <a:spcAft>
                <a:spcPts val="0"/>
              </a:spcAft>
              <a:buNone/>
            </a:pPr>
            <a:endParaRPr lang="en-US" sz="3500" dirty="0" smtClean="0">
              <a:latin typeface="Times New Roman"/>
              <a:ea typeface="Calibri"/>
              <a:cs typeface="Times New Roman"/>
            </a:endParaRPr>
          </a:p>
          <a:p>
            <a:pPr marL="0" marR="0" indent="0">
              <a:spcBef>
                <a:spcPts val="0"/>
              </a:spcBef>
              <a:spcAft>
                <a:spcPts val="0"/>
              </a:spcAft>
              <a:buNone/>
            </a:pPr>
            <a:r>
              <a:rPr lang="en-US" sz="3500" dirty="0" smtClean="0">
                <a:latin typeface="Times New Roman"/>
                <a:ea typeface="Calibri"/>
              </a:rPr>
              <a:t>1858-60	</a:t>
            </a:r>
            <a:r>
              <a:rPr lang="en-US" sz="3800" dirty="0" smtClean="0">
                <a:latin typeface="Times New Roman"/>
                <a:ea typeface="Calibri"/>
              </a:rPr>
              <a:t>Meets </a:t>
            </a:r>
            <a:r>
              <a:rPr lang="en-US" sz="3800" dirty="0">
                <a:latin typeface="Times New Roman"/>
                <a:ea typeface="Calibri"/>
              </a:rPr>
              <a:t>with John Brown. After Brown attacks Harpers Ferry in October 1859, Douglass flees to England; he returns in 1860 and supports Lincoln for the </a:t>
            </a:r>
            <a:r>
              <a:rPr lang="en-US" sz="3800" dirty="0" smtClean="0">
                <a:latin typeface="Times New Roman"/>
                <a:ea typeface="Calibri"/>
              </a:rPr>
              <a:t>presidency.</a:t>
            </a:r>
            <a:endParaRPr lang="en-US" sz="3800" dirty="0"/>
          </a:p>
        </p:txBody>
      </p:sp>
      <p:sp>
        <p:nvSpPr>
          <p:cNvPr id="2" name="Title 1"/>
          <p:cNvSpPr>
            <a:spLocks noGrp="1"/>
          </p:cNvSpPr>
          <p:nvPr>
            <p:ph type="title"/>
          </p:nvPr>
        </p:nvSpPr>
        <p:spPr/>
        <p:txBody>
          <a:bodyPr>
            <a:normAutofit fontScale="90000"/>
          </a:bodyPr>
          <a:lstStyle/>
          <a:p>
            <a:r>
              <a:rPr lang="en-US" dirty="0" smtClean="0"/>
              <a:t>A Douglass Chronology of His Pre-Civil War Career, Part 2</a:t>
            </a:r>
            <a:endParaRPr lang="en-US" dirty="0"/>
          </a:p>
        </p:txBody>
      </p:sp>
    </p:spTree>
    <p:extLst>
      <p:ext uri="{BB962C8B-B14F-4D97-AF65-F5344CB8AC3E}">
        <p14:creationId xmlns:p14="http://schemas.microsoft.com/office/powerpoint/2010/main" val="3399320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0" y="762000"/>
            <a:ext cx="4572000" cy="3970318"/>
          </a:xfrm>
          <a:prstGeom prst="rect">
            <a:avLst/>
          </a:prstGeom>
        </p:spPr>
        <p:txBody>
          <a:bodyPr>
            <a:spAutoFit/>
          </a:bodyPr>
          <a:lstStyle/>
          <a:p>
            <a:pPr algn="ctr"/>
            <a:r>
              <a:rPr lang="en-US" b="1" dirty="0">
                <a:latin typeface="Souvenir Lt BT" panose="02080503040505020303" pitchFamily="18" charset="0"/>
                <a:ea typeface="Calibri"/>
                <a:cs typeface="Times New Roman"/>
              </a:rPr>
              <a:t>DOUGLASS’S CORE BELIEFS</a:t>
            </a:r>
            <a:endParaRPr lang="en-US" dirty="0">
              <a:latin typeface="Souvenir Lt BT" panose="02080503040505020303" pitchFamily="18" charset="0"/>
              <a:ea typeface="Calibri"/>
              <a:cs typeface="Times New Roman"/>
            </a:endParaRPr>
          </a:p>
          <a:p>
            <a:pPr algn="ctr"/>
            <a:r>
              <a:rPr lang="en-US" b="1" dirty="0">
                <a:latin typeface="Souvenir Lt BT" panose="02080503040505020303" pitchFamily="18" charset="0"/>
                <a:ea typeface="Calibri"/>
                <a:cs typeface="Times New Roman"/>
              </a:rPr>
              <a:t>AFTER BREAKING WITH GARRISON IN 1850</a:t>
            </a:r>
            <a:endParaRPr lang="en-US" dirty="0">
              <a:latin typeface="Souvenir Lt BT" panose="02080503040505020303" pitchFamily="18" charset="0"/>
              <a:ea typeface="Calibri"/>
              <a:cs typeface="Times New Roman"/>
            </a:endParaRPr>
          </a:p>
          <a:p>
            <a:r>
              <a:rPr lang="en-US" b="1" dirty="0">
                <a:latin typeface="Souvenir Lt BT" panose="02080503040505020303" pitchFamily="18" charset="0"/>
                <a:ea typeface="Calibri"/>
                <a:cs typeface="Times New Roman"/>
              </a:rPr>
              <a:t> </a:t>
            </a:r>
            <a:endParaRPr lang="en-US" dirty="0">
              <a:latin typeface="Souvenir Lt BT" panose="02080503040505020303" pitchFamily="18" charset="0"/>
              <a:ea typeface="Calibri"/>
              <a:cs typeface="Times New Roman"/>
            </a:endParaRPr>
          </a:p>
          <a:p>
            <a:r>
              <a:rPr lang="en-US" dirty="0">
                <a:latin typeface="Times New Roman"/>
                <a:ea typeface="Calibri"/>
                <a:cs typeface="Times New Roman"/>
              </a:rPr>
              <a:t> </a:t>
            </a:r>
            <a:endParaRPr lang="en-US" sz="1400" dirty="0">
              <a:latin typeface="Times New Roman"/>
              <a:ea typeface="Calibri"/>
              <a:cs typeface="Times New Roman"/>
            </a:endParaRPr>
          </a:p>
          <a:p>
            <a:pPr marL="228600" marR="0">
              <a:spcBef>
                <a:spcPts val="0"/>
              </a:spcBef>
              <a:spcAft>
                <a:spcPts val="0"/>
              </a:spcAft>
            </a:pPr>
            <a:r>
              <a:rPr lang="en-US" dirty="0">
                <a:latin typeface="Times New Roman"/>
                <a:ea typeface="Calibri"/>
                <a:cs typeface="Times New Roman"/>
              </a:rPr>
              <a:t> </a:t>
            </a:r>
            <a:endParaRPr lang="en-US" sz="1400" dirty="0">
              <a:latin typeface="Times New Roman"/>
              <a:ea typeface="Calibri"/>
              <a:cs typeface="Times New Roman"/>
            </a:endParaRPr>
          </a:p>
          <a:p>
            <a:pPr marL="342900" marR="0" lvl="0" indent="-342900">
              <a:spcBef>
                <a:spcPts val="0"/>
              </a:spcBef>
              <a:spcAft>
                <a:spcPts val="0"/>
              </a:spcAft>
              <a:buFont typeface="Symbol"/>
              <a:buChar char=""/>
            </a:pPr>
            <a:r>
              <a:rPr lang="en-US" dirty="0">
                <a:latin typeface="Times New Roman"/>
                <a:ea typeface="Calibri"/>
                <a:cs typeface="Times New Roman"/>
              </a:rPr>
              <a:t>THE CONSTITUTION IS AN ANTISLAVERY DOCUMENT (therefore one should participate in elections and the larger political process)</a:t>
            </a:r>
            <a:endParaRPr lang="en-US" sz="1400" dirty="0">
              <a:latin typeface="Times New Roman"/>
              <a:ea typeface="Calibri"/>
              <a:cs typeface="Times New Roman"/>
            </a:endParaRPr>
          </a:p>
          <a:p>
            <a:pPr marL="457200" marR="0">
              <a:spcBef>
                <a:spcPts val="0"/>
              </a:spcBef>
              <a:spcAft>
                <a:spcPts val="0"/>
              </a:spcAft>
            </a:pPr>
            <a:r>
              <a:rPr lang="en-US" dirty="0">
                <a:latin typeface="Times New Roman"/>
                <a:ea typeface="Calibri"/>
                <a:cs typeface="Times New Roman"/>
              </a:rPr>
              <a:t> </a:t>
            </a:r>
            <a:endParaRPr lang="en-US" sz="1400" dirty="0">
              <a:latin typeface="Times New Roman"/>
              <a:ea typeface="Calibri"/>
              <a:cs typeface="Times New Roman"/>
            </a:endParaRPr>
          </a:p>
          <a:p>
            <a:pPr marL="342900" marR="0" lvl="0" indent="-342900">
              <a:spcBef>
                <a:spcPts val="0"/>
              </a:spcBef>
              <a:spcAft>
                <a:spcPts val="0"/>
              </a:spcAft>
              <a:buFont typeface="Symbol"/>
              <a:buChar char=""/>
            </a:pPr>
            <a:r>
              <a:rPr lang="en-US" dirty="0" smtClean="0">
                <a:latin typeface="Times New Roman"/>
                <a:ea typeface="Calibri"/>
                <a:cs typeface="Times New Roman"/>
              </a:rPr>
              <a:t>ANTISLAVERY </a:t>
            </a:r>
            <a:r>
              <a:rPr lang="en-US" dirty="0">
                <a:latin typeface="Times New Roman"/>
                <a:ea typeface="Calibri"/>
                <a:cs typeface="Times New Roman"/>
              </a:rPr>
              <a:t>VIOLENCE, IN SOME INSTANCES, I</a:t>
            </a:r>
            <a:r>
              <a:rPr lang="en-US" dirty="0" smtClean="0">
                <a:latin typeface="Times New Roman"/>
                <a:ea typeface="Calibri"/>
                <a:cs typeface="Times New Roman"/>
              </a:rPr>
              <a:t>S </a:t>
            </a:r>
            <a:r>
              <a:rPr lang="en-US" dirty="0">
                <a:latin typeface="Times New Roman"/>
                <a:ea typeface="Calibri"/>
                <a:cs typeface="Times New Roman"/>
              </a:rPr>
              <a:t>A PROPER RESPONSE TO THE VIOLENCE OF SLAVERY</a:t>
            </a:r>
            <a:endParaRPr lang="en-US" sz="1400" dirty="0">
              <a:effectLst/>
              <a:latin typeface="Times New Roman"/>
              <a:ea typeface="Calibri"/>
              <a:cs typeface="Times New Roman"/>
            </a:endParaRPr>
          </a:p>
        </p:txBody>
      </p:sp>
    </p:spTree>
    <p:extLst>
      <p:ext uri="{BB962C8B-B14F-4D97-AF65-F5344CB8AC3E}">
        <p14:creationId xmlns:p14="http://schemas.microsoft.com/office/powerpoint/2010/main" val="3822599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4009"/>
          <a:stretch/>
        </p:blipFill>
        <p:spPr>
          <a:xfrm>
            <a:off x="1066800" y="228600"/>
            <a:ext cx="5223205" cy="6509951"/>
          </a:xfrm>
          <a:prstGeom prst="rect">
            <a:avLst/>
          </a:prstGeom>
        </p:spPr>
      </p:pic>
      <p:sp>
        <p:nvSpPr>
          <p:cNvPr id="11" name="TextBox 10"/>
          <p:cNvSpPr txBox="1"/>
          <p:nvPr/>
        </p:nvSpPr>
        <p:spPr>
          <a:xfrm>
            <a:off x="7162800" y="2590800"/>
            <a:ext cx="1600200" cy="646331"/>
          </a:xfrm>
          <a:prstGeom prst="rect">
            <a:avLst/>
          </a:prstGeom>
          <a:noFill/>
        </p:spPr>
        <p:txBody>
          <a:bodyPr wrap="square" rtlCol="0">
            <a:spAutoFit/>
          </a:bodyPr>
          <a:lstStyle/>
          <a:p>
            <a:r>
              <a:rPr lang="en-US" dirty="0" smtClean="0"/>
              <a:t>Douglass in 1852</a:t>
            </a:r>
            <a:endParaRPr lang="en-US" dirty="0"/>
          </a:p>
        </p:txBody>
      </p:sp>
    </p:spTree>
    <p:extLst>
      <p:ext uri="{BB962C8B-B14F-4D97-AF65-F5344CB8AC3E}">
        <p14:creationId xmlns:p14="http://schemas.microsoft.com/office/powerpoint/2010/main" val="1495888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3" y="228600"/>
            <a:ext cx="3648079" cy="5486400"/>
          </a:xfrm>
          <a:prstGeom prst="rect">
            <a:avLst/>
          </a:prstGeom>
        </p:spPr>
      </p:pic>
      <p:sp>
        <p:nvSpPr>
          <p:cNvPr id="4" name="TextBox 3"/>
          <p:cNvSpPr txBox="1"/>
          <p:nvPr/>
        </p:nvSpPr>
        <p:spPr>
          <a:xfrm>
            <a:off x="2286000" y="5816767"/>
            <a:ext cx="6440802" cy="646331"/>
          </a:xfrm>
          <a:prstGeom prst="rect">
            <a:avLst/>
          </a:prstGeom>
          <a:noFill/>
        </p:spPr>
        <p:txBody>
          <a:bodyPr wrap="none" rtlCol="0">
            <a:spAutoFit/>
          </a:bodyPr>
          <a:lstStyle/>
          <a:p>
            <a:r>
              <a:rPr lang="en-US" dirty="0" smtClean="0"/>
              <a:t>Rochester’s Corinthian Hall, first opened in 1849; Ralph Waldo </a:t>
            </a:r>
          </a:p>
          <a:p>
            <a:r>
              <a:rPr lang="en-US" dirty="0" smtClean="0"/>
              <a:t>Emerson, Charles Dickens, and other luminaries spoke there. </a:t>
            </a:r>
          </a:p>
        </p:txBody>
      </p:sp>
    </p:spTree>
    <p:extLst>
      <p:ext uri="{BB962C8B-B14F-4D97-AF65-F5344CB8AC3E}">
        <p14:creationId xmlns:p14="http://schemas.microsoft.com/office/powerpoint/2010/main" val="48229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1739" y="76200"/>
            <a:ext cx="5580703" cy="4937760"/>
          </a:xfrm>
          <a:prstGeom prst="rect">
            <a:avLst/>
          </a:prstGeom>
        </p:spPr>
      </p:pic>
      <p:sp>
        <p:nvSpPr>
          <p:cNvPr id="3" name="TextBox 2"/>
          <p:cNvSpPr txBox="1"/>
          <p:nvPr/>
        </p:nvSpPr>
        <p:spPr>
          <a:xfrm>
            <a:off x="1371600" y="5334000"/>
            <a:ext cx="5583747" cy="1200329"/>
          </a:xfrm>
          <a:prstGeom prst="rect">
            <a:avLst/>
          </a:prstGeom>
          <a:noFill/>
        </p:spPr>
        <p:txBody>
          <a:bodyPr wrap="square" rtlCol="0">
            <a:spAutoFit/>
          </a:bodyPr>
          <a:lstStyle/>
          <a:p>
            <a:r>
              <a:rPr lang="en-US" dirty="0" smtClean="0"/>
              <a:t>Interior of Corinthian Hall. On July 5, 1852, Douglass, at the invitation of the Rochester Ladies’ Antislavery Society, spoke to approximately 600 abolitionists, who paid an admission charge of 12 cents.</a:t>
            </a:r>
            <a:endParaRPr lang="en-US" dirty="0"/>
          </a:p>
        </p:txBody>
      </p:sp>
    </p:spTree>
    <p:extLst>
      <p:ext uri="{BB962C8B-B14F-4D97-AF65-F5344CB8AC3E}">
        <p14:creationId xmlns:p14="http://schemas.microsoft.com/office/powerpoint/2010/main" val="1086435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0000" lnSpcReduction="20000"/>
          </a:bodyPr>
          <a:lstStyle/>
          <a:p>
            <a:pPr marL="0" marR="0" indent="0">
              <a:spcBef>
                <a:spcPts val="0"/>
              </a:spcBef>
              <a:spcAft>
                <a:spcPts val="0"/>
              </a:spcAft>
              <a:buNone/>
            </a:pPr>
            <a:r>
              <a:rPr lang="en-US" sz="3300" dirty="0" smtClean="0">
                <a:latin typeface="Times New Roman"/>
                <a:ea typeface="Calibri"/>
                <a:cs typeface="Times New Roman"/>
              </a:rPr>
              <a:t>1818	Frederick </a:t>
            </a:r>
            <a:r>
              <a:rPr lang="en-US" sz="3300" dirty="0">
                <a:latin typeface="Times New Roman"/>
                <a:ea typeface="Calibri"/>
                <a:cs typeface="Times New Roman"/>
              </a:rPr>
              <a:t>Bailey born into slavery in Talbot County on the Eastern Shore of Maryland</a:t>
            </a:r>
            <a:r>
              <a:rPr lang="en-US" sz="3300" dirty="0" smtClean="0">
                <a:latin typeface="Times New Roman"/>
                <a:ea typeface="Calibri"/>
                <a:cs typeface="Times New Roman"/>
              </a:rPr>
              <a:t>.</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1838</a:t>
            </a:r>
            <a:r>
              <a:rPr lang="en-US" sz="3300" dirty="0">
                <a:latin typeface="Times New Roman"/>
                <a:ea typeface="Calibri"/>
                <a:cs typeface="Times New Roman"/>
              </a:rPr>
              <a:t>	Escapes from slavery, disguised as a sailor. </a:t>
            </a:r>
            <a:r>
              <a:rPr lang="en-US" sz="3300" dirty="0" smtClean="0">
                <a:latin typeface="Times New Roman"/>
                <a:ea typeface="Calibri"/>
                <a:cs typeface="Times New Roman"/>
              </a:rPr>
              <a:t>Changes </a:t>
            </a:r>
            <a:r>
              <a:rPr lang="en-US" sz="3300" dirty="0">
                <a:latin typeface="Times New Roman"/>
                <a:ea typeface="Calibri"/>
                <a:cs typeface="Times New Roman"/>
              </a:rPr>
              <a:t>name to Douglass. Marries the free Black Anna Murray in New York, and they subsequently make their way to New Bedford, Massachusetts.  </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1841</a:t>
            </a:r>
            <a:r>
              <a:rPr lang="en-US" sz="3300" dirty="0">
                <a:latin typeface="Times New Roman"/>
                <a:ea typeface="Calibri"/>
                <a:cs typeface="Times New Roman"/>
              </a:rPr>
              <a:t>	Speaks at an antislavery convention in Nantucket; William Lloyd Garrison, the white abolitionist leader of the Massachusetts Antislavery Society, hires him as a lecturer for his organization. </a:t>
            </a:r>
          </a:p>
          <a:p>
            <a:pPr marL="0" marR="0" indent="0">
              <a:spcBef>
                <a:spcPts val="0"/>
              </a:spcBef>
              <a:spcAft>
                <a:spcPts val="0"/>
              </a:spcAft>
              <a:buNone/>
            </a:pPr>
            <a:endParaRPr lang="en-US" sz="3300" dirty="0" smtClean="0">
              <a:latin typeface="Times New Roman"/>
              <a:ea typeface="Calibri"/>
              <a:cs typeface="Times New Roman"/>
            </a:endParaRPr>
          </a:p>
          <a:p>
            <a:pPr marL="0" marR="0" indent="0">
              <a:spcBef>
                <a:spcPts val="0"/>
              </a:spcBef>
              <a:spcAft>
                <a:spcPts val="0"/>
              </a:spcAft>
              <a:buNone/>
            </a:pPr>
            <a:r>
              <a:rPr lang="en-US" sz="3300" dirty="0" smtClean="0">
                <a:latin typeface="Times New Roman"/>
                <a:ea typeface="Calibri"/>
                <a:cs typeface="Times New Roman"/>
              </a:rPr>
              <a:t>1845</a:t>
            </a:r>
            <a:r>
              <a:rPr lang="en-US" sz="3300" dirty="0">
                <a:latin typeface="Times New Roman"/>
                <a:ea typeface="Calibri"/>
                <a:cs typeface="Times New Roman"/>
              </a:rPr>
              <a:t>	Publishes </a:t>
            </a:r>
            <a:r>
              <a:rPr lang="en-US" sz="3300" i="1" dirty="0">
                <a:latin typeface="Times New Roman"/>
                <a:ea typeface="Calibri"/>
                <a:cs typeface="Times New Roman"/>
              </a:rPr>
              <a:t>Narrative of the Life of Frederick Douglass</a:t>
            </a:r>
            <a:r>
              <a:rPr lang="en-US" sz="3300" dirty="0">
                <a:latin typeface="Times New Roman"/>
                <a:ea typeface="Calibri"/>
                <a:cs typeface="Times New Roman"/>
              </a:rPr>
              <a:t>. Because of its popularity, Douglass flees to the British Isles to escape from fugitive slave catchers.</a:t>
            </a:r>
          </a:p>
          <a:p>
            <a:endParaRPr lang="en-US" dirty="0"/>
          </a:p>
        </p:txBody>
      </p:sp>
      <p:sp>
        <p:nvSpPr>
          <p:cNvPr id="7" name="Title 6"/>
          <p:cNvSpPr>
            <a:spLocks noGrp="1"/>
          </p:cNvSpPr>
          <p:nvPr>
            <p:ph type="title"/>
          </p:nvPr>
        </p:nvSpPr>
        <p:spPr/>
        <p:txBody>
          <a:bodyPr>
            <a:normAutofit fontScale="90000"/>
          </a:bodyPr>
          <a:lstStyle/>
          <a:p>
            <a:r>
              <a:rPr lang="en-US" dirty="0" smtClean="0"/>
              <a:t>A Douglass Chronology of His Pre-Civil War Career: Part 1</a:t>
            </a:r>
            <a:endParaRPr lang="en-US" dirty="0"/>
          </a:p>
        </p:txBody>
      </p:sp>
    </p:spTree>
    <p:extLst>
      <p:ext uri="{BB962C8B-B14F-4D97-AF65-F5344CB8AC3E}">
        <p14:creationId xmlns:p14="http://schemas.microsoft.com/office/powerpoint/2010/main" val="389818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7193280" cy="5394960"/>
          </a:xfrm>
          <a:prstGeom prst="rect">
            <a:avLst/>
          </a:prstGeom>
        </p:spPr>
      </p:pic>
      <p:sp>
        <p:nvSpPr>
          <p:cNvPr id="3" name="TextBox 2"/>
          <p:cNvSpPr txBox="1"/>
          <p:nvPr/>
        </p:nvSpPr>
        <p:spPr>
          <a:xfrm>
            <a:off x="533400" y="6172200"/>
            <a:ext cx="8160760" cy="369332"/>
          </a:xfrm>
          <a:prstGeom prst="rect">
            <a:avLst/>
          </a:prstGeom>
          <a:noFill/>
        </p:spPr>
        <p:txBody>
          <a:bodyPr wrap="none" rtlCol="0">
            <a:spAutoFit/>
          </a:bodyPr>
          <a:lstStyle/>
          <a:p>
            <a:r>
              <a:rPr lang="en-US" dirty="0" smtClean="0"/>
              <a:t>Corinthian Hall razed in 1920 and now the site of a parking lot near a Holiday Inn</a:t>
            </a:r>
            <a:endParaRPr lang="en-US" dirty="0"/>
          </a:p>
        </p:txBody>
      </p:sp>
    </p:spTree>
    <p:extLst>
      <p:ext uri="{BB962C8B-B14F-4D97-AF65-F5344CB8AC3E}">
        <p14:creationId xmlns:p14="http://schemas.microsoft.com/office/powerpoint/2010/main" val="1567056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515" y="0"/>
            <a:ext cx="3685523" cy="5852160"/>
          </a:xfrm>
          <a:prstGeom prst="rect">
            <a:avLst/>
          </a:prstGeom>
        </p:spPr>
      </p:pic>
      <p:sp>
        <p:nvSpPr>
          <p:cNvPr id="3" name="TextBox 2"/>
          <p:cNvSpPr txBox="1"/>
          <p:nvPr/>
        </p:nvSpPr>
        <p:spPr>
          <a:xfrm>
            <a:off x="1600200" y="6049505"/>
            <a:ext cx="6188617" cy="369332"/>
          </a:xfrm>
          <a:prstGeom prst="rect">
            <a:avLst/>
          </a:prstGeom>
          <a:noFill/>
        </p:spPr>
        <p:txBody>
          <a:bodyPr wrap="none" rtlCol="0">
            <a:spAutoFit/>
          </a:bodyPr>
          <a:lstStyle/>
          <a:p>
            <a:r>
              <a:rPr lang="en-US" dirty="0" smtClean="0"/>
              <a:t>Widely distributed right after the speech at 50 cents per copy</a:t>
            </a:r>
            <a:endParaRPr lang="en-US" dirty="0"/>
          </a:p>
        </p:txBody>
      </p:sp>
    </p:spTree>
    <p:extLst>
      <p:ext uri="{BB962C8B-B14F-4D97-AF65-F5344CB8AC3E}">
        <p14:creationId xmlns:p14="http://schemas.microsoft.com/office/powerpoint/2010/main" val="140266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6" y="0"/>
            <a:ext cx="8861367" cy="6858000"/>
          </a:xfrm>
          <a:prstGeom prst="rect">
            <a:avLst/>
          </a:prstGeom>
        </p:spPr>
      </p:pic>
    </p:spTree>
    <p:extLst>
      <p:ext uri="{BB962C8B-B14F-4D97-AF65-F5344CB8AC3E}">
        <p14:creationId xmlns:p14="http://schemas.microsoft.com/office/powerpoint/2010/main" val="1416047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dirty="0" smtClean="0"/>
              <a:t>“Fellow Citizens”</a:t>
            </a:r>
          </a:p>
          <a:p>
            <a:endParaRPr lang="en-US" sz="2000" dirty="0" smtClean="0"/>
          </a:p>
          <a:p>
            <a:r>
              <a:rPr lang="en-US" sz="2000" dirty="0" smtClean="0"/>
              <a:t>“The Fourth of July is </a:t>
            </a:r>
            <a:r>
              <a:rPr lang="en-US" sz="2000" i="1" dirty="0" smtClean="0"/>
              <a:t>yours</a:t>
            </a:r>
            <a:r>
              <a:rPr lang="en-US" sz="2000" dirty="0" smtClean="0"/>
              <a:t>, not </a:t>
            </a:r>
            <a:r>
              <a:rPr lang="en-US" sz="2000" i="1" dirty="0" smtClean="0"/>
              <a:t>mine</a:t>
            </a:r>
            <a:r>
              <a:rPr lang="en-US" sz="2000" dirty="0" smtClean="0"/>
              <a:t>. You may rejoice, I must </a:t>
            </a:r>
            <a:r>
              <a:rPr lang="en-US" sz="2000" i="1" dirty="0" smtClean="0"/>
              <a:t>mourn</a:t>
            </a:r>
            <a:r>
              <a:rPr lang="en-US" sz="2000" dirty="0" smtClean="0"/>
              <a:t>.”</a:t>
            </a:r>
          </a:p>
          <a:p>
            <a:endParaRPr lang="en-US" sz="2000" dirty="0" smtClean="0"/>
          </a:p>
          <a:p>
            <a:r>
              <a:rPr lang="en-US" sz="2000" dirty="0" smtClean="0"/>
              <a:t>He refers to “the great sin and shame of America” and quotes from Psalm 137.</a:t>
            </a:r>
          </a:p>
          <a:p>
            <a:endParaRPr lang="en-US" sz="2000" dirty="0" smtClean="0"/>
          </a:p>
          <a:p>
            <a:r>
              <a:rPr lang="en-US" sz="2000" dirty="0" smtClean="0"/>
              <a:t>“Must I undertake to prove that the slave is a man?”</a:t>
            </a:r>
          </a:p>
          <a:p>
            <a:endParaRPr lang="en-US" sz="2000" dirty="0" smtClean="0"/>
          </a:p>
          <a:p>
            <a:r>
              <a:rPr lang="en-US" sz="2000" dirty="0" smtClean="0"/>
              <a:t>“At a time like this, scorching irony, not convincing argument, is needed.”</a:t>
            </a:r>
          </a:p>
          <a:p>
            <a:endParaRPr lang="en-US" sz="2000" dirty="0" smtClean="0"/>
          </a:p>
          <a:p>
            <a:r>
              <a:rPr lang="en-US" sz="2000" dirty="0" smtClean="0"/>
              <a:t>Works with the form and tone of the Jeremiad.</a:t>
            </a:r>
            <a:endParaRPr lang="en-US" sz="2000" dirty="0"/>
          </a:p>
        </p:txBody>
      </p:sp>
      <p:sp>
        <p:nvSpPr>
          <p:cNvPr id="2" name="Title 1"/>
          <p:cNvSpPr>
            <a:spLocks noGrp="1"/>
          </p:cNvSpPr>
          <p:nvPr>
            <p:ph type="title"/>
          </p:nvPr>
        </p:nvSpPr>
        <p:spPr/>
        <p:txBody>
          <a:bodyPr>
            <a:normAutofit fontScale="90000"/>
          </a:bodyPr>
          <a:lstStyle/>
          <a:p>
            <a:r>
              <a:rPr lang="en-US" dirty="0" smtClean="0"/>
              <a:t>Key passages from “What to the Slave Is the Fourth of July”</a:t>
            </a:r>
            <a:endParaRPr lang="en-US" dirty="0"/>
          </a:p>
        </p:txBody>
      </p:sp>
    </p:spTree>
    <p:extLst>
      <p:ext uri="{BB962C8B-B14F-4D97-AF65-F5344CB8AC3E}">
        <p14:creationId xmlns:p14="http://schemas.microsoft.com/office/powerpoint/2010/main" val="126650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marR="0" indent="0">
              <a:spcBef>
                <a:spcPts val="0"/>
              </a:spcBef>
              <a:spcAft>
                <a:spcPts val="0"/>
              </a:spcAft>
              <a:buNone/>
            </a:pPr>
            <a:r>
              <a:rPr lang="en-US" dirty="0" smtClean="0"/>
              <a:t>What, to the A</a:t>
            </a:r>
            <a:r>
              <a:rPr lang="en-US" sz="2800" dirty="0" smtClean="0">
                <a:latin typeface="Times New Roman"/>
                <a:ea typeface="Calibri"/>
                <a:cs typeface="Times New Roman"/>
              </a:rPr>
              <a:t>merican </a:t>
            </a:r>
            <a:r>
              <a:rPr lang="en-US" sz="2800" dirty="0">
                <a:latin typeface="Times New Roman"/>
                <a:ea typeface="Calibri"/>
                <a:cs typeface="Times New Roman"/>
              </a:rPr>
              <a:t>slave, is your 4th of July? I answer, a day that reveals to him, more than all other days in the year, the gross injustice and cruelty to which he is the constant victim. To him, your celebration is a sham; your boasted liberty, an unholy license; your national greatness, swelling vanity; your sounds of rejoicing are empty and heartless; your denunciations of tyrants, brass-fronted impudence; your shouts of liberty and equality, hollow mockery; your prayers and hymns, your sermons and thanksgivings, with all your religious parade, and solemnity, are to him mere bombast, fraud, deception, impiety, and hypocrisy — a thin veil to cover up crimes which would disgrace a nation of savages. There is not a nation on the earth guilty of practices more shocking and bloody, than are the people of these United States, at this very hour.</a:t>
            </a:r>
          </a:p>
          <a:p>
            <a:pPr marL="0" marR="0" indent="0">
              <a:spcBef>
                <a:spcPts val="0"/>
              </a:spcBef>
              <a:spcAft>
                <a:spcPts val="0"/>
              </a:spcAft>
              <a:buNone/>
            </a:pPr>
            <a:r>
              <a:rPr lang="en-US" sz="2800" dirty="0">
                <a:latin typeface="Times New Roman"/>
                <a:ea typeface="Calibri"/>
                <a:cs typeface="Times New Roman"/>
              </a:rPr>
              <a:t> </a:t>
            </a:r>
            <a:endParaRPr lang="en-US" sz="2800" dirty="0" smtClean="0">
              <a:latin typeface="Times New Roman"/>
              <a:ea typeface="Calibri"/>
              <a:cs typeface="Times New Roman"/>
            </a:endParaRPr>
          </a:p>
          <a:p>
            <a:pPr marL="0" marR="0" indent="0">
              <a:spcBef>
                <a:spcPts val="0"/>
              </a:spcBef>
              <a:spcAft>
                <a:spcPts val="0"/>
              </a:spcAft>
              <a:buNone/>
            </a:pPr>
            <a:r>
              <a:rPr lang="en-US" sz="2800" dirty="0" smtClean="0">
                <a:latin typeface="Times New Roman"/>
                <a:ea typeface="Calibri"/>
                <a:cs typeface="Times New Roman"/>
              </a:rPr>
              <a:t>Go </a:t>
            </a:r>
            <a:r>
              <a:rPr lang="en-US" sz="2800" dirty="0">
                <a:latin typeface="Times New Roman"/>
                <a:ea typeface="Calibri"/>
                <a:cs typeface="Times New Roman"/>
              </a:rPr>
              <a:t>where you may, search where you will, roam through all the monarchies and despotisms of the old world, travel through South America, search out every abuse, and when you have found the last, lay your facts by the side of the every-day practices of this nation, and you will say with me, that, for revolting barbarity and shameless hypocrisy, America reigns without a rival</a:t>
            </a:r>
            <a:r>
              <a:rPr lang="en-US" sz="2800" dirty="0" smtClean="0">
                <a:latin typeface="Times New Roman"/>
                <a:ea typeface="Calibri"/>
                <a:cs typeface="Times New Roman"/>
              </a:rPr>
              <a:t>.</a:t>
            </a:r>
            <a:r>
              <a:rPr lang="en-US" sz="2800" dirty="0">
                <a:latin typeface="Times New Roman"/>
                <a:ea typeface="Calibri"/>
                <a:cs typeface="Times New Roman"/>
              </a:rPr>
              <a:t> </a:t>
            </a:r>
          </a:p>
          <a:p>
            <a:endParaRPr lang="en-US" dirty="0"/>
          </a:p>
        </p:txBody>
      </p:sp>
      <p:sp>
        <p:nvSpPr>
          <p:cNvPr id="2" name="Title 1"/>
          <p:cNvSpPr>
            <a:spLocks noGrp="1"/>
          </p:cNvSpPr>
          <p:nvPr>
            <p:ph type="title"/>
          </p:nvPr>
        </p:nvSpPr>
        <p:spPr/>
        <p:txBody>
          <a:bodyPr>
            <a:normAutofit fontScale="90000"/>
          </a:bodyPr>
          <a:lstStyle/>
          <a:p>
            <a:r>
              <a:rPr lang="en-US" sz="2800" dirty="0" smtClean="0"/>
              <a:t>THE CONCLUDING PARAGRAPHS OF THE 1855 VERSION OF “WHAT TO THE SLAVE IS THE FOURTH OF JULY”</a:t>
            </a:r>
            <a:endParaRPr lang="en-US" sz="2800" dirty="0"/>
          </a:p>
        </p:txBody>
      </p:sp>
    </p:spTree>
    <p:extLst>
      <p:ext uri="{BB962C8B-B14F-4D97-AF65-F5344CB8AC3E}">
        <p14:creationId xmlns:p14="http://schemas.microsoft.com/office/powerpoint/2010/main" val="4139120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886200"/>
          </a:xfrm>
        </p:spPr>
        <p:txBody>
          <a:bodyPr>
            <a:normAutofit lnSpcReduction="10000"/>
          </a:bodyPr>
          <a:lstStyle/>
          <a:p>
            <a:pPr marL="0" indent="0">
              <a:buNone/>
            </a:pPr>
            <a:r>
              <a:rPr lang="en-US" dirty="0" smtClean="0"/>
              <a:t>From near the opening of the 1852 “What to the Slave Is the Fourth of July”:</a:t>
            </a:r>
          </a:p>
          <a:p>
            <a:pPr marL="0" indent="0">
              <a:buNone/>
            </a:pPr>
            <a:endParaRPr lang="en-US" dirty="0" smtClean="0"/>
          </a:p>
          <a:p>
            <a:pPr marL="0" indent="0">
              <a:buNone/>
            </a:pPr>
            <a:r>
              <a:rPr lang="en-US" dirty="0" smtClean="0"/>
              <a:t>They were peace men; but they preferred revolution to peaceful submission to bondage. They were quiet men; but they did not shrink from agitating against oppression. . . . With them, justice, liberty, and humanity were “</a:t>
            </a:r>
            <a:r>
              <a:rPr lang="en-US" i="1" dirty="0" smtClean="0"/>
              <a:t>final”; </a:t>
            </a:r>
            <a:r>
              <a:rPr lang="en-US" dirty="0" smtClean="0"/>
              <a:t>not slavery and oppression.</a:t>
            </a:r>
            <a:endParaRPr lang="en-US" dirty="0"/>
          </a:p>
        </p:txBody>
      </p:sp>
      <p:sp>
        <p:nvSpPr>
          <p:cNvPr id="2" name="Title 1"/>
          <p:cNvSpPr>
            <a:spLocks noGrp="1"/>
          </p:cNvSpPr>
          <p:nvPr>
            <p:ph type="title"/>
          </p:nvPr>
        </p:nvSpPr>
        <p:spPr/>
        <p:txBody>
          <a:bodyPr>
            <a:normAutofit fontScale="90000"/>
          </a:bodyPr>
          <a:lstStyle/>
          <a:p>
            <a:r>
              <a:rPr lang="en-US" dirty="0" smtClean="0"/>
              <a:t>Douglass on the American Revolutionaries of 1776</a:t>
            </a:r>
            <a:endParaRPr lang="en-US" dirty="0"/>
          </a:p>
        </p:txBody>
      </p:sp>
    </p:spTree>
    <p:extLst>
      <p:ext uri="{BB962C8B-B14F-4D97-AF65-F5344CB8AC3E}">
        <p14:creationId xmlns:p14="http://schemas.microsoft.com/office/powerpoint/2010/main" val="229418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000" dirty="0" smtClean="0"/>
              <a:t>Questions for you and your students [1]</a:t>
            </a:r>
            <a:br>
              <a:rPr lang="en-US" sz="3000" dirty="0" smtClean="0"/>
            </a:br>
            <a:endParaRPr lang="en-US" sz="3000" dirty="0"/>
          </a:p>
        </p:txBody>
      </p:sp>
      <p:sp>
        <p:nvSpPr>
          <p:cNvPr id="3" name="Content Placeholder 2"/>
          <p:cNvSpPr>
            <a:spLocks noGrp="1"/>
          </p:cNvSpPr>
          <p:nvPr>
            <p:ph idx="1"/>
          </p:nvPr>
        </p:nvSpPr>
        <p:spPr>
          <a:xfrm>
            <a:off x="457200" y="1066800"/>
            <a:ext cx="8229600" cy="5486400"/>
          </a:xfrm>
        </p:spPr>
        <p:txBody>
          <a:bodyPr>
            <a:normAutofit fontScale="92500" lnSpcReduction="10000"/>
          </a:bodyPr>
          <a:lstStyle/>
          <a:p>
            <a:pPr marL="514350" indent="-514350">
              <a:buFont typeface="+mj-lt"/>
              <a:buAutoNum type="arabicPeriod"/>
            </a:pPr>
            <a:r>
              <a:rPr lang="en-US" sz="2000" dirty="0" smtClean="0"/>
              <a:t>Discuss how Douglass taught himself to read and write. Why did he so desperately want to learn how to read and write? What were his most effective ways of doing so? What do we learn about Douglass from chapter 7? What does Douglass regard as the advantages of literacy? The disadvantages?</a:t>
            </a:r>
          </a:p>
          <a:p>
            <a:pPr marL="514350" indent="-514350">
              <a:buFont typeface="+mj-lt"/>
              <a:buAutoNum type="arabicPeriod"/>
            </a:pPr>
            <a:endParaRPr lang="en-US" sz="2000" dirty="0"/>
          </a:p>
          <a:p>
            <a:pPr marL="514350" indent="-514350">
              <a:buFont typeface="+mj-lt"/>
              <a:buAutoNum type="arabicPeriod"/>
            </a:pPr>
            <a:r>
              <a:rPr lang="en-US" sz="2000" dirty="0" smtClean="0"/>
              <a:t>Why doesn’t Covey kill Douglass when he resists him? Earlier in the </a:t>
            </a:r>
            <a:r>
              <a:rPr lang="en-US" sz="2000" i="1" dirty="0" smtClean="0"/>
              <a:t>Narrative</a:t>
            </a:r>
            <a:r>
              <a:rPr lang="en-US" sz="2000" dirty="0" smtClean="0"/>
              <a:t>, in chapter 4, an enslaved man named </a:t>
            </a:r>
            <a:r>
              <a:rPr lang="en-US" sz="2000" dirty="0" err="1" smtClean="0"/>
              <a:t>Demby</a:t>
            </a:r>
            <a:r>
              <a:rPr lang="en-US" sz="2000" dirty="0" smtClean="0"/>
              <a:t> resists an overseer and he’s shot dead in his tracks. Why doesn’t this happen to Douglass? (I can think of at least four reasons, but two stand out.)</a:t>
            </a:r>
          </a:p>
          <a:p>
            <a:pPr marL="514350" indent="-514350">
              <a:buFont typeface="+mj-lt"/>
              <a:buAutoNum type="arabicPeriod"/>
            </a:pPr>
            <a:endParaRPr lang="en-US" sz="2000" dirty="0" smtClean="0"/>
          </a:p>
          <a:p>
            <a:pPr marL="514350" indent="-514350">
              <a:buFont typeface="+mj-lt"/>
              <a:buAutoNum type="arabicPeriod"/>
            </a:pPr>
            <a:r>
              <a:rPr lang="en-US" sz="2000" dirty="0" smtClean="0"/>
              <a:t>What do you make of Sandy and his root? What does Douglass find appealing about him? Unappealing?</a:t>
            </a:r>
          </a:p>
          <a:p>
            <a:pPr marL="514350" indent="-514350">
              <a:buFont typeface="+mj-lt"/>
              <a:buAutoNum type="arabicPeriod"/>
            </a:pPr>
            <a:endParaRPr lang="en-US" sz="2000" dirty="0"/>
          </a:p>
          <a:p>
            <a:pPr marL="514350" indent="-514350">
              <a:buFont typeface="+mj-lt"/>
              <a:buAutoNum type="arabicPeriod"/>
            </a:pPr>
            <a:r>
              <a:rPr lang="en-US" sz="2000" dirty="0" smtClean="0"/>
              <a:t>One of the most famous passages in the </a:t>
            </a:r>
            <a:r>
              <a:rPr lang="en-US" sz="2000" i="1" dirty="0" smtClean="0"/>
              <a:t>Narrative</a:t>
            </a:r>
            <a:r>
              <a:rPr lang="en-US" sz="2000" dirty="0" smtClean="0"/>
              <a:t> is when Douglass addresses the sailboats in the Chesapeake in an “apostrophe” (a direct address to someone who’s not there or to a personified object, like a sailboat). As a creative exercise, reread that passage and then write an apostrophe that speaks to something important in your life.</a:t>
            </a:r>
          </a:p>
          <a:p>
            <a:pPr marL="514350" indent="-514350">
              <a:buFont typeface="+mj-lt"/>
              <a:buAutoNum type="arabicPeriod"/>
            </a:pPr>
            <a:endParaRPr lang="en-US" sz="2000" dirty="0" smtClean="0"/>
          </a:p>
        </p:txBody>
      </p:sp>
    </p:spTree>
    <p:extLst>
      <p:ext uri="{BB962C8B-B14F-4D97-AF65-F5344CB8AC3E}">
        <p14:creationId xmlns:p14="http://schemas.microsoft.com/office/powerpoint/2010/main" val="10878437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609600"/>
          </a:xfrm>
        </p:spPr>
        <p:txBody>
          <a:bodyPr>
            <a:normAutofit/>
          </a:bodyPr>
          <a:lstStyle/>
          <a:p>
            <a:r>
              <a:rPr lang="en-US" sz="3000" dirty="0" smtClean="0"/>
              <a:t>Questions for you and your students [2]</a:t>
            </a:r>
            <a:endParaRPr lang="en-US" sz="3000" dirty="0"/>
          </a:p>
        </p:txBody>
      </p:sp>
      <p:sp>
        <p:nvSpPr>
          <p:cNvPr id="3" name="Content Placeholder 2"/>
          <p:cNvSpPr>
            <a:spLocks noGrp="1"/>
          </p:cNvSpPr>
          <p:nvPr>
            <p:ph idx="1"/>
          </p:nvPr>
        </p:nvSpPr>
        <p:spPr>
          <a:xfrm>
            <a:off x="533400" y="1600200"/>
            <a:ext cx="8229600" cy="4389120"/>
          </a:xfrm>
        </p:spPr>
        <p:txBody>
          <a:bodyPr>
            <a:normAutofit fontScale="92500" lnSpcReduction="20000"/>
          </a:bodyPr>
          <a:lstStyle/>
          <a:p>
            <a:pPr marL="514350" indent="-514350">
              <a:buFont typeface="+mj-lt"/>
              <a:buAutoNum type="arabicPeriod"/>
            </a:pPr>
            <a:r>
              <a:rPr lang="en-US" dirty="0" smtClean="0"/>
              <a:t>Douglass’s “What to the Slave Is the Fourth of July” is so critical of the United States that it almost seems anti-American. What are good strategies for teaching this essay, especially its concluding paragraphs, so that you wouldn’t have parents complaining about the anti-Americanism being brought into your classroom?</a:t>
            </a:r>
          </a:p>
          <a:p>
            <a:pPr marL="514350" indent="-514350">
              <a:buFont typeface="+mj-lt"/>
              <a:buAutoNum type="arabicPeriod"/>
            </a:pPr>
            <a:endParaRPr lang="en-US" dirty="0" smtClean="0"/>
          </a:p>
          <a:p>
            <a:pPr marL="514350" indent="-514350">
              <a:buFont typeface="+mj-lt"/>
              <a:buAutoNum type="arabicPeriod"/>
            </a:pPr>
            <a:r>
              <a:rPr lang="en-US" dirty="0" smtClean="0"/>
              <a:t>Why did Douglass give the initial lecture on July 5</a:t>
            </a:r>
            <a:r>
              <a:rPr lang="en-US" baseline="30000" dirty="0" smtClean="0"/>
              <a:t>th</a:t>
            </a:r>
            <a:r>
              <a:rPr lang="en-US" dirty="0" smtClean="0"/>
              <a:t>? How would emphasizing that date help you to teach Douglass’s purpose and craft in this short essay version?</a:t>
            </a:r>
          </a:p>
          <a:p>
            <a:pPr marL="514350" indent="-514350">
              <a:buFont typeface="+mj-lt"/>
              <a:buAutoNum type="arabicPeriod"/>
            </a:pPr>
            <a:endParaRPr lang="en-US" dirty="0" smtClean="0"/>
          </a:p>
          <a:p>
            <a:pPr marL="514350" indent="-514350">
              <a:buFont typeface="+mj-lt"/>
              <a:buAutoNum type="arabicPeriod"/>
            </a:pPr>
            <a:r>
              <a:rPr lang="en-US" dirty="0" smtClean="0"/>
              <a:t>Discuss how Douglass attempts to appeal to his different audiences.</a:t>
            </a:r>
            <a:endParaRPr lang="en-US" dirty="0"/>
          </a:p>
        </p:txBody>
      </p:sp>
    </p:spTree>
    <p:extLst>
      <p:ext uri="{BB962C8B-B14F-4D97-AF65-F5344CB8AC3E}">
        <p14:creationId xmlns:p14="http://schemas.microsoft.com/office/powerpoint/2010/main" val="12597426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0" y="1582341"/>
            <a:ext cx="4572000" cy="4247317"/>
          </a:xfrm>
          <a:prstGeom prst="rect">
            <a:avLst/>
          </a:prstGeom>
        </p:spPr>
        <p:txBody>
          <a:bodyPr>
            <a:spAutoFit/>
          </a:bodyPr>
          <a:lstStyle/>
          <a:p>
            <a:r>
              <a:rPr lang="en-US" b="1" dirty="0"/>
              <a:t>DOUGLASS’S CORE BELIEFS AS A GARRISONIAN </a:t>
            </a:r>
            <a:r>
              <a:rPr lang="en-US" b="1" dirty="0" smtClean="0"/>
              <a:t>ABOLITIONIST, 1841-1845</a:t>
            </a:r>
            <a:endParaRPr lang="en-US" dirty="0"/>
          </a:p>
          <a:p>
            <a:r>
              <a:rPr lang="en-US" dirty="0"/>
              <a:t> </a:t>
            </a:r>
          </a:p>
          <a:p>
            <a:r>
              <a:rPr lang="en-US" dirty="0"/>
              <a:t> </a:t>
            </a:r>
          </a:p>
          <a:p>
            <a:pPr marL="285750" lvl="0" indent="-285750">
              <a:buFont typeface="Arial" panose="020B0604020202020204" pitchFamily="34" charset="0"/>
              <a:buChar char="•"/>
            </a:pPr>
            <a:r>
              <a:rPr lang="en-US" dirty="0"/>
              <a:t>MORAL SUASION (i.e. nonviolence)</a:t>
            </a:r>
          </a:p>
          <a:p>
            <a:r>
              <a:rPr lang="en-US" dirty="0"/>
              <a:t> </a:t>
            </a:r>
          </a:p>
          <a:p>
            <a:pPr marL="285750" lvl="0" indent="-285750">
              <a:buFont typeface="Arial" panose="020B0604020202020204" pitchFamily="34" charset="0"/>
              <a:buChar char="•"/>
            </a:pPr>
            <a:r>
              <a:rPr lang="en-US" dirty="0"/>
              <a:t>THE CONSTITUTION IS A PROSLAVERY DOCUMENT (therefore one should not vote in elections or otherwise participate in the political process)</a:t>
            </a:r>
          </a:p>
          <a:p>
            <a:r>
              <a:rPr lang="en-US" dirty="0"/>
              <a:t> </a:t>
            </a:r>
          </a:p>
          <a:p>
            <a:pPr marL="285750" lvl="0" indent="-285750">
              <a:buFont typeface="Arial" panose="020B0604020202020204" pitchFamily="34" charset="0"/>
              <a:buChar char="•"/>
            </a:pPr>
            <a:r>
              <a:rPr lang="en-US" dirty="0"/>
              <a:t>IMMEDIATISM (slavery is immoral and must end immediately)</a:t>
            </a:r>
          </a:p>
        </p:txBody>
      </p:sp>
    </p:spTree>
    <p:extLst>
      <p:ext uri="{BB962C8B-B14F-4D97-AF65-F5344CB8AC3E}">
        <p14:creationId xmlns:p14="http://schemas.microsoft.com/office/powerpoint/2010/main" val="2197881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930" y="0"/>
            <a:ext cx="8492139" cy="6858000"/>
          </a:xfrm>
          <a:prstGeom prst="rect">
            <a:avLst/>
          </a:prstGeom>
        </p:spPr>
      </p:pic>
    </p:spTree>
    <p:extLst>
      <p:ext uri="{BB962C8B-B14F-4D97-AF65-F5344CB8AC3E}">
        <p14:creationId xmlns:p14="http://schemas.microsoft.com/office/powerpoint/2010/main" val="2922325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19200" y="1002268"/>
            <a:ext cx="6498895" cy="369332"/>
          </a:xfrm>
          <a:prstGeom prst="rect">
            <a:avLst/>
          </a:prstGeom>
          <a:noFill/>
        </p:spPr>
        <p:txBody>
          <a:bodyPr wrap="none" rtlCol="0">
            <a:spAutoFit/>
          </a:bodyPr>
          <a:lstStyle/>
          <a:p>
            <a:r>
              <a:rPr lang="en-US" dirty="0" smtClean="0"/>
              <a:t>From William Lloyd Garrison’s “Preface” to the </a:t>
            </a:r>
            <a:r>
              <a:rPr lang="en-US" i="1" dirty="0" smtClean="0"/>
              <a:t>Narrative</a:t>
            </a:r>
            <a:r>
              <a:rPr lang="en-US" dirty="0" smtClean="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828800"/>
            <a:ext cx="3207084" cy="3840480"/>
          </a:xfrm>
          <a:prstGeom prst="rect">
            <a:avLst/>
          </a:prstGeom>
        </p:spPr>
      </p:pic>
      <p:sp>
        <p:nvSpPr>
          <p:cNvPr id="4" name="TextBox 3"/>
          <p:cNvSpPr txBox="1"/>
          <p:nvPr/>
        </p:nvSpPr>
        <p:spPr>
          <a:xfrm>
            <a:off x="4688237" y="1752600"/>
            <a:ext cx="3962400" cy="4308872"/>
          </a:xfrm>
          <a:prstGeom prst="rect">
            <a:avLst/>
          </a:prstGeom>
          <a:noFill/>
        </p:spPr>
        <p:txBody>
          <a:bodyPr wrap="square" rtlCol="0">
            <a:spAutoFit/>
          </a:bodyPr>
          <a:lstStyle/>
          <a:p>
            <a:r>
              <a:rPr lang="en-US" dirty="0">
                <a:solidFill>
                  <a:srgbClr val="000000"/>
                </a:solidFill>
                <a:latin typeface="Arial"/>
              </a:rPr>
              <a:t> </a:t>
            </a:r>
            <a:r>
              <a:rPr lang="en-US" sz="1600" dirty="0">
                <a:solidFill>
                  <a:srgbClr val="000000"/>
                </a:solidFill>
                <a:latin typeface="Arial"/>
              </a:rPr>
              <a:t>I shall never forget his first speech at the convention-</a:t>
            </a:r>
            <a:r>
              <a:rPr lang="en-US" sz="1600" dirty="0" smtClean="0">
                <a:solidFill>
                  <a:srgbClr val="000000"/>
                </a:solidFill>
                <a:latin typeface="Arial"/>
              </a:rPr>
              <a:t>-I </a:t>
            </a:r>
            <a:r>
              <a:rPr lang="en-US" sz="1600" dirty="0">
                <a:solidFill>
                  <a:srgbClr val="000000"/>
                </a:solidFill>
                <a:latin typeface="Arial"/>
              </a:rPr>
              <a:t>think I never hated slavery so intensely as at that moment; </a:t>
            </a:r>
            <a:r>
              <a:rPr lang="en-US" sz="1600" dirty="0" smtClean="0">
                <a:solidFill>
                  <a:srgbClr val="000000"/>
                </a:solidFill>
                <a:latin typeface="Arial"/>
              </a:rPr>
              <a:t>. . . There </a:t>
            </a:r>
            <a:r>
              <a:rPr lang="en-US" sz="1600" dirty="0">
                <a:solidFill>
                  <a:srgbClr val="000000"/>
                </a:solidFill>
                <a:latin typeface="Arial"/>
              </a:rPr>
              <a:t>stood one, in physical proportion and stature commanding and exact--in intellect richly endowed--in natural eloquence a </a:t>
            </a:r>
            <a:r>
              <a:rPr lang="en-US" sz="1600" dirty="0" smtClean="0">
                <a:solidFill>
                  <a:srgbClr val="000000"/>
                </a:solidFill>
                <a:latin typeface="Arial"/>
              </a:rPr>
              <a:t>prodigy . . .yet </a:t>
            </a:r>
            <a:r>
              <a:rPr lang="en-US" sz="1600" dirty="0">
                <a:solidFill>
                  <a:srgbClr val="000000"/>
                </a:solidFill>
                <a:latin typeface="Arial"/>
              </a:rPr>
              <a:t>a slave, ay, a fugitive slave,--trembling for his </a:t>
            </a:r>
            <a:r>
              <a:rPr lang="en-US" sz="1600" dirty="0" smtClean="0">
                <a:solidFill>
                  <a:srgbClr val="000000"/>
                </a:solidFill>
                <a:latin typeface="Arial"/>
              </a:rPr>
              <a:t>safety. . . Capable </a:t>
            </a:r>
            <a:r>
              <a:rPr lang="en-US" sz="1600" dirty="0">
                <a:solidFill>
                  <a:srgbClr val="000000"/>
                </a:solidFill>
                <a:latin typeface="Arial"/>
              </a:rPr>
              <a:t>of high attainments as an intellectual and moral being--needing nothing but a comparatively small amount of cultivation to make him an ornament to society and a blessing to his race--by the law of the land, by the voice of the people, by the terms of the slave code, he was only a piece of property, a beast of burden, a chattel personal, nevertheless!</a:t>
            </a:r>
            <a:endParaRPr lang="en-US" sz="1600" dirty="0"/>
          </a:p>
        </p:txBody>
      </p:sp>
    </p:spTree>
    <p:extLst>
      <p:ext uri="{BB962C8B-B14F-4D97-AF65-F5344CB8AC3E}">
        <p14:creationId xmlns:p14="http://schemas.microsoft.com/office/powerpoint/2010/main" val="112520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marR="0" indent="0">
              <a:spcBef>
                <a:spcPts val="0"/>
              </a:spcBef>
              <a:spcAft>
                <a:spcPts val="0"/>
              </a:spcAft>
              <a:buNone/>
            </a:pPr>
            <a:r>
              <a:rPr lang="en-US" sz="3000" dirty="0" smtClean="0">
                <a:solidFill>
                  <a:schemeClr val="tx2"/>
                </a:solidFill>
                <a:latin typeface="Times New Roman"/>
                <a:ea typeface="Calibri"/>
                <a:cs typeface="Times New Roman"/>
              </a:rPr>
              <a:t>I was born </a:t>
            </a:r>
            <a:r>
              <a:rPr lang="en-US" sz="3000" dirty="0">
                <a:solidFill>
                  <a:schemeClr val="tx2"/>
                </a:solidFill>
                <a:latin typeface="Times New Roman"/>
                <a:ea typeface="Calibri"/>
                <a:cs typeface="Times New Roman"/>
              </a:rPr>
              <a:t>in Tuckahoe, near Hillsborough, and about twelve miles from Easton, in Talbot county, Maryland. I have no accurate knowledge of my age, never having seen any authentic record containing it. By far the larger part of the slaves know as little of their ages as horses know of theirs, and it is the wish of most masters within my knowledge to keep their slaves thus ignorant. I do not remember to have ever met a slave who could tell of his birthday. They seldom come nearer to it than planting-time, harvest-time, cherry-time, spring-time, or fall-time. A want of information concerning my own was a source of unhappiness to me even during childhood. The white children could tell their ages. I could not tell why I ought to be deprived of the same privilege. I was not allowed to make any inquiries of my master concerning it. He deemed all such inquiries on the part of a slave improper and impertinent, and evidence of a restless spirit. The nearest estimate I can give makes me now between twenty-seven and twenty-eight years of age. I come to this, from hearing my master say, some time during 1835, I was about seventeen years old</a:t>
            </a:r>
            <a:r>
              <a:rPr lang="en-US" sz="3000" dirty="0" smtClean="0">
                <a:solidFill>
                  <a:schemeClr val="tx2"/>
                </a:solidFill>
                <a:latin typeface="Times New Roman"/>
                <a:ea typeface="Calibri"/>
                <a:cs typeface="Times New Roman"/>
              </a:rPr>
              <a:t>.</a:t>
            </a:r>
            <a:r>
              <a:rPr lang="en-US" sz="3000" dirty="0">
                <a:solidFill>
                  <a:schemeClr val="tx2"/>
                </a:solidFill>
                <a:latin typeface="Times New Roman"/>
                <a:ea typeface="Calibri"/>
                <a:cs typeface="Times New Roman"/>
              </a:rPr>
              <a:t> </a:t>
            </a:r>
          </a:p>
          <a:p>
            <a:endParaRPr lang="en-US" dirty="0"/>
          </a:p>
        </p:txBody>
      </p:sp>
      <p:sp>
        <p:nvSpPr>
          <p:cNvPr id="2" name="Title 1"/>
          <p:cNvSpPr>
            <a:spLocks noGrp="1"/>
          </p:cNvSpPr>
          <p:nvPr>
            <p:ph type="title"/>
          </p:nvPr>
        </p:nvSpPr>
        <p:spPr/>
        <p:txBody>
          <a:bodyPr>
            <a:normAutofit fontScale="90000"/>
          </a:bodyPr>
          <a:lstStyle/>
          <a:p>
            <a:r>
              <a:rPr lang="en-US" dirty="0" smtClean="0"/>
              <a:t>The opening paragraph of Douglass’s 1845 </a:t>
            </a:r>
            <a:r>
              <a:rPr lang="en-US" i="1" dirty="0" smtClean="0"/>
              <a:t>Narrative</a:t>
            </a:r>
            <a:endParaRPr lang="en-US" dirty="0"/>
          </a:p>
        </p:txBody>
      </p:sp>
    </p:spTree>
    <p:extLst>
      <p:ext uri="{BB962C8B-B14F-4D97-AF65-F5344CB8AC3E}">
        <p14:creationId xmlns:p14="http://schemas.microsoft.com/office/powerpoint/2010/main" val="1100581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0" y="551289"/>
            <a:ext cx="4572000" cy="6032421"/>
          </a:xfrm>
          <a:prstGeom prst="rect">
            <a:avLst/>
          </a:prstGeom>
        </p:spPr>
        <p:txBody>
          <a:bodyPr>
            <a:spAutoFit/>
          </a:bodyPr>
          <a:lstStyle/>
          <a:p>
            <a:r>
              <a:rPr lang="en-US" sz="1600" b="1" dirty="0">
                <a:solidFill>
                  <a:prstClr val="black"/>
                </a:solidFill>
                <a:latin typeface="Times New Roman"/>
                <a:ea typeface="Calibri"/>
                <a:cs typeface="Times New Roman"/>
              </a:rPr>
              <a:t>PASSAGES FROM TWO NOTABLE BLACK-AUTHORED TEXTS PUBLISHED BEFORE DOUGLASS’S 1845 </a:t>
            </a:r>
            <a:r>
              <a:rPr lang="en-US" sz="1600" b="1" i="1" dirty="0">
                <a:solidFill>
                  <a:prstClr val="black"/>
                </a:solidFill>
                <a:latin typeface="Times New Roman"/>
                <a:ea typeface="Calibri"/>
                <a:cs typeface="Times New Roman"/>
              </a:rPr>
              <a:t>NARRATIVE</a:t>
            </a:r>
            <a:endParaRPr lang="en-US" sz="1600" b="1" dirty="0">
              <a:solidFill>
                <a:prstClr val="black"/>
              </a:solidFill>
              <a:latin typeface="Times New Roman"/>
              <a:ea typeface="Calibri"/>
              <a:cs typeface="Times New Roman"/>
            </a:endParaRPr>
          </a:p>
          <a:p>
            <a:r>
              <a:rPr lang="en-US" sz="1600" dirty="0">
                <a:solidFill>
                  <a:prstClr val="black"/>
                </a:solidFill>
                <a:latin typeface="Times New Roman"/>
                <a:ea typeface="Calibri"/>
                <a:cs typeface="Times New Roman"/>
              </a:rPr>
              <a:t> </a:t>
            </a:r>
          </a:p>
          <a:p>
            <a:r>
              <a:rPr lang="en-US" sz="1600" dirty="0">
                <a:solidFill>
                  <a:prstClr val="black"/>
                </a:solidFill>
                <a:latin typeface="Times New Roman"/>
                <a:ea typeface="Calibri"/>
                <a:cs typeface="Times New Roman"/>
              </a:rPr>
              <a:t> </a:t>
            </a:r>
          </a:p>
          <a:p>
            <a:r>
              <a:rPr lang="en-US" b="1" dirty="0">
                <a:solidFill>
                  <a:prstClr val="black"/>
                </a:solidFill>
                <a:latin typeface="Times New Roman"/>
                <a:ea typeface="Calibri"/>
                <a:cs typeface="Times New Roman"/>
              </a:rPr>
              <a:t>From David Walker’s </a:t>
            </a:r>
            <a:r>
              <a:rPr lang="en-US" b="1" i="1" dirty="0">
                <a:solidFill>
                  <a:prstClr val="black"/>
                </a:solidFill>
                <a:latin typeface="Times New Roman"/>
                <a:ea typeface="Calibri"/>
                <a:cs typeface="Times New Roman"/>
              </a:rPr>
              <a:t>Appeal to the Colored Citizens . . . of the United States of America</a:t>
            </a:r>
            <a:r>
              <a:rPr lang="en-US" b="1" dirty="0">
                <a:solidFill>
                  <a:prstClr val="black"/>
                </a:solidFill>
                <a:latin typeface="Times New Roman"/>
                <a:ea typeface="Calibri"/>
                <a:cs typeface="Times New Roman"/>
              </a:rPr>
              <a:t> (1829): </a:t>
            </a:r>
            <a:endParaRPr lang="en-US" sz="1600" b="1"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 </a:t>
            </a:r>
            <a:endParaRPr lang="en-US" sz="1600"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“Kill or be killed.” </a:t>
            </a:r>
            <a:endParaRPr lang="en-US" sz="1600"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 </a:t>
            </a:r>
            <a:endParaRPr lang="en-US" sz="1600"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 </a:t>
            </a:r>
            <a:endParaRPr lang="en-US" sz="1600" dirty="0">
              <a:solidFill>
                <a:prstClr val="black"/>
              </a:solidFill>
              <a:latin typeface="Times New Roman"/>
              <a:ea typeface="Calibri"/>
              <a:cs typeface="Times New Roman"/>
            </a:endParaRPr>
          </a:p>
          <a:p>
            <a:r>
              <a:rPr lang="en-US" b="1" dirty="0">
                <a:solidFill>
                  <a:prstClr val="black"/>
                </a:solidFill>
                <a:latin typeface="Times New Roman"/>
                <a:ea typeface="Calibri"/>
                <a:cs typeface="Times New Roman"/>
              </a:rPr>
              <a:t>From Henry Highland Garnet’s “An Address to the Slaves of the United States” (1843): </a:t>
            </a:r>
            <a:endParaRPr lang="en-US" sz="1600" b="1"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 </a:t>
            </a:r>
            <a:endParaRPr lang="en-US" sz="1600"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“Let your motto be resistance! resistance! RESISTANCE! No oppressed people have ever secured their liberty without resistance.”</a:t>
            </a:r>
            <a:endParaRPr lang="en-US" sz="1600"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 </a:t>
            </a:r>
            <a:endParaRPr lang="en-US" sz="1600" dirty="0">
              <a:solidFill>
                <a:prstClr val="black"/>
              </a:solidFill>
              <a:latin typeface="Times New Roman"/>
              <a:ea typeface="Calibri"/>
              <a:cs typeface="Times New Roman"/>
            </a:endParaRPr>
          </a:p>
          <a:p>
            <a:r>
              <a:rPr lang="en-US" dirty="0">
                <a:solidFill>
                  <a:prstClr val="black"/>
                </a:solidFill>
                <a:latin typeface="Times New Roman"/>
                <a:ea typeface="Calibri"/>
                <a:cs typeface="Times New Roman"/>
              </a:rPr>
              <a:t> </a:t>
            </a:r>
            <a:endParaRPr lang="en-US" sz="1600" dirty="0">
              <a:solidFill>
                <a:prstClr val="black"/>
              </a:solidFill>
              <a:latin typeface="Times New Roman"/>
              <a:ea typeface="Calibri"/>
              <a:cs typeface="Times New Roman"/>
            </a:endParaRPr>
          </a:p>
        </p:txBody>
      </p:sp>
    </p:spTree>
    <p:extLst>
      <p:ext uri="{BB962C8B-B14F-4D97-AF65-F5344CB8AC3E}">
        <p14:creationId xmlns:p14="http://schemas.microsoft.com/office/powerpoint/2010/main" val="4158205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66800" y="914400"/>
            <a:ext cx="7388561" cy="646331"/>
          </a:xfrm>
          <a:prstGeom prst="rect">
            <a:avLst/>
          </a:prstGeom>
          <a:noFill/>
        </p:spPr>
        <p:txBody>
          <a:bodyPr wrap="none" rtlCol="0">
            <a:spAutoFit/>
          </a:bodyPr>
          <a:lstStyle/>
          <a:p>
            <a:r>
              <a:rPr lang="en-US" dirty="0" smtClean="0"/>
              <a:t>At age 8, Douglass was sent from the Eastern Shore of Maryland</a:t>
            </a:r>
          </a:p>
          <a:p>
            <a:r>
              <a:rPr lang="en-US" dirty="0" smtClean="0"/>
              <a:t>to Baltimore.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16990"/>
            <a:ext cx="6446520" cy="4297680"/>
          </a:xfrm>
          <a:prstGeom prst="rect">
            <a:avLst/>
          </a:prstGeom>
        </p:spPr>
      </p:pic>
      <p:sp>
        <p:nvSpPr>
          <p:cNvPr id="4" name="TextBox 3"/>
          <p:cNvSpPr txBox="1"/>
          <p:nvPr/>
        </p:nvSpPr>
        <p:spPr>
          <a:xfrm>
            <a:off x="1143000" y="6070214"/>
            <a:ext cx="7457205" cy="369332"/>
          </a:xfrm>
          <a:prstGeom prst="rect">
            <a:avLst/>
          </a:prstGeom>
          <a:noFill/>
        </p:spPr>
        <p:txBody>
          <a:bodyPr wrap="square" rtlCol="0">
            <a:spAutoFit/>
          </a:bodyPr>
          <a:lstStyle/>
          <a:p>
            <a:r>
              <a:rPr lang="en-US" dirty="0" smtClean="0"/>
              <a:t>Baltimore c. 1830; the harbor and city viewed from Federal Hill</a:t>
            </a:r>
            <a:endParaRPr lang="en-US" dirty="0"/>
          </a:p>
        </p:txBody>
      </p:sp>
    </p:spTree>
    <p:extLst>
      <p:ext uri="{BB962C8B-B14F-4D97-AF65-F5344CB8AC3E}">
        <p14:creationId xmlns:p14="http://schemas.microsoft.com/office/powerpoint/2010/main" val="3680343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66800" y="914400"/>
            <a:ext cx="6490879" cy="369332"/>
          </a:xfrm>
          <a:prstGeom prst="rect">
            <a:avLst/>
          </a:prstGeom>
          <a:noFill/>
        </p:spPr>
        <p:txBody>
          <a:bodyPr wrap="none" rtlCol="0">
            <a:spAutoFit/>
          </a:bodyPr>
          <a:lstStyle/>
          <a:p>
            <a:r>
              <a:rPr lang="en-US" dirty="0" smtClean="0"/>
              <a:t>Key passage in the </a:t>
            </a:r>
            <a:r>
              <a:rPr lang="en-US" i="1" dirty="0" smtClean="0"/>
              <a:t>Narrative</a:t>
            </a:r>
            <a:r>
              <a:rPr lang="en-US" dirty="0" smtClean="0"/>
              <a:t> on being sent to Baltimore:</a:t>
            </a:r>
          </a:p>
        </p:txBody>
      </p:sp>
      <p:sp>
        <p:nvSpPr>
          <p:cNvPr id="4" name="TextBox 3"/>
          <p:cNvSpPr txBox="1"/>
          <p:nvPr/>
        </p:nvSpPr>
        <p:spPr>
          <a:xfrm>
            <a:off x="1111358" y="1752600"/>
            <a:ext cx="6934200" cy="3139321"/>
          </a:xfrm>
          <a:prstGeom prst="rect">
            <a:avLst/>
          </a:prstGeom>
          <a:noFill/>
        </p:spPr>
        <p:txBody>
          <a:bodyPr wrap="square" rtlCol="0">
            <a:spAutoFit/>
          </a:bodyPr>
          <a:lstStyle/>
          <a:p>
            <a:r>
              <a:rPr lang="en-US" dirty="0" smtClean="0"/>
              <a:t>Going </a:t>
            </a:r>
            <a:r>
              <a:rPr lang="en-US" dirty="0"/>
              <a:t>to live at Baltimore laid the foundation, and opened the gateway, to all my subsequent prosperity. I have ever regarded it as the first plain manifestation of that kind providence which has ever since attended me, and marked my life with so many favors. </a:t>
            </a:r>
            <a:r>
              <a:rPr lang="en-US" dirty="0" smtClean="0"/>
              <a:t>. . .</a:t>
            </a:r>
            <a:endParaRPr lang="en-US" dirty="0"/>
          </a:p>
          <a:p>
            <a:r>
              <a:rPr lang="en-US" dirty="0"/>
              <a:t>        I may be deemed </a:t>
            </a:r>
            <a:r>
              <a:rPr lang="en-US" dirty="0" smtClean="0"/>
              <a:t>superstitious, </a:t>
            </a:r>
            <a:r>
              <a:rPr lang="en-US" dirty="0"/>
              <a:t>and even egotistical, in regarding this event as a special interposition of divine Providence in my favor. But I should be false to the earliest sentiments of my soul, if I suppressed the opinion. </a:t>
            </a:r>
            <a:endParaRPr lang="en-US" dirty="0" smtClean="0"/>
          </a:p>
          <a:p>
            <a:endParaRPr lang="en-US" dirty="0"/>
          </a:p>
          <a:p>
            <a:r>
              <a:rPr lang="en-US" dirty="0" smtClean="0"/>
              <a:t>    (from the concluding paragraphs of chapter 5)</a:t>
            </a:r>
            <a:endParaRPr lang="en-US" dirty="0"/>
          </a:p>
        </p:txBody>
      </p:sp>
    </p:spTree>
    <p:extLst>
      <p:ext uri="{BB962C8B-B14F-4D97-AF65-F5344CB8AC3E}">
        <p14:creationId xmlns:p14="http://schemas.microsoft.com/office/powerpoint/2010/main" val="651219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5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1216</TotalTime>
  <Words>1738</Words>
  <Application>Microsoft Office PowerPoint</Application>
  <PresentationFormat>On-screen Show (4:3)</PresentationFormat>
  <Paragraphs>151</Paragraphs>
  <Slides>27</Slides>
  <Notes>1</Notes>
  <HiddenSlides>0</HiddenSlides>
  <MMClips>0</MMClips>
  <ScaleCrop>false</ScaleCrop>
  <HeadingPairs>
    <vt:vector size="4" baseType="variant">
      <vt:variant>
        <vt:lpstr>Theme</vt:lpstr>
      </vt:variant>
      <vt:variant>
        <vt:i4>11</vt:i4>
      </vt:variant>
      <vt:variant>
        <vt:lpstr>Slide Titles</vt:lpstr>
      </vt:variant>
      <vt:variant>
        <vt:i4>27</vt:i4>
      </vt:variant>
    </vt:vector>
  </HeadingPairs>
  <TitlesOfParts>
    <vt:vector size="38" baseType="lpstr">
      <vt:lpstr>3_Concourse</vt:lpstr>
      <vt:lpstr>4_Concourse</vt:lpstr>
      <vt:lpstr>5_Concourse</vt:lpstr>
      <vt:lpstr>Flow</vt:lpstr>
      <vt:lpstr>Concourse</vt:lpstr>
      <vt:lpstr>1_Concourse</vt:lpstr>
      <vt:lpstr>2_Concourse</vt:lpstr>
      <vt:lpstr>6_Concourse</vt:lpstr>
      <vt:lpstr>1_Flow</vt:lpstr>
      <vt:lpstr>2_Flow</vt:lpstr>
      <vt:lpstr>3_Flow</vt:lpstr>
      <vt:lpstr>Teaching Frederick Douglass’s Narrative  and  “What to the Slave Is the Fourth of July?”</vt:lpstr>
      <vt:lpstr>A Douglass Chronology of His Pre-Civil War Career: Part 1</vt:lpstr>
      <vt:lpstr>PowerPoint Presentation</vt:lpstr>
      <vt:lpstr>PowerPoint Presentation</vt:lpstr>
      <vt:lpstr>PowerPoint Presentation</vt:lpstr>
      <vt:lpstr>The opening paragraph of Douglass’s 1845 Narrative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Selections from the Appendix to Douglass’s 1845 Narrative</vt:lpstr>
      <vt:lpstr>A Douglass Chronology of His Pre-Civil War Career,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passages from “What to the Slave Is the Fourth of July”</vt:lpstr>
      <vt:lpstr>THE CONCLUDING PARAGRAPHS OF THE 1855 VERSION OF “WHAT TO THE SLAVE IS THE FOURTH OF JULY”</vt:lpstr>
      <vt:lpstr>Douglass on the American Revolutionaries of 1776</vt:lpstr>
      <vt:lpstr>Questions for you and your students [1] </vt:lpstr>
      <vt:lpstr>Questions for you and your students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dkdkd</dc:title>
  <dc:creator>Robert Levine</dc:creator>
  <cp:lastModifiedBy>Robert Levine</cp:lastModifiedBy>
  <cp:revision>117</cp:revision>
  <cp:lastPrinted>2020-10-29T00:15:09Z</cp:lastPrinted>
  <dcterms:created xsi:type="dcterms:W3CDTF">2020-09-24T01:43:31Z</dcterms:created>
  <dcterms:modified xsi:type="dcterms:W3CDTF">2021-11-13T17:49:41Z</dcterms:modified>
</cp:coreProperties>
</file>