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70" r:id="rId4"/>
    <p:sldId id="269" r:id="rId5"/>
    <p:sldId id="263" r:id="rId6"/>
    <p:sldId id="257" r:id="rId7"/>
    <p:sldId id="264" r:id="rId8"/>
    <p:sldId id="265" r:id="rId9"/>
    <p:sldId id="266" r:id="rId10"/>
    <p:sldId id="271" r:id="rId11"/>
    <p:sldId id="267" r:id="rId12"/>
    <p:sldId id="258" r:id="rId13"/>
    <p:sldId id="260" r:id="rId14"/>
    <p:sldId id="259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D755BAB-81F5-764B-A25B-701A088DB5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A3EFF7D-42C1-8641-B56B-9E257811A9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54A7DFF-E357-1F40-86DA-12CDFA72CD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FC564C4-7663-D748-A2D9-9F1E12D549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3A50D8-0022-DC4E-A1F2-6959356891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1A1E6F-2C60-F949-B590-9F4DF54098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95C153-E1CD-3443-B801-E32A620831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205A769-481A-5E48-9F0F-EF3826B9AB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0A58ACD-2F42-E049-954E-08002E8542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D55707E-1E39-A54F-9A2A-5ADAB5C14F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4292691-0BF7-3B4F-8256-6C7048906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67092D-7AE7-984E-9CF1-E2AD41B302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2E510175-5B09-7040-B5C4-CD9971C88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4B02B1-C348-D649-8FB4-3AB6D96885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75A63AB-7ED8-AB4A-B2C0-3DB97EFFEA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95982A-A46B-2642-B198-F385AA80F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http://img.timeinc.net/time/magazine/archive/covers/1980/1101801117_400.jpg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 17 November 1980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A9AB9325-D529-8E42-88DA-B20A3D859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576550-EDE8-C64B-AB1D-DAE82792FA8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D597677-124B-C147-8801-FA12F954B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937AF15-6F9D-024D-BE80-B45BDB50B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http://businessimagegroup.com/presidentialimages.com/images/Reagan/reagan-Who-announcer-a12_400.jpg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Ronald Reagan began his broadcasting career as a radio announcer for the Chicago Cubs, WHO Radio, Des Moines, Iowa • Circa 1930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Courtesy of Ronald Reagan Library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Hand-tinted by Bennett Hall © 1999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CBCA0C12-47E1-2849-8B97-E33EAFF658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F65503-13F2-EF43-9452-B6965241C6A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04E904A-4A39-5942-8010-03AA6BB3B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695B54C-BBD7-594F-A78B-6D47D8B80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http://cnnstudentnews.cnn.com/2001/fyi/news/01/15/salvador.quake/map.mex.el.salv.guatemala.jpg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5AC59B7-D676-4E4A-A6C8-B8160472D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5B1E28-5C50-8147-BB0B-899E181EB2B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96228C4-D3E6-2C40-8734-CE9D53466D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2F9B30A-A4CB-B841-8E62-F749521F2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http://www.loc.gov/exhibits/oliphant/vc007234.jpg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 Oliphant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9FF84AEF-ACE3-9D4E-83E2-8EB279E7C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BD5F7-B710-6248-8D83-E1AEB6D87623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66BC505-A640-2F44-90AB-01E97685A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2556651-21E9-2942-A147-DDD5A6260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http://www.rlrouse.com/pic-of-the-day/ronald-reagan.jpg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FB0C49F7-D749-5147-9965-84DDCA02C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821495-2DED-2E4F-9A0C-1F0626678C8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356EBB8-DE47-9644-885E-88F4B27BB9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B9A5D0-4381-674E-B910-4A840E9E1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Mikhail Gorbachev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http://news.bbc.co.uk/media/images/38145000/jpg/_38145563_gorbachevnewap150.jpg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65A40698-5D1F-FE47-8CEB-F970D091A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6C4559-A5F7-AF4B-8E3F-07CDC938D043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4AEBDB8-218F-0148-9276-E59133223D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FB21FDD-A2CF-D24E-942F-D05370586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http://www.russiatrek.com/regions/stavropol_l.gif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CB40A19-244B-E14B-B633-2B774E501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DD891-ABA0-0A45-9F9F-CE5127DAAFD3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E8DC838-415C-934F-A062-D631F489D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89158A7-D039-FC4B-86EE-506CBBDE0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http://www.theage.com.au/ffximage/2004/06/06/Gorbachev1_thumbnail,0.jpg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F8666-FAA3-1843-BFF4-06EA65C80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428981-4F68-C845-922C-DEDFA1149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941B6F-1C33-F64D-9CBC-F8CF9D4F4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859D2-2822-5D42-AF5C-0B8EA4419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93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73A3E5-8A73-EC4B-AF56-3DEDFA15E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DD3645-7DA2-5E45-B232-85F3EF946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3D2E1-2D44-E84C-A656-02730039C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C27F4-E459-114F-9468-02BC58185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9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0D2DF-51D4-2A4D-A37A-B815E666F8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050896-5A99-5745-9853-5E4537213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5F370E-04FF-FC46-B397-049FFA852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719BA-BF50-F24A-93C4-77796C4F7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57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659912-21EB-E642-A844-52547AFC5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96A656-1B0E-C542-829C-21B548E95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0E78-078E-A04E-BF92-4D563CD2B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180C8-0B61-5947-852C-A914132F4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62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DD3C66-35CD-3644-BE6D-8B426BDA9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5ACB86-D797-B74D-A25E-56FCA041D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A5EF-FB69-AE4B-8C0D-2B6B38A91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6F8C9-575C-4646-9887-E275806C0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1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99E455-BE76-654A-9CD6-5DF00391C6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05F33-F4FD-DA4A-B3A9-CADBB0281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9D005-D4A2-6B4B-A5B0-88B4A3583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B9A29-9D41-224F-94D9-68D1B6C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51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160B54-EB49-5A47-B018-F5AD59A42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95A390-BABD-EC42-9F8A-4C06EFFA1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22460D-71B5-8945-A11A-3560EC15A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3303B-E2F1-834B-9BC6-82C5FF596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0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04C4B-014E-094D-AB8A-8F6BC71D3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B07265-C56B-8F45-8620-13627FD5C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769B57-4896-A74A-9D34-0BEB19659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F5AAB-DA5E-2445-8C37-3134A5F8F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02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8FEB66-2366-8342-A40C-C2F6982F28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3BE866-F4A1-C549-9045-58BD9BDBA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5AE9CA-33E8-1F46-B7DD-96C77AFE0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F3412-B6CB-5A48-800A-5A506DD30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38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6F96E2-C890-AD42-ACA5-DD753FB21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08AAB-396E-0545-A28A-9482CDDBF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8E85C-C2AD-7F47-9C68-F1358672B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7EA10-92BA-ED44-BB1B-09ABC593A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46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1FC944-11B1-1A47-ADB7-F2EF76C4A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B73F27-11E8-E940-846C-D8A9417E1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32B5D-5473-6C4F-8D1B-F23BB9164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A7342-4899-8C4B-A030-C44D4739D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73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AC5355D-67B2-EB45-B6C9-9FE8C5E4A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DD756C-57D8-EC4D-9F1C-D7B2CACAE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F8939B-CCC2-634A-AD7B-D5B89D6596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8737C6-16D0-1C48-AE09-ABADF8D9D4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182A1F-785A-4844-9315-B687259B7A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EDE391B-DB60-4343-AC7F-3BE78AD3D7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eremisuri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magazine/0,9263,7601801117,0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281F67E-D98E-154E-B704-45148A485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accent2"/>
                </a:solidFill>
              </a:rPr>
              <a:t>The End of the Cold War</a:t>
            </a: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Professor Jeremi Suri</a:t>
            </a:r>
            <a:br>
              <a:rPr lang="en-US" altLang="en-US" sz="4000"/>
            </a:br>
            <a:r>
              <a:rPr lang="en-US" altLang="en-US" sz="4000"/>
              <a:t>University of Texas at Austin</a:t>
            </a:r>
            <a:br>
              <a:rPr lang="en-US" altLang="en-US" sz="4000"/>
            </a:br>
            <a:r>
              <a:rPr lang="en-US" altLang="en-US" sz="4000">
                <a:hlinkClick r:id="rId2"/>
              </a:rPr>
              <a:t>http://jeremisuri.net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22FC77F-7B7A-B54A-B337-0C570B7DD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>
            <a:extLst>
              <a:ext uri="{FF2B5EF4-FFF2-40B4-BE49-F238E27FC236}">
                <a16:creationId xmlns:a16="http://schemas.microsoft.com/office/drawing/2014/main" id="{F4D96164-9803-684D-9847-516B55F02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/>
          <a:lstStyle/>
          <a:p>
            <a:pPr eaLnBrk="1" hangingPunct="1"/>
            <a:r>
              <a:rPr lang="en-US" altLang="en-US"/>
              <a:t>Mikhail Gorbachev</a:t>
            </a:r>
          </a:p>
        </p:txBody>
      </p:sp>
      <p:pic>
        <p:nvPicPr>
          <p:cNvPr id="4100" name="Picture 4" descr="_38145563_gorbachevnewap150">
            <a:extLst>
              <a:ext uri="{FF2B5EF4-FFF2-40B4-BE49-F238E27FC236}">
                <a16:creationId xmlns:a16="http://schemas.microsoft.com/office/drawing/2014/main" id="{24EBA812-91D1-2B4B-A3B1-4A9C203B7A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0" y="990600"/>
            <a:ext cx="4572000" cy="5638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8E5D1093-9373-F14C-B77D-F4BFC7CFD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Stavropol Province, Russia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29A56759-6013-DC44-88F8-AC37736D3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1747" name="Picture 5" descr="stavropol_l">
            <a:extLst>
              <a:ext uri="{FF2B5EF4-FFF2-40B4-BE49-F238E27FC236}">
                <a16:creationId xmlns:a16="http://schemas.microsoft.com/office/drawing/2014/main" id="{18C91568-4307-2546-B50D-E21C1BA60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46386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B07FF235-1408-AB41-B93E-A5A824D85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</a:rPr>
              <a:t>3 Phases of Gorbachev</a:t>
            </a:r>
            <a:r>
              <a:rPr lang="ja-JP" altLang="en-US" sz="4000">
                <a:solidFill>
                  <a:srgbClr val="0070C0"/>
                </a:solidFill>
              </a:rPr>
              <a:t>’</a:t>
            </a:r>
            <a:r>
              <a:rPr lang="en-US" altLang="ja-JP" sz="4000">
                <a:solidFill>
                  <a:srgbClr val="0070C0"/>
                </a:solidFill>
              </a:rPr>
              <a:t>s Reforms</a:t>
            </a:r>
            <a:endParaRPr lang="en-US" altLang="en-US" sz="4000">
              <a:solidFill>
                <a:srgbClr val="0070C0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6D2BA044-C659-F947-936E-4756B9998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400"/>
              <a:t>1. Acceleration (</a:t>
            </a:r>
            <a:r>
              <a:rPr lang="ja-JP" altLang="en-US" sz="3400"/>
              <a:t>“</a:t>
            </a:r>
            <a:r>
              <a:rPr lang="en-US" altLang="ja-JP" sz="3400"/>
              <a:t>uskorennie</a:t>
            </a:r>
            <a:r>
              <a:rPr lang="ja-JP" altLang="en-US" sz="3400"/>
              <a:t>”</a:t>
            </a:r>
            <a:r>
              <a:rPr lang="en-US" altLang="ja-JP" sz="3400"/>
              <a:t>), 1985-86</a:t>
            </a:r>
          </a:p>
          <a:p>
            <a:pPr eaLnBrk="1" hangingPunct="1">
              <a:buFontTx/>
              <a:buNone/>
            </a:pPr>
            <a:r>
              <a:rPr lang="en-US" altLang="en-US" sz="3400"/>
              <a:t>2. Openness (</a:t>
            </a:r>
            <a:r>
              <a:rPr lang="ja-JP" altLang="en-US" sz="3400"/>
              <a:t>“</a:t>
            </a:r>
            <a:r>
              <a:rPr lang="en-US" altLang="ja-JP" sz="3400"/>
              <a:t>glasnost</a:t>
            </a:r>
            <a:r>
              <a:rPr lang="ja-JP" altLang="en-US" sz="3400"/>
              <a:t>”</a:t>
            </a:r>
            <a:r>
              <a:rPr lang="en-US" altLang="ja-JP" sz="3400"/>
              <a:t>), 1986-87</a:t>
            </a:r>
          </a:p>
          <a:p>
            <a:pPr eaLnBrk="1" hangingPunct="1">
              <a:buFontTx/>
              <a:buNone/>
            </a:pPr>
            <a:r>
              <a:rPr lang="en-US" altLang="en-US" sz="3400"/>
              <a:t>3. Restructuring (</a:t>
            </a:r>
            <a:r>
              <a:rPr lang="ja-JP" altLang="en-US" sz="3400"/>
              <a:t>“</a:t>
            </a:r>
            <a:r>
              <a:rPr lang="en-US" altLang="ja-JP" sz="3400"/>
              <a:t>perestroika</a:t>
            </a:r>
            <a:r>
              <a:rPr lang="ja-JP" altLang="en-US" sz="3400"/>
              <a:t>”</a:t>
            </a:r>
            <a:r>
              <a:rPr lang="en-US" altLang="ja-JP" sz="3400"/>
              <a:t>), 1988-89</a:t>
            </a:r>
            <a:endParaRPr lang="en-US" altLang="en-US" sz="3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4850FC51-CCF5-4644-B174-D71A29EA7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BA20E74F-924F-D946-A95A-0616D9472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4819" name="Picture 9" descr="Gorbachev1,0">
            <a:extLst>
              <a:ext uri="{FF2B5EF4-FFF2-40B4-BE49-F238E27FC236}">
                <a16:creationId xmlns:a16="http://schemas.microsoft.com/office/drawing/2014/main" id="{287367D6-0D52-4048-975D-8728A3AA2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001000" cy="640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1FB5F770-B650-0C42-9958-AEC58EFD62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457200"/>
            <a:ext cx="7620000" cy="1219200"/>
          </a:xfrm>
        </p:spPr>
        <p:txBody>
          <a:bodyPr/>
          <a:lstStyle/>
          <a:p>
            <a:pPr eaLnBrk="1" hangingPunct="1"/>
            <a:br>
              <a:rPr lang="en-US" altLang="en-US" sz="3600"/>
            </a:br>
            <a:endParaRPr lang="en-US" altLang="en-US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4BF13AD-F75A-1D46-8BAB-D5A8A1D37F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7" name="Picture 4" descr="owen1-21">
            <a:extLst>
              <a:ext uri="{FF2B5EF4-FFF2-40B4-BE49-F238E27FC236}">
                <a16:creationId xmlns:a16="http://schemas.microsoft.com/office/drawing/2014/main" id="{027FA4E2-71D5-8340-94EB-2B979D782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17246997-1E21-9C42-9A4C-B1B2E3A38D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305800" cy="9144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CE568F12-3405-4349-B24E-FDF5A149B9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7411" name="Picture 4" descr="1101801117_400">
            <a:hlinkClick r:id="rId3"/>
            <a:extLst>
              <a:ext uri="{FF2B5EF4-FFF2-40B4-BE49-F238E27FC236}">
                <a16:creationId xmlns:a16="http://schemas.microsoft.com/office/drawing/2014/main" id="{EE0653B1-B642-764B-A7AA-4CDD96E6C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22128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BFB684A4-53EB-4D46-A99A-547EF83C0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70C0"/>
                </a:solidFill>
              </a:rPr>
              <a:t>Key points: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27E4FC3-8D6F-814F-AB6A-B743AD27C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4000"/>
              <a:t>1. Reagan and the New Right</a:t>
            </a:r>
            <a:endParaRPr lang="en-US" altLang="ja-JP" sz="4000"/>
          </a:p>
          <a:p>
            <a:pPr marL="609600" indent="-609600" eaLnBrk="1" hangingPunct="1">
              <a:buFontTx/>
              <a:buNone/>
            </a:pPr>
            <a:r>
              <a:rPr lang="en-US" altLang="en-US" sz="4000"/>
              <a:t>2. The Gorbachev Generation</a:t>
            </a:r>
            <a:endParaRPr lang="en-US" altLang="ja-JP" sz="4000"/>
          </a:p>
          <a:p>
            <a:pPr marL="609600" indent="-609600" eaLnBrk="1" hangingPunct="1">
              <a:buFontTx/>
              <a:buNone/>
            </a:pPr>
            <a:r>
              <a:rPr lang="en-US" altLang="en-US" sz="4000"/>
              <a:t>3. The End of the Cold War</a:t>
            </a:r>
          </a:p>
          <a:p>
            <a:pPr marL="609600" indent="-609600" eaLnBrk="1" hangingPunct="1"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B8D1DB31-A5E7-B749-A4C7-1BF44207C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565B566-2AEA-E54D-9807-228E02E54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483" name="Picture 4" descr="Ronald Reagan as a radio announcer for WHO Radio">
            <a:extLst>
              <a:ext uri="{FF2B5EF4-FFF2-40B4-BE49-F238E27FC236}">
                <a16:creationId xmlns:a16="http://schemas.microsoft.com/office/drawing/2014/main" id="{244AE3E4-DFDA-EB4E-A140-3A019F24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EE6BC0DE-3091-8240-920D-3FF2D5EFA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1507" name="Picture 3" descr="map">
            <a:extLst>
              <a:ext uri="{FF2B5EF4-FFF2-40B4-BE49-F238E27FC236}">
                <a16:creationId xmlns:a16="http://schemas.microsoft.com/office/drawing/2014/main" id="{0077659D-916D-A24A-8A4A-45FC918ACE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85800" y="152400"/>
            <a:ext cx="9144000" cy="71834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6A7E42F-6A16-7549-9E96-C822AF01A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9CC53E82-C4DF-9C48-8217-4EB2CB1D5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79" name="Picture 4" descr="vc007234">
            <a:extLst>
              <a:ext uri="{FF2B5EF4-FFF2-40B4-BE49-F238E27FC236}">
                <a16:creationId xmlns:a16="http://schemas.microsoft.com/office/drawing/2014/main" id="{DF3BEB6B-0DD7-CA4C-9905-4EEFDBD6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08C1B93-8810-594C-900F-1EC98183F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6C6FFC0C-019F-9A4B-8E69-B15017864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6627" name="Picture 5" descr="history">
            <a:extLst>
              <a:ext uri="{FF2B5EF4-FFF2-40B4-BE49-F238E27FC236}">
                <a16:creationId xmlns:a16="http://schemas.microsoft.com/office/drawing/2014/main" id="{278E9525-8822-884A-B804-3DCF5D932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31750"/>
            <a:ext cx="69342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7C0A50A-DCA7-CC44-AACF-1B00352B4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AB40AE89-F52A-B045-91D2-BCC4FB96A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7651" name="Picture 4" descr="President Ronald Wilson Reagan">
            <a:extLst>
              <a:ext uri="{FF2B5EF4-FFF2-40B4-BE49-F238E27FC236}">
                <a16:creationId xmlns:a16="http://schemas.microsoft.com/office/drawing/2014/main" id="{6A7FF515-A55C-8F45-9EE0-B17850302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4B8381992D49BFEC195D1E62885C" ma:contentTypeVersion="12" ma:contentTypeDescription="Create a new document." ma:contentTypeScope="" ma:versionID="bcf0f9b6107f41beef10986d0e1cb926">
  <xsd:schema xmlns:xsd="http://www.w3.org/2001/XMLSchema" xmlns:xs="http://www.w3.org/2001/XMLSchema" xmlns:p="http://schemas.microsoft.com/office/2006/metadata/properties" xmlns:ns2="edc1dda4-e497-4293-92fa-89c2d7121ae6" xmlns:ns3="8d85cce8-ce02-4b6f-9ec5-19814b89220d" targetNamespace="http://schemas.microsoft.com/office/2006/metadata/properties" ma:root="true" ma:fieldsID="87aab614151e668abac86855a81947f9" ns2:_="" ns3:_="">
    <xsd:import namespace="edc1dda4-e497-4293-92fa-89c2d7121ae6"/>
    <xsd:import namespace="8d85cce8-ce02-4b6f-9ec5-19814b8922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1dda4-e497-4293-92fa-89c2d7121a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5cce8-ce02-4b6f-9ec5-19814b8922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365C1A-81AE-4816-AFB1-E09C684C0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1B3483-1D74-4CF4-BAB9-E1A8C8A37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c1dda4-e497-4293-92fa-89c2d7121ae6"/>
    <ds:schemaRef ds:uri="8d85cce8-ce02-4b6f-9ec5-19814b8922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300</Words>
  <Application>Microsoft Macintosh PowerPoint</Application>
  <PresentationFormat>On-screen Show (4:3)</PresentationFormat>
  <Paragraphs>32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ＭＳ Ｐゴシック</vt:lpstr>
      <vt:lpstr>Default Design</vt:lpstr>
      <vt:lpstr>The End of the Cold War   Professor Jeremi Suri University of Texas at Austin http://jeremisuri.net </vt:lpstr>
      <vt:lpstr> </vt:lpstr>
      <vt:lpstr>PowerPoint Presentation</vt:lpstr>
      <vt:lpstr>Key points: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Mikhail Gorbachev</vt:lpstr>
      <vt:lpstr>Stavropol Province, Russia</vt:lpstr>
      <vt:lpstr>3 Phases of Gorbachev’s Reforms</vt:lpstr>
      <vt:lpstr>PowerPoint Presentation</vt:lpstr>
    </vt:vector>
  </TitlesOfParts>
  <Company>UW-Madison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33: The Gorbachev Revolution and the End of the Cold War</dc:title>
  <dc:creator>History Department</dc:creator>
  <cp:lastModifiedBy>Brian Macias</cp:lastModifiedBy>
  <cp:revision>13</cp:revision>
  <dcterms:created xsi:type="dcterms:W3CDTF">2006-04-28T01:46:06Z</dcterms:created>
  <dcterms:modified xsi:type="dcterms:W3CDTF">2020-09-24T16:14:25Z</dcterms:modified>
</cp:coreProperties>
</file>