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76" r:id="rId3"/>
    <p:sldId id="258" r:id="rId4"/>
    <p:sldId id="277" r:id="rId5"/>
    <p:sldId id="264" r:id="rId6"/>
    <p:sldId id="267" r:id="rId7"/>
    <p:sldId id="279" r:id="rId8"/>
    <p:sldId id="278" r:id="rId9"/>
    <p:sldId id="257" r:id="rId10"/>
    <p:sldId id="280" r:id="rId11"/>
    <p:sldId id="281" r:id="rId12"/>
    <p:sldId id="282" r:id="rId13"/>
    <p:sldId id="289" r:id="rId14"/>
    <p:sldId id="288" r:id="rId15"/>
    <p:sldId id="283" r:id="rId16"/>
    <p:sldId id="284" r:id="rId17"/>
    <p:sldId id="290" r:id="rId18"/>
    <p:sldId id="265" r:id="rId19"/>
    <p:sldId id="275" r:id="rId20"/>
    <p:sldId id="291" r:id="rId21"/>
    <p:sldId id="296" r:id="rId22"/>
    <p:sldId id="294" r:id="rId23"/>
    <p:sldId id="295" r:id="rId24"/>
    <p:sldId id="29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4"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4125651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64900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304610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556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0062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966367-B4AB-4909-91AB-A27E8AC266F0}"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936860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966367-B4AB-4909-91AB-A27E8AC266F0}"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480215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957507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9962620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26004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966367-B4AB-4909-91AB-A27E8AC266F0}"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4338479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50870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66367-B4AB-4909-91AB-A27E8AC266F0}"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52136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66367-B4AB-4909-91AB-A27E8AC266F0}"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04513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66367-B4AB-4909-91AB-A27E8AC266F0}"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45004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27138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8862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1966367-B4AB-4909-91AB-A27E8AC266F0}" type="datetimeFigureOut">
              <a:rPr lang="en-US" smtClean="0"/>
              <a:t>10/18/2021</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7337D75-86E9-47D9-9013-586DAA865C51}" type="slidenum">
              <a:rPr lang="en-US" smtClean="0"/>
              <a:t>‹#›</a:t>
            </a:fld>
            <a:endParaRPr lang="en-US"/>
          </a:p>
        </p:txBody>
      </p:sp>
    </p:spTree>
    <p:extLst>
      <p:ext uri="{BB962C8B-B14F-4D97-AF65-F5344CB8AC3E}">
        <p14:creationId xmlns:p14="http://schemas.microsoft.com/office/powerpoint/2010/main" val="3620083590"/>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jkobylka@s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5.jpeg"/><Relationship Id="rId18" Type="http://schemas.openxmlformats.org/officeDocument/2006/relationships/image" Target="../media/image3.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2.jp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7.jpeg"/><Relationship Id="rId10"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8.gif"/><Relationship Id="rId1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jkobylka@sm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991600" cy="1470025"/>
          </a:xfrm>
        </p:spPr>
        <p:txBody>
          <a:bodyPr>
            <a:noAutofit/>
          </a:bodyPr>
          <a:lstStyle/>
          <a:p>
            <a:r>
              <a:rPr lang="en-US" sz="3000" dirty="0">
                <a:latin typeface="Times New Roman" pitchFamily="18" charset="0"/>
                <a:cs typeface="Times New Roman" pitchFamily="18" charset="0"/>
              </a:rPr>
              <a:t>The Horizontal and the Vertical: </a:t>
            </a:r>
            <a:br>
              <a:rPr lang="en-US" sz="3000" dirty="0">
                <a:latin typeface="Times New Roman" pitchFamily="18" charset="0"/>
                <a:cs typeface="Times New Roman" pitchFamily="18" charset="0"/>
              </a:rPr>
            </a:br>
            <a:r>
              <a:rPr lang="en-US" sz="3000" dirty="0">
                <a:latin typeface="Times New Roman" pitchFamily="18" charset="0"/>
                <a:cs typeface="Times New Roman" pitchFamily="18" charset="0"/>
              </a:rPr>
              <a:t>The concepts and Politics of Federalism AND Separation of Powers </a:t>
            </a:r>
          </a:p>
        </p:txBody>
      </p:sp>
      <p:sp>
        <p:nvSpPr>
          <p:cNvPr id="3" name="Subtitle 2"/>
          <p:cNvSpPr>
            <a:spLocks noGrp="1"/>
          </p:cNvSpPr>
          <p:nvPr>
            <p:ph type="subTitle" idx="1"/>
          </p:nvPr>
        </p:nvSpPr>
        <p:spPr>
          <a:xfrm>
            <a:off x="1371600" y="2514600"/>
            <a:ext cx="6400800" cy="1981200"/>
          </a:xfrm>
        </p:spPr>
        <p:txBody>
          <a:bodyPr>
            <a:normAutofit fontScale="77500" lnSpcReduction="20000"/>
          </a:bodyPr>
          <a:lstStyle/>
          <a:p>
            <a:r>
              <a:rPr lang="en-US" sz="2600" dirty="0">
                <a:latin typeface="Times New Roman" pitchFamily="18" charset="0"/>
                <a:cs typeface="Times New Roman" pitchFamily="18" charset="0"/>
              </a:rPr>
              <a:t>Joseph F. Kobylka</a:t>
            </a:r>
          </a:p>
          <a:p>
            <a:r>
              <a:rPr lang="en-US" sz="2600" dirty="0">
                <a:latin typeface="Times New Roman" pitchFamily="18" charset="0"/>
                <a:cs typeface="Times New Roman" pitchFamily="18" charset="0"/>
              </a:rPr>
              <a:t>Altshuler Distinguished Teaching Professor</a:t>
            </a:r>
          </a:p>
          <a:p>
            <a:r>
              <a:rPr lang="en-US" sz="2600" dirty="0">
                <a:latin typeface="Times New Roman" pitchFamily="18" charset="0"/>
                <a:cs typeface="Times New Roman" pitchFamily="18" charset="0"/>
              </a:rPr>
              <a:t>Associate Professor of Political Science</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Southern Methodist University</a:t>
            </a:r>
          </a:p>
          <a:p>
            <a:r>
              <a:rPr lang="en-US" sz="1900" dirty="0">
                <a:latin typeface="Times New Roman" pitchFamily="18" charset="0"/>
                <a:cs typeface="Times New Roman" pitchFamily="18" charset="0"/>
                <a:hlinkClick r:id="rId2"/>
              </a:rPr>
              <a:t>jkobylka@smu.edu</a:t>
            </a:r>
            <a:endParaRPr lang="en-US" sz="1900" dirty="0">
              <a:latin typeface="Times New Roman" pitchFamily="18" charset="0"/>
              <a:cs typeface="Times New Roman" pitchFamily="18" charset="0"/>
            </a:endParaRPr>
          </a:p>
          <a:p>
            <a:endParaRPr lang="en-US" dirty="0"/>
          </a:p>
        </p:txBody>
      </p:sp>
      <p:sp>
        <p:nvSpPr>
          <p:cNvPr id="5" name="TextBox 4"/>
          <p:cNvSpPr txBox="1"/>
          <p:nvPr/>
        </p:nvSpPr>
        <p:spPr>
          <a:xfrm>
            <a:off x="152400" y="4800600"/>
            <a:ext cx="8839200" cy="584775"/>
          </a:xfrm>
          <a:prstGeom prst="rect">
            <a:avLst/>
          </a:prstGeom>
          <a:noFill/>
        </p:spPr>
        <p:txBody>
          <a:bodyPr wrap="square" rtlCol="0">
            <a:spAutoFit/>
          </a:bodyPr>
          <a:lstStyle/>
          <a:p>
            <a:pPr algn="ctr"/>
            <a:r>
              <a:rPr lang="en-US" sz="1600" dirty="0">
                <a:latin typeface="Times New Roman" pitchFamily="18" charset="0"/>
                <a:cs typeface="Times New Roman" pitchFamily="18" charset="0"/>
              </a:rPr>
              <a:t>Prepared for the Humanities Texas Teacher Workshop, </a:t>
            </a:r>
            <a:r>
              <a:rPr lang="en-US" sz="1600" i="1" dirty="0">
                <a:latin typeface="Times New Roman" pitchFamily="18" charset="0"/>
                <a:cs typeface="Times New Roman" pitchFamily="18" charset="0"/>
              </a:rPr>
              <a:t>The Court and the Constitution</a:t>
            </a:r>
          </a:p>
          <a:p>
            <a:pPr algn="ctr"/>
            <a:r>
              <a:rPr lang="en-US" sz="1600" dirty="0">
                <a:latin typeface="Times New Roman" pitchFamily="18" charset="0"/>
                <a:cs typeface="Times New Roman" pitchFamily="18" charset="0"/>
              </a:rPr>
              <a:t>18 October 2021 </a:t>
            </a:r>
          </a:p>
        </p:txBody>
      </p:sp>
    </p:spTree>
    <p:extLst>
      <p:ext uri="{BB962C8B-B14F-4D97-AF65-F5344CB8AC3E}">
        <p14:creationId xmlns:p14="http://schemas.microsoft.com/office/powerpoint/2010/main" val="105560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81000"/>
            <a:ext cx="7765321" cy="1143000"/>
          </a:xfrm>
        </p:spPr>
        <p:txBody>
          <a:bodyPr>
            <a:noAutofit/>
          </a:bodyPr>
          <a:lstStyle/>
          <a:p>
            <a:r>
              <a:rPr lang="en-US" sz="3700" dirty="0">
                <a:latin typeface="Times New Roman" pitchFamily="18" charset="0"/>
                <a:cs typeface="Times New Roman" pitchFamily="18" charset="0"/>
              </a:rPr>
              <a:t>Jackson/Taney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698047" y="1524000"/>
            <a:ext cx="7765322" cy="4724400"/>
          </a:xfrm>
        </p:spPr>
        <p:txBody>
          <a:bodyPr>
            <a:normAutofit lnSpcReduction="10000"/>
          </a:bodyPr>
          <a:lstStyle/>
          <a:p>
            <a:r>
              <a:rPr lang="en-US" i="1" dirty="0">
                <a:latin typeface="Times New Roman" panose="02020603050405020304" pitchFamily="18" charset="0"/>
                <a:cs typeface="Times New Roman" panose="02020603050405020304" pitchFamily="18" charset="0"/>
              </a:rPr>
              <a:t>New York v. </a:t>
            </a:r>
            <a:r>
              <a:rPr lang="en-US" i="1" dirty="0" err="1">
                <a:latin typeface="Times New Roman" panose="02020603050405020304" pitchFamily="18" charset="0"/>
                <a:cs typeface="Times New Roman" panose="02020603050405020304" pitchFamily="18" charset="0"/>
              </a:rPr>
              <a:t>Miln</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(1837)</a:t>
            </a:r>
          </a:p>
          <a:p>
            <a:pPr lvl="1"/>
            <a:r>
              <a:rPr lang="en-US" dirty="0">
                <a:latin typeface="Times New Roman" panose="02020603050405020304" pitchFamily="18" charset="0"/>
                <a:cs typeface="Times New Roman" panose="02020603050405020304" pitchFamily="18" charset="0"/>
              </a:rPr>
              <a:t>Tenth Amendment</a:t>
            </a:r>
          </a:p>
          <a:p>
            <a:pPr lvl="1"/>
            <a:r>
              <a:rPr lang="en-US" dirty="0">
                <a:effectLst/>
                <a:latin typeface="Times New Roman" panose="02020603050405020304" pitchFamily="18" charset="0"/>
                <a:cs typeface="Times New Roman" panose="02020603050405020304" pitchFamily="18" charset="0"/>
              </a:rPr>
              <a:t>“All those powers which relate to merely municipal legislation or which may more properly be called </a:t>
            </a:r>
            <a:r>
              <a:rPr lang="en-US" b="1" i="1" dirty="0">
                <a:solidFill>
                  <a:srgbClr val="FFC000"/>
                </a:solidFill>
                <a:effectLst/>
                <a:latin typeface="Times New Roman" panose="02020603050405020304" pitchFamily="18" charset="0"/>
                <a:cs typeface="Times New Roman" panose="02020603050405020304" pitchFamily="18" charset="0"/>
              </a:rPr>
              <a:t>internal police are not surrendered or restrained</a:t>
            </a:r>
            <a:r>
              <a:rPr lang="en-US" dirty="0">
                <a:effectLst/>
                <a:latin typeface="Times New Roman" panose="02020603050405020304" pitchFamily="18" charset="0"/>
                <a:cs typeface="Times New Roman" panose="02020603050405020304" pitchFamily="18" charset="0"/>
              </a:rPr>
              <a:t>, and consequently in relation to these the authority of a state is complete, unqualified, and exclusive.</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Dred Scott v. Sanford </a:t>
            </a:r>
            <a:r>
              <a:rPr lang="en-US" dirty="0">
                <a:latin typeface="Times New Roman" panose="02020603050405020304" pitchFamily="18" charset="0"/>
                <a:cs typeface="Times New Roman" panose="02020603050405020304" pitchFamily="18" charset="0"/>
              </a:rPr>
              <a:t>(1857)</a:t>
            </a:r>
          </a:p>
          <a:p>
            <a:pPr lvl="1"/>
            <a:r>
              <a:rPr lang="en-US" i="1"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Congress can exercise no power over the rights of persons or property of a citizen in the Territory which is prohibited by the Constitution.</a:t>
            </a:r>
            <a:r>
              <a:rPr lang="en-US" i="1" dirty="0">
                <a:latin typeface="Times New Roman" panose="02020603050405020304" pitchFamily="18" charset="0"/>
                <a:cs typeface="Times New Roman" panose="02020603050405020304" pitchFamily="18" charset="0"/>
              </a:rPr>
              <a:t>”</a:t>
            </a:r>
          </a:p>
          <a:p>
            <a:pPr lvl="1"/>
            <a:r>
              <a:rPr lang="en-US" i="1"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The Constitution of the United States </a:t>
            </a:r>
            <a:r>
              <a:rPr lang="en-US" dirty="0" err="1">
                <a:effectLst/>
                <a:latin typeface="Times New Roman" panose="02020603050405020304" pitchFamily="18" charset="0"/>
                <a:cs typeface="Times New Roman" panose="02020603050405020304" pitchFamily="18" charset="0"/>
              </a:rPr>
              <a:t>recognises</a:t>
            </a:r>
            <a:r>
              <a:rPr lang="en-US" dirty="0">
                <a:effectLst/>
                <a:latin typeface="Times New Roman" panose="02020603050405020304" pitchFamily="18" charset="0"/>
                <a:cs typeface="Times New Roman" panose="02020603050405020304" pitchFamily="18" charset="0"/>
              </a:rPr>
              <a:t> slaves as property, and pledges the Federal Government to protect it. And </a:t>
            </a:r>
            <a:r>
              <a:rPr lang="en-US" b="1" i="1" dirty="0">
                <a:solidFill>
                  <a:srgbClr val="FFC000"/>
                </a:solidFill>
                <a:effectLst/>
                <a:latin typeface="Times New Roman" panose="02020603050405020304" pitchFamily="18" charset="0"/>
                <a:cs typeface="Times New Roman" panose="02020603050405020304" pitchFamily="18" charset="0"/>
              </a:rPr>
              <a:t>Congress cannot exercise any more authority over property of that description than it may constitutionally exercise over property of any other kind</a:t>
            </a:r>
            <a:r>
              <a:rPr lang="en-US" dirty="0">
                <a:effectLst/>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80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47" y="311979"/>
            <a:ext cx="7765321" cy="1326321"/>
          </a:xfrm>
        </p:spPr>
        <p:txBody>
          <a:bodyPr>
            <a:noAutofit/>
          </a:bodyPr>
          <a:lstStyle/>
          <a:p>
            <a:r>
              <a:rPr lang="en-US" sz="3700" dirty="0">
                <a:latin typeface="Times New Roman" pitchFamily="18" charset="0"/>
                <a:cs typeface="Times New Roman" pitchFamily="18" charset="0"/>
              </a:rPr>
              <a:t>Civil War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710747" y="1600200"/>
            <a:ext cx="7765322" cy="422853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Winners Write Laws (and History)</a:t>
            </a:r>
          </a:p>
          <a:p>
            <a:pPr marL="0" indent="0">
              <a:buNone/>
            </a:pPr>
            <a:r>
              <a:rPr lang="en-US" dirty="0">
                <a:latin typeface="Times New Roman" panose="02020603050405020304" pitchFamily="18" charset="0"/>
                <a:cs typeface="Times New Roman" panose="02020603050405020304" pitchFamily="18" charset="0"/>
              </a:rPr>
              <a:t>Civil War Amendments Imposed New National Limits on States</a:t>
            </a:r>
          </a:p>
          <a:p>
            <a:r>
              <a:rPr lang="en-US" b="1" dirty="0">
                <a:latin typeface="Times New Roman" panose="02020603050405020304" pitchFamily="18" charset="0"/>
                <a:cs typeface="Times New Roman" panose="02020603050405020304" pitchFamily="18" charset="0"/>
              </a:rPr>
              <a:t>Thirteenth</a:t>
            </a:r>
            <a:r>
              <a:rPr lang="en-US" dirty="0">
                <a:latin typeface="Times New Roman" panose="02020603050405020304" pitchFamily="18" charset="0"/>
                <a:cs typeface="Times New Roman" panose="02020603050405020304" pitchFamily="18" charset="0"/>
              </a:rPr>
              <a:t>: No Involuntary Servitude</a:t>
            </a:r>
          </a:p>
          <a:p>
            <a:r>
              <a:rPr lang="en-US" b="1" dirty="0">
                <a:latin typeface="Times New Roman" panose="02020603050405020304" pitchFamily="18" charset="0"/>
                <a:cs typeface="Times New Roman" panose="02020603050405020304" pitchFamily="18" charset="0"/>
              </a:rPr>
              <a:t>Fourteenth</a:t>
            </a:r>
            <a:r>
              <a:rPr lang="en-US" dirty="0">
                <a:latin typeface="Times New Roman" panose="02020603050405020304" pitchFamily="18" charset="0"/>
                <a:cs typeface="Times New Roman" panose="02020603050405020304" pitchFamily="18" charset="0"/>
              </a:rPr>
              <a:t>: No state denial of “privileges and immunities,” “life, liberty or property without due process of law,” or “equal protection of the laws.”</a:t>
            </a:r>
          </a:p>
          <a:p>
            <a:r>
              <a:rPr lang="en-US" b="1" dirty="0">
                <a:latin typeface="Times New Roman" panose="02020603050405020304" pitchFamily="18" charset="0"/>
                <a:cs typeface="Times New Roman" panose="02020603050405020304" pitchFamily="18" charset="0"/>
              </a:rPr>
              <a:t>Fifteenth</a:t>
            </a:r>
            <a:r>
              <a:rPr lang="en-US" dirty="0">
                <a:latin typeface="Times New Roman" panose="02020603050405020304" pitchFamily="18" charset="0"/>
                <a:cs typeface="Times New Roman" panose="02020603050405020304" pitchFamily="18" charset="0"/>
              </a:rPr>
              <a:t>: No denial of vote based on “race, color, or previous condition of servitude.” </a:t>
            </a:r>
          </a:p>
          <a:p>
            <a:pPr marL="0" indent="0">
              <a:buNone/>
            </a:pPr>
            <a:r>
              <a:rPr lang="en-US" dirty="0">
                <a:latin typeface="Times New Roman" panose="02020603050405020304" pitchFamily="18" charset="0"/>
                <a:cs typeface="Times New Roman" panose="02020603050405020304" pitchFamily="18" charset="0"/>
              </a:rPr>
              <a:t>Reconstruction: Grounded in “Enforcement” Clauses</a:t>
            </a:r>
          </a:p>
          <a:p>
            <a:pPr marL="0" indent="0">
              <a:buNone/>
            </a:pPr>
            <a:endParaRPr lang="en-US" dirty="0"/>
          </a:p>
        </p:txBody>
      </p:sp>
    </p:spTree>
    <p:extLst>
      <p:ext uri="{BB962C8B-B14F-4D97-AF65-F5344CB8AC3E}">
        <p14:creationId xmlns:p14="http://schemas.microsoft.com/office/powerpoint/2010/main" val="124149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latin typeface="Times New Roman" pitchFamily="18" charset="0"/>
                <a:cs typeface="Times New Roman" pitchFamily="18" charset="0"/>
              </a:rPr>
              <a:t>Industrialism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685346" y="1295400"/>
            <a:ext cx="7765322" cy="5334000"/>
          </a:xfrm>
        </p:spPr>
        <p:txBody>
          <a:bodyPr>
            <a:normAutofit/>
          </a:bodyPr>
          <a:lstStyle/>
          <a:p>
            <a:r>
              <a:rPr lang="en-US" i="1" dirty="0">
                <a:effectLst/>
                <a:latin typeface="Times New Roman" panose="02020603050405020304" pitchFamily="18" charset="0"/>
                <a:cs typeface="Times New Roman" panose="02020603050405020304" pitchFamily="18" charset="0"/>
              </a:rPr>
              <a:t>U.S. v. E.C. Knight </a:t>
            </a:r>
            <a:r>
              <a:rPr lang="en-US" dirty="0">
                <a:effectLst/>
                <a:latin typeface="Times New Roman" panose="02020603050405020304" pitchFamily="18" charset="0"/>
                <a:cs typeface="Times New Roman" panose="02020603050405020304" pitchFamily="18" charset="0"/>
              </a:rPr>
              <a:t>(1895)</a:t>
            </a:r>
          </a:p>
          <a:p>
            <a:pPr lvl="1"/>
            <a:r>
              <a:rPr lang="en-US" sz="1300" dirty="0">
                <a:effectLst/>
                <a:latin typeface="Times New Roman" panose="02020603050405020304" pitchFamily="18" charset="0"/>
                <a:cs typeface="Times New Roman" panose="02020603050405020304" pitchFamily="18" charset="0"/>
              </a:rPr>
              <a:t>“Doubtless the power to control the manufacture of a given thing involves, in a certain sense, the control of its disposition, but this is a </a:t>
            </a:r>
            <a:r>
              <a:rPr lang="en-US" sz="1300" b="1" i="1" dirty="0">
                <a:solidFill>
                  <a:srgbClr val="FFC000"/>
                </a:solidFill>
                <a:effectLst/>
                <a:latin typeface="Times New Roman" panose="02020603050405020304" pitchFamily="18" charset="0"/>
                <a:cs typeface="Times New Roman" panose="02020603050405020304" pitchFamily="18" charset="0"/>
              </a:rPr>
              <a:t>secondary, and not the primary</a:t>
            </a:r>
            <a:r>
              <a:rPr lang="en-US" sz="1300" dirty="0">
                <a:effectLst/>
                <a:latin typeface="Times New Roman" panose="02020603050405020304" pitchFamily="18" charset="0"/>
                <a:cs typeface="Times New Roman" panose="02020603050405020304" pitchFamily="18" charset="0"/>
              </a:rPr>
              <a:t>, sense; and, although the exercise of that power may result in bringing the operation of commerce into play, it does not control it, and affects it only incidentally and indirectly. </a:t>
            </a:r>
            <a:r>
              <a:rPr lang="en-US" sz="1300" b="1" i="1" dirty="0">
                <a:solidFill>
                  <a:srgbClr val="FFC000"/>
                </a:solidFill>
                <a:effectLst/>
                <a:latin typeface="Times New Roman" panose="02020603050405020304" pitchFamily="18" charset="0"/>
                <a:cs typeface="Times New Roman" panose="02020603050405020304" pitchFamily="18" charset="0"/>
              </a:rPr>
              <a:t>Commerce succeeds to manufacture, and is not a part of it</a:t>
            </a:r>
            <a:r>
              <a:rPr lang="en-US" sz="1300" dirty="0">
                <a:effectLst/>
                <a:latin typeface="Times New Roman" panose="02020603050405020304" pitchFamily="18" charset="0"/>
                <a:cs typeface="Times New Roman" panose="02020603050405020304" pitchFamily="18" charset="0"/>
              </a:rPr>
              <a:t>. ”</a:t>
            </a:r>
          </a:p>
          <a:p>
            <a:r>
              <a:rPr lang="en-US" i="1" dirty="0">
                <a:effectLst/>
                <a:latin typeface="Times New Roman" panose="02020603050405020304" pitchFamily="18" charset="0"/>
                <a:cs typeface="Times New Roman" panose="02020603050405020304" pitchFamily="18" charset="0"/>
              </a:rPr>
              <a:t>Hammer v. Dagenhart </a:t>
            </a:r>
            <a:r>
              <a:rPr lang="en-US" dirty="0">
                <a:effectLst/>
                <a:latin typeface="Times New Roman" panose="02020603050405020304" pitchFamily="18" charset="0"/>
                <a:cs typeface="Times New Roman" panose="02020603050405020304" pitchFamily="18" charset="0"/>
              </a:rPr>
              <a:t>(1918)</a:t>
            </a:r>
          </a:p>
          <a:p>
            <a:pPr lvl="1"/>
            <a:r>
              <a:rPr lang="en-US" sz="1300" dirty="0">
                <a:effectLst/>
                <a:latin typeface="Times New Roman" panose="02020603050405020304" pitchFamily="18" charset="0"/>
                <a:cs typeface="Times New Roman" panose="02020603050405020304" pitchFamily="18" charset="0"/>
              </a:rPr>
              <a:t>“In interpreting the Constitution it must never be forgotten that the nation is made up of states to which are entrusted the powers of local government. And to them and to the </a:t>
            </a:r>
            <a:r>
              <a:rPr lang="en-US" sz="1300" b="1" i="1" dirty="0">
                <a:solidFill>
                  <a:srgbClr val="FFC000"/>
                </a:solidFill>
                <a:effectLst/>
                <a:latin typeface="Times New Roman" panose="02020603050405020304" pitchFamily="18" charset="0"/>
                <a:cs typeface="Times New Roman" panose="02020603050405020304" pitchFamily="18" charset="0"/>
              </a:rPr>
              <a:t>people the powers not expressly delegated to the national government are reserved</a:t>
            </a:r>
            <a:r>
              <a:rPr lang="en-US" sz="1300" dirty="0">
                <a:effectLst/>
                <a:latin typeface="Times New Roman" panose="02020603050405020304" pitchFamily="18" charset="0"/>
                <a:cs typeface="Times New Roman" panose="02020603050405020304" pitchFamily="18" charset="0"/>
              </a:rPr>
              <a:t>.”</a:t>
            </a:r>
          </a:p>
          <a:p>
            <a:r>
              <a:rPr lang="en-US" i="1" dirty="0">
                <a:effectLst/>
                <a:latin typeface="Times New Roman" panose="02020603050405020304" pitchFamily="18" charset="0"/>
                <a:cs typeface="Times New Roman" panose="02020603050405020304" pitchFamily="18" charset="0"/>
              </a:rPr>
              <a:t>Schechter </a:t>
            </a:r>
            <a:r>
              <a:rPr lang="en-US" i="1" dirty="0" err="1">
                <a:effectLst/>
                <a:latin typeface="Times New Roman" panose="02020603050405020304" pitchFamily="18" charset="0"/>
                <a:cs typeface="Times New Roman" panose="02020603050405020304" pitchFamily="18" charset="0"/>
              </a:rPr>
              <a:t>Polutry</a:t>
            </a:r>
            <a:r>
              <a:rPr lang="en-US" i="1" dirty="0">
                <a:effectLst/>
                <a:latin typeface="Times New Roman" panose="02020603050405020304" pitchFamily="18" charset="0"/>
                <a:cs typeface="Times New Roman" panose="02020603050405020304" pitchFamily="18" charset="0"/>
              </a:rPr>
              <a:t> v.  U.S. </a:t>
            </a:r>
            <a:r>
              <a:rPr lang="en-US" dirty="0">
                <a:effectLst/>
                <a:latin typeface="Times New Roman" panose="02020603050405020304" pitchFamily="18" charset="0"/>
                <a:cs typeface="Times New Roman" panose="02020603050405020304" pitchFamily="18" charset="0"/>
              </a:rPr>
              <a:t>(1935)</a:t>
            </a:r>
          </a:p>
          <a:p>
            <a:pPr lvl="1"/>
            <a:r>
              <a:rPr lang="en-US" sz="1300" dirty="0">
                <a:effectLst/>
                <a:latin typeface="Times New Roman" panose="02020603050405020304" pitchFamily="18" charset="0"/>
                <a:cs typeface="Times New Roman" panose="02020603050405020304" pitchFamily="18" charset="0"/>
              </a:rPr>
              <a:t>“The distinction between </a:t>
            </a:r>
            <a:r>
              <a:rPr lang="en-US" sz="1300" b="1" i="1" dirty="0">
                <a:solidFill>
                  <a:srgbClr val="FFC000"/>
                </a:solidFill>
                <a:effectLst/>
                <a:latin typeface="Times New Roman" panose="02020603050405020304" pitchFamily="18" charset="0"/>
                <a:cs typeface="Times New Roman" panose="02020603050405020304" pitchFamily="18" charset="0"/>
              </a:rPr>
              <a:t>intrastate acts that directly affect interstate commerce</a:t>
            </a:r>
            <a:r>
              <a:rPr lang="en-US" sz="1300" dirty="0">
                <a:effectLst/>
                <a:latin typeface="Times New Roman" panose="02020603050405020304" pitchFamily="18" charset="0"/>
                <a:cs typeface="Times New Roman" panose="02020603050405020304" pitchFamily="18" charset="0"/>
              </a:rPr>
              <a:t>, and therefore are subject to federal regulation, and </a:t>
            </a:r>
            <a:r>
              <a:rPr lang="en-US" sz="1300" b="1" i="1" dirty="0">
                <a:solidFill>
                  <a:srgbClr val="FFC000"/>
                </a:solidFill>
                <a:effectLst/>
                <a:latin typeface="Times New Roman" panose="02020603050405020304" pitchFamily="18" charset="0"/>
                <a:cs typeface="Times New Roman" panose="02020603050405020304" pitchFamily="18" charset="0"/>
              </a:rPr>
              <a:t>those that affect it only indirectly</a:t>
            </a:r>
            <a:r>
              <a:rPr lang="en-US" sz="1300" dirty="0">
                <a:effectLst/>
                <a:latin typeface="Times New Roman" panose="02020603050405020304" pitchFamily="18" charset="0"/>
                <a:cs typeface="Times New Roman" panose="02020603050405020304" pitchFamily="18" charset="0"/>
              </a:rPr>
              <a:t>, and therefore remain subject to the power of the States exclusively, is clear in principle.”</a:t>
            </a:r>
          </a:p>
          <a:p>
            <a:r>
              <a:rPr lang="en-US" i="1" dirty="0">
                <a:effectLst/>
                <a:latin typeface="Times New Roman" panose="02020603050405020304" pitchFamily="18" charset="0"/>
                <a:cs typeface="Times New Roman" panose="02020603050405020304" pitchFamily="18" charset="0"/>
              </a:rPr>
              <a:t>Carter v. Carter Coal (1936)</a:t>
            </a:r>
          </a:p>
          <a:p>
            <a:pPr lvl="1"/>
            <a:r>
              <a:rPr lang="en-US" sz="1300" b="1" dirty="0">
                <a:solidFill>
                  <a:srgbClr val="FFC000"/>
                </a:solidFill>
                <a:effectLst/>
                <a:latin typeface="Times New Roman" panose="02020603050405020304" pitchFamily="18" charset="0"/>
                <a:cs typeface="Times New Roman" panose="02020603050405020304" pitchFamily="18" charset="0"/>
              </a:rPr>
              <a:t>“</a:t>
            </a:r>
            <a:r>
              <a:rPr lang="en-US" sz="1300" b="1" i="1" dirty="0">
                <a:solidFill>
                  <a:srgbClr val="FFC000"/>
                </a:solidFill>
                <a:effectLst/>
                <a:latin typeface="Times New Roman" panose="02020603050405020304" pitchFamily="18" charset="0"/>
                <a:cs typeface="Times New Roman" panose="02020603050405020304" pitchFamily="18" charset="0"/>
              </a:rPr>
              <a:t>Production and manufacture of commodities are not commerce</a:t>
            </a:r>
            <a:r>
              <a:rPr lang="en-US" sz="1300" dirty="0">
                <a:effectLst/>
                <a:latin typeface="Times New Roman" panose="02020603050405020304" pitchFamily="18" charset="0"/>
                <a:cs typeface="Times New Roman" panose="02020603050405020304" pitchFamily="18" charset="0"/>
              </a:rPr>
              <a:t>, even when done with intent to sell or transport the commodities out of the State.”</a:t>
            </a:r>
            <a:endParaRPr lang="en-US" sz="1300"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8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68505"/>
            <a:ext cx="8229600" cy="1231106"/>
          </a:xfrm>
          <a:prstGeom prst="rect">
            <a:avLst/>
          </a:prstGeom>
          <a:noFill/>
        </p:spPr>
        <p:txBody>
          <a:bodyPr wrap="square" rtlCol="0">
            <a:spAutoFit/>
          </a:bodyPr>
          <a:lstStyle/>
          <a:p>
            <a:pPr algn="ctr"/>
            <a:r>
              <a:rPr lang="en-US" sz="3700" b="1" dirty="0">
                <a:effectLst>
                  <a:outerShdw blurRad="38100" dist="38100" dir="2700000" algn="tl">
                    <a:srgbClr val="000000">
                      <a:alpha val="43137"/>
                    </a:srgbClr>
                  </a:outerShdw>
                </a:effectLst>
                <a:latin typeface="Times New Roman" pitchFamily="18" charset="0"/>
                <a:cs typeface="Times New Roman" pitchFamily="18" charset="0"/>
              </a:rPr>
              <a:t>INDUSTRIALISM CYCLE:</a:t>
            </a:r>
            <a:br>
              <a:rPr lang="en-US" sz="3700" b="1" dirty="0">
                <a:effectLst>
                  <a:outerShdw blurRad="38100" dist="38100" dir="2700000" algn="tl">
                    <a:srgbClr val="000000">
                      <a:alpha val="43137"/>
                    </a:srgbClr>
                  </a:outerShdw>
                </a:effectLst>
                <a:latin typeface="Times New Roman" pitchFamily="18" charset="0"/>
                <a:cs typeface="Times New Roman" pitchFamily="18" charset="0"/>
              </a:rPr>
            </a:br>
            <a:r>
              <a:rPr lang="en-US" sz="3700" b="1" dirty="0">
                <a:effectLst>
                  <a:outerShdw blurRad="38100" dist="38100" dir="2700000" algn="tl">
                    <a:srgbClr val="000000">
                      <a:alpha val="43137"/>
                    </a:srgbClr>
                  </a:outerShdw>
                </a:effectLst>
                <a:latin typeface="Times New Roman" pitchFamily="18" charset="0"/>
                <a:cs typeface="Times New Roman" pitchFamily="18" charset="0"/>
              </a:rPr>
              <a:t>The Four Horsemen of the Apocalypse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56" y="1877594"/>
            <a:ext cx="1241733" cy="1766648"/>
          </a:xfrm>
          <a:prstGeom prst="rect">
            <a:avLst/>
          </a:prstGeom>
        </p:spPr>
      </p:pic>
      <p:pic>
        <p:nvPicPr>
          <p:cNvPr id="1026" name="Picture 2" descr="http://upload.wikimedia.org/wikipedia/commons/thumb/c/c7/Justice_George_Sutherland_5.jpg/180px-Justice_George_Sutherland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855" y="1924322"/>
            <a:ext cx="1452078" cy="1774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7/77/Pierce_Butl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8422" y="1909987"/>
            <a:ext cx="1188720" cy="1742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chaelariens.com/ConLaw/justices/VanDevant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955" y="3890916"/>
            <a:ext cx="1375879" cy="1719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f/Jamescmcreynol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422" y="3890916"/>
            <a:ext cx="1188720" cy="16977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0.gstatic.com/images?q=tbn:ANd9GcSxd47kbS2KT4bMx9E3OueEBOHQZ_93LjeuBhX92HPokxYQE0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56" y="3869949"/>
            <a:ext cx="1241733" cy="17767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ichaelariens.com/ConLaw/justices/Ston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3660" y="2858431"/>
            <a:ext cx="1345046" cy="16813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pload.wikimedia.org/wikipedia/commons/e/ee/Charles_Evans_Hughes_cph.3b154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8403" y="1924322"/>
            <a:ext cx="1324819" cy="1699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wen J. Roberts cph.3b1198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5469" y="3869949"/>
            <a:ext cx="1291723" cy="184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fade">
                                      <p:cBhvr>
                                        <p:cTn id="25" dur="500"/>
                                        <p:tgtEl>
                                          <p:spTgt spid="1038"/>
                                        </p:tgtEl>
                                      </p:cBhvr>
                                    </p:animEffect>
                                  </p:childTnLst>
                                </p:cTn>
                              </p:par>
                              <p:par>
                                <p:cTn id="26" presetID="10" presetClass="entr" presetSubtype="0" fill="hold" nodeType="withEffect">
                                  <p:stCondLst>
                                    <p:cond delay="0"/>
                                  </p:stCondLst>
                                  <p:childTnLst>
                                    <p:set>
                                      <p:cBhvr>
                                        <p:cTn id="27" dur="1" fill="hold">
                                          <p:stCondLst>
                                            <p:cond delay="0"/>
                                          </p:stCondLst>
                                        </p:cTn>
                                        <p:tgtEl>
                                          <p:spTgt spid="1040"/>
                                        </p:tgtEl>
                                        <p:attrNameLst>
                                          <p:attrName>style.visibility</p:attrName>
                                        </p:attrNameLst>
                                      </p:cBhvr>
                                      <p:to>
                                        <p:strVal val="visible"/>
                                      </p:to>
                                    </p:set>
                                    <p:animEffect transition="in" filter="fade">
                                      <p:cBhvr>
                                        <p:cTn id="28"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68505"/>
            <a:ext cx="7924800" cy="1231106"/>
          </a:xfrm>
          <a:prstGeom prst="rect">
            <a:avLst/>
          </a:prstGeom>
          <a:noFill/>
        </p:spPr>
        <p:txBody>
          <a:bodyPr wrap="square" rtlCol="0">
            <a:spAutoFit/>
          </a:bodyPr>
          <a:lstStyle/>
          <a:p>
            <a:pPr algn="ctr"/>
            <a:r>
              <a:rPr lang="en-US" sz="3700" b="1" dirty="0">
                <a:effectLst>
                  <a:outerShdw blurRad="38100" dist="38100" dir="2700000" algn="tl">
                    <a:srgbClr val="000000">
                      <a:alpha val="43137"/>
                    </a:srgbClr>
                  </a:outerShdw>
                </a:effectLst>
                <a:latin typeface="Times New Roman" pitchFamily="18" charset="0"/>
                <a:cs typeface="Times New Roman" pitchFamily="18" charset="0"/>
              </a:rPr>
              <a:t>INDUSTRIALISM CYCLE:</a:t>
            </a:r>
            <a:br>
              <a:rPr lang="en-US" sz="3700" b="1" dirty="0">
                <a:effectLst>
                  <a:outerShdw blurRad="38100" dist="38100" dir="2700000" algn="tl">
                    <a:srgbClr val="000000">
                      <a:alpha val="43137"/>
                    </a:srgbClr>
                  </a:outerShdw>
                </a:effectLst>
                <a:latin typeface="Times New Roman" pitchFamily="18" charset="0"/>
                <a:cs typeface="Times New Roman" pitchFamily="18" charset="0"/>
              </a:rPr>
            </a:br>
            <a:r>
              <a:rPr lang="en-US" sz="3700" b="1" dirty="0">
                <a:effectLst>
                  <a:outerShdw blurRad="38100" dist="38100" dir="2700000" algn="tl">
                    <a:srgbClr val="000000">
                      <a:alpha val="43137"/>
                    </a:srgbClr>
                  </a:outerShdw>
                </a:effectLst>
                <a:latin typeface="Times New Roman" pitchFamily="18" charset="0"/>
                <a:cs typeface="Times New Roman" pitchFamily="18" charset="0"/>
              </a:rPr>
              <a:t>The FDR/Democratic Effect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078" y="2276000"/>
            <a:ext cx="791477" cy="11260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277" y="3645644"/>
            <a:ext cx="873989" cy="113015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634" y="2225778"/>
            <a:ext cx="994750" cy="1231107"/>
          </a:xfrm>
          <a:prstGeom prst="rect">
            <a:avLst/>
          </a:prstGeom>
        </p:spPr>
      </p:pic>
      <p:pic>
        <p:nvPicPr>
          <p:cNvPr id="1028" name="Picture 4" descr="http://upload.wikimedia.org/wikipedia/commons/7/77/Pierce_Butl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451" y="2256903"/>
            <a:ext cx="790472" cy="1158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chaelariens.com/ConLaw/justices/VanDevant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734" y="3602067"/>
            <a:ext cx="867132" cy="1083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f/Jamescmcreynol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1443" y="3684489"/>
            <a:ext cx="774759" cy="11065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0.gstatic.com/images?q=tbn:ANd9GcSxd47kbS2KT4bMx9E3OueEBOHQZ_93LjeuBhX92HPokxYQE0l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343" y="3651660"/>
            <a:ext cx="791477" cy="11324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ichaelariens.com/ConLaw/justices/Stone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834" y="2256903"/>
            <a:ext cx="861059" cy="10763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pload.wikimedia.org/wikipedia/commons/e/ee/Charles_Evans_Hughes_cph.3b154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5936" y="2289857"/>
            <a:ext cx="881050" cy="11301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wen J. Roberts cph.3b1198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6983" y="3651660"/>
            <a:ext cx="757778" cy="10794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ustice Frank Murph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1443" y="2262376"/>
            <a:ext cx="943112" cy="11703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ankfurter-Felix-LO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5896" y="2265881"/>
            <a:ext cx="894370" cy="11301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ugoLaFayetteBlac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7734" y="3607926"/>
            <a:ext cx="877844" cy="11052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James F. Byrnes cph.3c3223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8883" y="3649688"/>
            <a:ext cx="857250" cy="11261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michaelariens.com/ConLaw/justices/Stone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4042" y="2276000"/>
            <a:ext cx="902856" cy="112857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Wiley Rutledg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08883" y="3642781"/>
            <a:ext cx="875425" cy="112611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upload.wikimedia.org/wikipedia/commons/d/d9/Stanley_Ree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47102" y="2285046"/>
            <a:ext cx="889942" cy="11397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upload.wikimedia.org/wikipedia/commons/thumb/c/c7/Justice_George_Sutherland_5.jpg/180px-Justice_George_Sutherland_5.jpg">
            <a:extLst>
              <a:ext uri="{FF2B5EF4-FFF2-40B4-BE49-F238E27FC236}">
                <a16:creationId xmlns:a16="http://schemas.microsoft.com/office/drawing/2014/main" id="{8C5917EC-0305-4D63-AF89-15DF83208A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68590" y="2277179"/>
            <a:ext cx="945420" cy="115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0"/>
                                        </p:tgtEl>
                                      </p:cBhvr>
                                    </p:animEffect>
                                    <p:set>
                                      <p:cBhvr>
                                        <p:cTn id="7" dur="1" fill="hold">
                                          <p:stCondLst>
                                            <p:cond delay="499"/>
                                          </p:stCondLst>
                                        </p:cTn>
                                        <p:tgtEl>
                                          <p:spTgt spid="1030"/>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46"/>
                                        </p:tgtEl>
                                        <p:attrNameLst>
                                          <p:attrName>style.visibility</p:attrName>
                                        </p:attrNameLst>
                                      </p:cBhvr>
                                      <p:to>
                                        <p:strVal val="visible"/>
                                      </p:to>
                                    </p:set>
                                    <p:animEffect transition="in" filter="fade">
                                      <p:cBhvr>
                                        <p:cTn id="11" dur="1000"/>
                                        <p:tgtEl>
                                          <p:spTgt spid="1046"/>
                                        </p:tgtEl>
                                      </p:cBhvr>
                                    </p:animEffect>
                                    <p:anim calcmode="lin" valueType="num">
                                      <p:cBhvr>
                                        <p:cTn id="12" dur="1000" fill="hold"/>
                                        <p:tgtEl>
                                          <p:spTgt spid="1046"/>
                                        </p:tgtEl>
                                        <p:attrNameLst>
                                          <p:attrName>ppt_x</p:attrName>
                                        </p:attrNameLst>
                                      </p:cBhvr>
                                      <p:tavLst>
                                        <p:tav tm="0">
                                          <p:val>
                                            <p:strVal val="#ppt_x"/>
                                          </p:val>
                                        </p:tav>
                                        <p:tav tm="100000">
                                          <p:val>
                                            <p:strVal val="#ppt_x"/>
                                          </p:val>
                                        </p:tav>
                                      </p:tavLst>
                                    </p:anim>
                                    <p:anim calcmode="lin" valueType="num">
                                      <p:cBhvr>
                                        <p:cTn id="13"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1054"/>
                                        </p:tgtEl>
                                        <p:attrNameLst>
                                          <p:attrName>style.visibility</p:attrName>
                                        </p:attrNameLst>
                                      </p:cBhvr>
                                      <p:to>
                                        <p:strVal val="visible"/>
                                      </p:to>
                                    </p:set>
                                    <p:animEffect transition="in" filter="fade">
                                      <p:cBhvr>
                                        <p:cTn id="22" dur="1000"/>
                                        <p:tgtEl>
                                          <p:spTgt spid="1054"/>
                                        </p:tgtEl>
                                      </p:cBhvr>
                                    </p:animEffect>
                                    <p:anim calcmode="lin" valueType="num">
                                      <p:cBhvr>
                                        <p:cTn id="23" dur="1000" fill="hold"/>
                                        <p:tgtEl>
                                          <p:spTgt spid="1054"/>
                                        </p:tgtEl>
                                        <p:attrNameLst>
                                          <p:attrName>ppt_x</p:attrName>
                                        </p:attrNameLst>
                                      </p:cBhvr>
                                      <p:tavLst>
                                        <p:tav tm="0">
                                          <p:val>
                                            <p:strVal val="#ppt_x"/>
                                          </p:val>
                                        </p:tav>
                                        <p:tav tm="100000">
                                          <p:val>
                                            <p:strVal val="#ppt_x"/>
                                          </p:val>
                                        </p:tav>
                                      </p:tavLst>
                                    </p:anim>
                                    <p:anim calcmode="lin" valueType="num">
                                      <p:cBhvr>
                                        <p:cTn id="24"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visible"/>
                                      </p:to>
                                    </p:set>
                                    <p:animEffect transition="in" filter="fade">
                                      <p:cBhvr>
                                        <p:cTn id="33" dur="1000"/>
                                        <p:tgtEl>
                                          <p:spTgt spid="1044"/>
                                        </p:tgtEl>
                                      </p:cBhvr>
                                    </p:animEffect>
                                    <p:anim calcmode="lin" valueType="num">
                                      <p:cBhvr>
                                        <p:cTn id="34" dur="1000" fill="hold"/>
                                        <p:tgtEl>
                                          <p:spTgt spid="1044"/>
                                        </p:tgtEl>
                                        <p:attrNameLst>
                                          <p:attrName>ppt_x</p:attrName>
                                        </p:attrNameLst>
                                      </p:cBhvr>
                                      <p:tavLst>
                                        <p:tav tm="0">
                                          <p:val>
                                            <p:strVal val="#ppt_x"/>
                                          </p:val>
                                        </p:tav>
                                        <p:tav tm="100000">
                                          <p:val>
                                            <p:strVal val="#ppt_x"/>
                                          </p:val>
                                        </p:tav>
                                      </p:tavLst>
                                    </p:anim>
                                    <p:anim calcmode="lin" valueType="num">
                                      <p:cBhvr>
                                        <p:cTn id="35"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34"/>
                                        </p:tgtEl>
                                      </p:cBhvr>
                                    </p:animEffect>
                                    <p:set>
                                      <p:cBhvr>
                                        <p:cTn id="40" dur="1" fill="hold">
                                          <p:stCondLst>
                                            <p:cond delay="499"/>
                                          </p:stCondLst>
                                        </p:cTn>
                                        <p:tgtEl>
                                          <p:spTgt spid="1034"/>
                                        </p:tgtEl>
                                        <p:attrNameLst>
                                          <p:attrName>style.visibility</p:attrName>
                                        </p:attrNameLst>
                                      </p:cBhvr>
                                      <p:to>
                                        <p:strVal val="hidden"/>
                                      </p:to>
                                    </p:se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28"/>
                                        </p:tgtEl>
                                      </p:cBhvr>
                                    </p:animEffect>
                                    <p:set>
                                      <p:cBhvr>
                                        <p:cTn id="51" dur="1" fill="hold">
                                          <p:stCondLst>
                                            <p:cond delay="499"/>
                                          </p:stCondLst>
                                        </p:cTn>
                                        <p:tgtEl>
                                          <p:spTgt spid="1028"/>
                                        </p:tgtEl>
                                        <p:attrNameLst>
                                          <p:attrName>style.visibility</p:attrName>
                                        </p:attrNameLst>
                                      </p:cBhvr>
                                      <p:to>
                                        <p:strVal val="hidden"/>
                                      </p:to>
                                    </p:se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042"/>
                                        </p:tgtEl>
                                        <p:attrNameLst>
                                          <p:attrName>style.visibility</p:attrName>
                                        </p:attrNameLst>
                                      </p:cBhvr>
                                      <p:to>
                                        <p:strVal val="visible"/>
                                      </p:to>
                                    </p:set>
                                    <p:animEffect transition="in" filter="fade">
                                      <p:cBhvr>
                                        <p:cTn id="55" dur="1000"/>
                                        <p:tgtEl>
                                          <p:spTgt spid="1042"/>
                                        </p:tgtEl>
                                      </p:cBhvr>
                                    </p:animEffect>
                                    <p:anim calcmode="lin" valueType="num">
                                      <p:cBhvr>
                                        <p:cTn id="56" dur="1000" fill="hold"/>
                                        <p:tgtEl>
                                          <p:spTgt spid="1042"/>
                                        </p:tgtEl>
                                        <p:attrNameLst>
                                          <p:attrName>ppt_x</p:attrName>
                                        </p:attrNameLst>
                                      </p:cBhvr>
                                      <p:tavLst>
                                        <p:tav tm="0">
                                          <p:val>
                                            <p:strVal val="#ppt_x"/>
                                          </p:val>
                                        </p:tav>
                                        <p:tav tm="100000">
                                          <p:val>
                                            <p:strVal val="#ppt_x"/>
                                          </p:val>
                                        </p:tav>
                                      </p:tavLst>
                                    </p:anim>
                                    <p:anim calcmode="lin" valueType="num">
                                      <p:cBhvr>
                                        <p:cTn id="57"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32"/>
                                        </p:tgtEl>
                                      </p:cBhvr>
                                    </p:animEffect>
                                    <p:set>
                                      <p:cBhvr>
                                        <p:cTn id="62" dur="1" fill="hold">
                                          <p:stCondLst>
                                            <p:cond delay="499"/>
                                          </p:stCondLst>
                                        </p:cTn>
                                        <p:tgtEl>
                                          <p:spTgt spid="1032"/>
                                        </p:tgtEl>
                                        <p:attrNameLst>
                                          <p:attrName>style.visibility</p:attrName>
                                        </p:attrNameLst>
                                      </p:cBhvr>
                                      <p:to>
                                        <p:strVal val="hidden"/>
                                      </p:to>
                                    </p:se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048"/>
                                        </p:tgtEl>
                                        <p:attrNameLst>
                                          <p:attrName>style.visibility</p:attrName>
                                        </p:attrNameLst>
                                      </p:cBhvr>
                                      <p:to>
                                        <p:strVal val="visible"/>
                                      </p:to>
                                    </p:set>
                                    <p:animEffect transition="in" filter="fade">
                                      <p:cBhvr>
                                        <p:cTn id="66" dur="1000"/>
                                        <p:tgtEl>
                                          <p:spTgt spid="1048"/>
                                        </p:tgtEl>
                                      </p:cBhvr>
                                    </p:animEffect>
                                    <p:anim calcmode="lin" valueType="num">
                                      <p:cBhvr>
                                        <p:cTn id="67" dur="1000" fill="hold"/>
                                        <p:tgtEl>
                                          <p:spTgt spid="1048"/>
                                        </p:tgtEl>
                                        <p:attrNameLst>
                                          <p:attrName>ppt_x</p:attrName>
                                        </p:attrNameLst>
                                      </p:cBhvr>
                                      <p:tavLst>
                                        <p:tav tm="0">
                                          <p:val>
                                            <p:strVal val="#ppt_x"/>
                                          </p:val>
                                        </p:tav>
                                        <p:tav tm="100000">
                                          <p:val>
                                            <p:strVal val="#ppt_x"/>
                                          </p:val>
                                        </p:tav>
                                      </p:tavLst>
                                    </p:anim>
                                    <p:anim calcmode="lin" valueType="num">
                                      <p:cBhvr>
                                        <p:cTn id="68"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38"/>
                                        </p:tgtEl>
                                      </p:cBhvr>
                                    </p:animEffect>
                                    <p:set>
                                      <p:cBhvr>
                                        <p:cTn id="73" dur="1" fill="hold">
                                          <p:stCondLst>
                                            <p:cond delay="499"/>
                                          </p:stCondLst>
                                        </p:cTn>
                                        <p:tgtEl>
                                          <p:spTgt spid="1038"/>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50"/>
                                        </p:tgtEl>
                                        <p:attrNameLst>
                                          <p:attrName>style.visibility</p:attrName>
                                        </p:attrNameLst>
                                      </p:cBhvr>
                                      <p:to>
                                        <p:strVal val="visible"/>
                                      </p:to>
                                    </p:set>
                                    <p:animEffect transition="in" filter="fade">
                                      <p:cBhvr>
                                        <p:cTn id="87" dur="1000"/>
                                        <p:tgtEl>
                                          <p:spTgt spid="1050"/>
                                        </p:tgtEl>
                                      </p:cBhvr>
                                    </p:animEffect>
                                    <p:anim calcmode="lin" valueType="num">
                                      <p:cBhvr>
                                        <p:cTn id="88" dur="1000" fill="hold"/>
                                        <p:tgtEl>
                                          <p:spTgt spid="1050"/>
                                        </p:tgtEl>
                                        <p:attrNameLst>
                                          <p:attrName>ppt_x</p:attrName>
                                        </p:attrNameLst>
                                      </p:cBhvr>
                                      <p:tavLst>
                                        <p:tav tm="0">
                                          <p:val>
                                            <p:strVal val="#ppt_x"/>
                                          </p:val>
                                        </p:tav>
                                        <p:tav tm="100000">
                                          <p:val>
                                            <p:strVal val="#ppt_x"/>
                                          </p:val>
                                        </p:tav>
                                      </p:tavLst>
                                    </p:anim>
                                    <p:anim calcmode="lin" valueType="num">
                                      <p:cBhvr>
                                        <p:cTn id="89" dur="1000" fill="hold"/>
                                        <p:tgtEl>
                                          <p:spTgt spid="1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81000"/>
            <a:ext cx="7765321" cy="1486463"/>
          </a:xfrm>
        </p:spPr>
        <p:txBody>
          <a:bodyPr>
            <a:noAutofit/>
          </a:bodyPr>
          <a:lstStyle/>
          <a:p>
            <a:r>
              <a:rPr lang="en-US" sz="3700" dirty="0">
                <a:latin typeface="Times New Roman" pitchFamily="18" charset="0"/>
                <a:cs typeface="Times New Roman" pitchFamily="18" charset="0"/>
              </a:rPr>
              <a:t>New Deal &amp; Great Society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524000"/>
            <a:ext cx="8305800" cy="4876800"/>
          </a:xfrm>
        </p:spPr>
        <p:txBody>
          <a:bodyPr>
            <a:normAutofit fontScale="85000" lnSpcReduction="10000"/>
          </a:bodyPr>
          <a:lstStyle/>
          <a:p>
            <a:r>
              <a:rPr lang="en-US" i="1" dirty="0">
                <a:effectLst/>
                <a:latin typeface="Times New Roman" panose="02020603050405020304" pitchFamily="18" charset="0"/>
                <a:cs typeface="Times New Roman" panose="02020603050405020304" pitchFamily="18" charset="0"/>
              </a:rPr>
              <a:t>U.S. v. Jones and Laughlin Steel </a:t>
            </a:r>
            <a:r>
              <a:rPr lang="en-US" dirty="0">
                <a:effectLst/>
                <a:latin typeface="Times New Roman" panose="02020603050405020304" pitchFamily="18" charset="0"/>
                <a:cs typeface="Times New Roman" panose="02020603050405020304" pitchFamily="18" charset="0"/>
              </a:rPr>
              <a:t>(1937)</a:t>
            </a:r>
          </a:p>
          <a:p>
            <a:pPr lvl="1"/>
            <a:r>
              <a:rPr lang="en-US" sz="1500" dirty="0">
                <a:effectLst/>
                <a:latin typeface="Times New Roman" panose="02020603050405020304" pitchFamily="18" charset="0"/>
                <a:cs typeface="Times New Roman" panose="02020603050405020304" pitchFamily="18" charset="0"/>
              </a:rPr>
              <a:t>“Although activities may be intrastate in character when separately considered, if they have such </a:t>
            </a:r>
            <a:r>
              <a:rPr lang="en-US" sz="1500" b="1" i="1" dirty="0">
                <a:solidFill>
                  <a:srgbClr val="FFC000"/>
                </a:solidFill>
                <a:effectLst/>
                <a:latin typeface="Times New Roman" panose="02020603050405020304" pitchFamily="18" charset="0"/>
                <a:cs typeface="Times New Roman" panose="02020603050405020304" pitchFamily="18" charset="0"/>
              </a:rPr>
              <a:t>a close and substantial relation to interstate commerce</a:t>
            </a:r>
            <a:r>
              <a:rPr lang="en-US" sz="1500" b="1" i="1" dirty="0">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that their control is essential or appropriate to protect that commerce from burdens and obstructions, Congress cannot be denied the power to exercise that control. ”</a:t>
            </a:r>
          </a:p>
          <a:p>
            <a:r>
              <a:rPr lang="en-US" i="1" dirty="0">
                <a:effectLst/>
                <a:latin typeface="Times New Roman" panose="02020603050405020304" pitchFamily="18" charset="0"/>
                <a:cs typeface="Times New Roman" panose="02020603050405020304" pitchFamily="18" charset="0"/>
              </a:rPr>
              <a:t>U.S. v. Darby </a:t>
            </a:r>
            <a:r>
              <a:rPr lang="en-US" dirty="0">
                <a:effectLst/>
                <a:latin typeface="Times New Roman" panose="02020603050405020304" pitchFamily="18" charset="0"/>
                <a:cs typeface="Times New Roman" panose="02020603050405020304" pitchFamily="18" charset="0"/>
              </a:rPr>
              <a:t>(1941)</a:t>
            </a:r>
          </a:p>
          <a:p>
            <a:pPr lvl="1"/>
            <a:r>
              <a:rPr lang="en-US" sz="1500" dirty="0">
                <a:effectLst/>
                <a:latin typeface="Times New Roman" panose="02020603050405020304" pitchFamily="18" charset="0"/>
                <a:cs typeface="Times New Roman" panose="02020603050405020304" pitchFamily="18" charset="0"/>
              </a:rPr>
              <a:t>“Our conclusion is unaffected by the Tenth Amendment…. The </a:t>
            </a:r>
            <a:r>
              <a:rPr lang="en-US" sz="1500" b="1" i="1" dirty="0">
                <a:solidFill>
                  <a:srgbClr val="FFC000"/>
                </a:solidFill>
                <a:effectLst/>
                <a:latin typeface="Times New Roman" panose="02020603050405020304" pitchFamily="18" charset="0"/>
                <a:cs typeface="Times New Roman" panose="02020603050405020304" pitchFamily="18" charset="0"/>
              </a:rPr>
              <a:t>amendment states but a truism that all is retained which has not been surrendered</a:t>
            </a:r>
            <a:r>
              <a:rPr lang="en-US" sz="1500" dirty="0">
                <a:effectLst/>
                <a:latin typeface="Times New Roman" panose="02020603050405020304" pitchFamily="18" charset="0"/>
                <a:cs typeface="Times New Roman" panose="02020603050405020304" pitchFamily="18" charset="0"/>
              </a:rPr>
              <a:t>. There is nothing in the history of its adoption to suggest that it was more than declaratory of the relationship between the national and state governments….” (Overrules </a:t>
            </a:r>
            <a:r>
              <a:rPr lang="en-US" sz="1500" i="1" dirty="0">
                <a:effectLst/>
                <a:latin typeface="Times New Roman" panose="02020603050405020304" pitchFamily="18" charset="0"/>
                <a:cs typeface="Times New Roman" panose="02020603050405020304" pitchFamily="18" charset="0"/>
              </a:rPr>
              <a:t>Hammer v. </a:t>
            </a:r>
            <a:r>
              <a:rPr lang="en-US" sz="1500" i="1" dirty="0" err="1">
                <a:effectLst/>
                <a:latin typeface="Times New Roman" panose="02020603050405020304" pitchFamily="18" charset="0"/>
                <a:cs typeface="Times New Roman" panose="02020603050405020304" pitchFamily="18" charset="0"/>
              </a:rPr>
              <a:t>Dagenhart</a:t>
            </a:r>
            <a:r>
              <a:rPr lang="en-US" sz="1500" dirty="0">
                <a:effectLst/>
                <a:latin typeface="Times New Roman" panose="02020603050405020304" pitchFamily="18" charset="0"/>
                <a:cs typeface="Times New Roman" panose="02020603050405020304" pitchFamily="18" charset="0"/>
              </a:rPr>
              <a:t>)</a:t>
            </a:r>
          </a:p>
          <a:p>
            <a:r>
              <a:rPr lang="en-US" i="1" dirty="0">
                <a:effectLst/>
                <a:latin typeface="Times New Roman" panose="02020603050405020304" pitchFamily="18" charset="0"/>
                <a:cs typeface="Times New Roman" panose="02020603050405020304" pitchFamily="18" charset="0"/>
              </a:rPr>
              <a:t>Wickard v. </a:t>
            </a:r>
            <a:r>
              <a:rPr lang="en-US" i="1" dirty="0" err="1">
                <a:effectLst/>
                <a:latin typeface="Times New Roman" panose="02020603050405020304" pitchFamily="18" charset="0"/>
                <a:cs typeface="Times New Roman" panose="02020603050405020304" pitchFamily="18" charset="0"/>
              </a:rPr>
              <a:t>Fillburn</a:t>
            </a:r>
            <a:r>
              <a:rPr lang="en-US" i="1" dirty="0">
                <a:effectLst/>
                <a:latin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cs typeface="Times New Roman" panose="02020603050405020304" pitchFamily="18" charset="0"/>
              </a:rPr>
              <a:t>(1942)</a:t>
            </a:r>
          </a:p>
          <a:p>
            <a:pPr lvl="1"/>
            <a:r>
              <a:rPr lang="en-US" sz="1500" dirty="0">
                <a:effectLst/>
                <a:latin typeface="Times New Roman" panose="02020603050405020304" pitchFamily="18" charset="0"/>
                <a:cs typeface="Times New Roman" panose="02020603050405020304" pitchFamily="18" charset="0"/>
              </a:rPr>
              <a:t>“Even if appellee's activity be local and though it may not be regarded as commerce, it may still, whatever its nature, be reached by Congress </a:t>
            </a:r>
            <a:r>
              <a:rPr lang="en-US" sz="1500" b="1" i="1" dirty="0">
                <a:solidFill>
                  <a:srgbClr val="FFC000"/>
                </a:solidFill>
                <a:effectLst/>
                <a:latin typeface="Times New Roman" panose="02020603050405020304" pitchFamily="18" charset="0"/>
                <a:cs typeface="Times New Roman" panose="02020603050405020304" pitchFamily="18" charset="0"/>
              </a:rPr>
              <a:t>if it exerts a substantial economic effect on interstate commerce</a:t>
            </a:r>
            <a:r>
              <a:rPr lang="en-US" sz="1500" dirty="0">
                <a:solidFill>
                  <a:srgbClr val="FFC000"/>
                </a:solidFill>
                <a:effectLst/>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cs typeface="Times New Roman" panose="02020603050405020304" pitchFamily="18" charset="0"/>
              </a:rPr>
              <a:t>and this irrespective of whether such effect is what might at some earlier time have been defined as 'direct' or 'indirect.'”</a:t>
            </a:r>
          </a:p>
          <a:p>
            <a:r>
              <a:rPr lang="en-US" i="1" dirty="0">
                <a:effectLst/>
                <a:latin typeface="Times New Roman" panose="02020603050405020304" pitchFamily="18" charset="0"/>
                <a:cs typeface="Times New Roman" panose="02020603050405020304" pitchFamily="18" charset="0"/>
              </a:rPr>
              <a:t>Heart of Atlanta Motel v. U.S. </a:t>
            </a:r>
            <a:r>
              <a:rPr lang="en-US" dirty="0">
                <a:effectLst/>
                <a:latin typeface="Times New Roman" panose="02020603050405020304" pitchFamily="18" charset="0"/>
                <a:cs typeface="Times New Roman" panose="02020603050405020304" pitchFamily="18" charset="0"/>
              </a:rPr>
              <a:t>(1964)</a:t>
            </a:r>
          </a:p>
          <a:p>
            <a:pPr lvl="1"/>
            <a:r>
              <a:rPr lang="en-US" sz="1500" dirty="0">
                <a:effectLst/>
                <a:latin typeface="Times New Roman" panose="02020603050405020304" pitchFamily="18" charset="0"/>
                <a:cs typeface="Times New Roman" panose="02020603050405020304" pitchFamily="18" charset="0"/>
              </a:rPr>
              <a:t>“The determinative test of the exercise of power by the Congress under the Commerce Clause is simply whether the activity sought to be regulated is ‘commerce which concerns more States than one</a:t>
            </a:r>
            <a:r>
              <a:rPr lang="en-US" sz="1500" dirty="0">
                <a:solidFill>
                  <a:srgbClr val="FFC000"/>
                </a:solidFill>
                <a:effectLst/>
                <a:latin typeface="Times New Roman" panose="02020603050405020304" pitchFamily="18" charset="0"/>
                <a:cs typeface="Times New Roman" panose="02020603050405020304" pitchFamily="18" charset="0"/>
              </a:rPr>
              <a:t>’ </a:t>
            </a:r>
            <a:r>
              <a:rPr lang="en-US" sz="1500" b="1" i="1" dirty="0">
                <a:solidFill>
                  <a:srgbClr val="FFC000"/>
                </a:solidFill>
                <a:effectLst/>
                <a:latin typeface="Times New Roman" panose="02020603050405020304" pitchFamily="18" charset="0"/>
                <a:cs typeface="Times New Roman" panose="02020603050405020304" pitchFamily="18" charset="0"/>
              </a:rPr>
              <a:t>and has a real and substantial relation to the national interest</a:t>
            </a:r>
            <a:r>
              <a:rPr lang="en-US" sz="1500" dirty="0">
                <a:solidFill>
                  <a:srgbClr val="FFC000"/>
                </a:solidFill>
                <a:effectLst/>
                <a:latin typeface="Times New Roman" panose="02020603050405020304" pitchFamily="18" charset="0"/>
                <a:cs typeface="Times New Roman" panose="02020603050405020304" pitchFamily="18" charset="0"/>
              </a:rPr>
              <a:t>.</a:t>
            </a:r>
            <a:r>
              <a:rPr lang="en-US" sz="1500" i="1"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839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latin typeface="Times New Roman" pitchFamily="18" charset="0"/>
                <a:cs typeface="Times New Roman" pitchFamily="18" charset="0"/>
              </a:rPr>
              <a:t>New Federalism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069668" cy="4648200"/>
          </a:xfrm>
        </p:spPr>
        <p:txBody>
          <a:bodyPr>
            <a:normAutofit fontScale="77500" lnSpcReduction="20000"/>
          </a:bodyPr>
          <a:lstStyle/>
          <a:p>
            <a:r>
              <a:rPr lang="en-US" i="1" dirty="0">
                <a:latin typeface="Times New Roman" panose="02020603050405020304" pitchFamily="18" charset="0"/>
                <a:cs typeface="Times New Roman" panose="02020603050405020304" pitchFamily="18" charset="0"/>
              </a:rPr>
              <a:t>National League of Cities v. </a:t>
            </a:r>
            <a:r>
              <a:rPr lang="en-US" i="1" dirty="0" err="1">
                <a:latin typeface="Times New Roman" panose="02020603050405020304" pitchFamily="18" charset="0"/>
                <a:cs typeface="Times New Roman" panose="02020603050405020304" pitchFamily="18" charset="0"/>
              </a:rPr>
              <a:t>Usery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(1976)</a:t>
            </a:r>
          </a:p>
          <a:p>
            <a:pPr lvl="1"/>
            <a:r>
              <a:rPr lang="en-US" dirty="0">
                <a:effectLst/>
                <a:latin typeface="Times New Roman" panose="02020603050405020304" pitchFamily="18" charset="0"/>
                <a:cs typeface="Times New Roman" panose="02020603050405020304" pitchFamily="18" charset="0"/>
              </a:rPr>
              <a:t>5-4, Nixon Appointees</a:t>
            </a:r>
          </a:p>
          <a:p>
            <a:r>
              <a:rPr lang="en-US" i="1" dirty="0">
                <a:latin typeface="Times New Roman" panose="02020603050405020304" pitchFamily="18" charset="0"/>
                <a:cs typeface="Times New Roman" panose="02020603050405020304" pitchFamily="18" charset="0"/>
              </a:rPr>
              <a:t>San Antonio v. Garcia </a:t>
            </a:r>
            <a:r>
              <a:rPr lang="en-US" dirty="0">
                <a:latin typeface="Times New Roman" panose="02020603050405020304" pitchFamily="18" charset="0"/>
                <a:cs typeface="Times New Roman" panose="02020603050405020304" pitchFamily="18" charset="0"/>
              </a:rPr>
              <a:t>(1985)</a:t>
            </a:r>
          </a:p>
          <a:p>
            <a:pPr lvl="1"/>
            <a:r>
              <a:rPr lang="en-US" dirty="0">
                <a:effectLst/>
                <a:latin typeface="Times New Roman" panose="02020603050405020304" pitchFamily="18" charset="0"/>
                <a:cs typeface="Times New Roman" panose="02020603050405020304" pitchFamily="18" charset="0"/>
              </a:rPr>
              <a:t>5-4, overturn </a:t>
            </a:r>
            <a:r>
              <a:rPr lang="en-US" i="1" dirty="0">
                <a:effectLst/>
                <a:latin typeface="Times New Roman" panose="02020603050405020304" pitchFamily="18" charset="0"/>
                <a:cs typeface="Times New Roman" panose="02020603050405020304" pitchFamily="18" charset="0"/>
              </a:rPr>
              <a:t>NLC</a:t>
            </a:r>
            <a:r>
              <a:rPr lang="en-US" dirty="0">
                <a:effectLst/>
                <a:latin typeface="Times New Roman" panose="02020603050405020304" pitchFamily="18" charset="0"/>
                <a:cs typeface="Times New Roman" panose="02020603050405020304" pitchFamily="18" charset="0"/>
              </a:rPr>
              <a:t>, Blackmun switch</a:t>
            </a:r>
          </a:p>
          <a:p>
            <a:r>
              <a:rPr lang="en-US" i="1" dirty="0">
                <a:latin typeface="Times New Roman" panose="02020603050405020304" pitchFamily="18" charset="0"/>
                <a:cs typeface="Times New Roman" panose="02020603050405020304" pitchFamily="18" charset="0"/>
              </a:rPr>
              <a:t>U.S. v. Lopez (1995)</a:t>
            </a:r>
          </a:p>
          <a:p>
            <a:pPr lvl="1"/>
            <a:r>
              <a:rPr lang="en-US" dirty="0">
                <a:latin typeface="Times New Roman" panose="02020603050405020304" pitchFamily="18" charset="0"/>
                <a:cs typeface="Times New Roman" panose="02020603050405020304" pitchFamily="18" charset="0"/>
              </a:rPr>
              <a:t>5-4, first limitation on Commerce Power since 1936</a:t>
            </a:r>
          </a:p>
          <a:p>
            <a:pPr lvl="1"/>
            <a:r>
              <a:rPr lang="en-US"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Congress' commerce authority includes the power to regulate those activities having a substantial relation to interstate commerce, i.e., </a:t>
            </a:r>
            <a:r>
              <a:rPr lang="en-US" b="1" i="1" dirty="0">
                <a:solidFill>
                  <a:srgbClr val="FFC000"/>
                </a:solidFill>
                <a:effectLst/>
                <a:latin typeface="Times New Roman" panose="02020603050405020304" pitchFamily="18" charset="0"/>
                <a:cs typeface="Times New Roman" panose="02020603050405020304" pitchFamily="18" charset="0"/>
              </a:rPr>
              <a:t>those activities that substantially affect interstate commerce</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Reagan/Bush appointees</a:t>
            </a:r>
          </a:p>
          <a:p>
            <a:r>
              <a:rPr lang="en-US" i="1" dirty="0">
                <a:latin typeface="Times New Roman" panose="02020603050405020304" pitchFamily="18" charset="0"/>
                <a:cs typeface="Times New Roman" panose="02020603050405020304" pitchFamily="18" charset="0"/>
              </a:rPr>
              <a:t>National Federation of Independent Businesses v. </a:t>
            </a:r>
            <a:r>
              <a:rPr lang="en-US" i="1" dirty="0" err="1">
                <a:latin typeface="Times New Roman" panose="02020603050405020304" pitchFamily="18" charset="0"/>
                <a:cs typeface="Times New Roman" panose="02020603050405020304" pitchFamily="18" charset="0"/>
              </a:rPr>
              <a:t>Sebelius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(2012)</a:t>
            </a:r>
          </a:p>
          <a:p>
            <a:pPr lvl="1"/>
            <a:r>
              <a:rPr lang="en-US" dirty="0">
                <a:latin typeface="Times New Roman" panose="02020603050405020304" pitchFamily="18" charset="0"/>
                <a:cs typeface="Times New Roman" panose="02020603050405020304" pitchFamily="18" charset="0"/>
              </a:rPr>
              <a:t>5-4, limit Commerce Power, uphold on Taxing Power</a:t>
            </a:r>
          </a:p>
          <a:p>
            <a:pPr lvl="1"/>
            <a:r>
              <a:rPr lang="en-US"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The language of the Constitution reflects the natural understanding that the power to regulate assumes there is already something to be regulated…. </a:t>
            </a:r>
            <a:r>
              <a:rPr lang="en-US" b="1" i="1" dirty="0">
                <a:solidFill>
                  <a:srgbClr val="FFC000"/>
                </a:solidFill>
                <a:effectLst/>
                <a:latin typeface="Times New Roman" panose="02020603050405020304" pitchFamily="18" charset="0"/>
                <a:cs typeface="Times New Roman" panose="02020603050405020304" pitchFamily="18" charset="0"/>
              </a:rPr>
              <a:t>The Framers gave Congress the power to regulate commerce, not to compel it</a:t>
            </a:r>
            <a:r>
              <a:rPr lang="en-US" dirty="0">
                <a:effectLst/>
                <a:latin typeface="Times New Roman" panose="02020603050405020304" pitchFamily="18" charset="0"/>
                <a:cs typeface="Times New Roman" panose="02020603050405020304" pitchFamily="18" charset="0"/>
              </a:rPr>
              <a:t>, and for over 200 years both our decisions and Congress's actions have reflected this understanding.</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Reagan/Bush/Bush appointees</a:t>
            </a:r>
          </a:p>
        </p:txBody>
      </p:sp>
    </p:spTree>
    <p:extLst>
      <p:ext uri="{BB962C8B-B14F-4D97-AF65-F5344CB8AC3E}">
        <p14:creationId xmlns:p14="http://schemas.microsoft.com/office/powerpoint/2010/main" val="40471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latin typeface="Times New Roman" pitchFamily="18" charset="0"/>
                <a:cs typeface="Times New Roman" pitchFamily="18" charset="0"/>
              </a:rPr>
              <a:t>New Federalism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pic>
        <p:nvPicPr>
          <p:cNvPr id="4" name="Content Placeholder 3" descr="Ginsburg.gif">
            <a:extLst>
              <a:ext uri="{FF2B5EF4-FFF2-40B4-BE49-F238E27FC236}">
                <a16:creationId xmlns:a16="http://schemas.microsoft.com/office/drawing/2014/main" id="{269AF165-0CC3-43E5-8442-9FB18C75DEC6}"/>
              </a:ext>
            </a:extLst>
          </p:cNvPr>
          <p:cNvPicPr>
            <a:picLocks noGrp="1" noChangeAspect="1"/>
          </p:cNvPicPr>
          <p:nvPr>
            <p:ph idx="1"/>
          </p:nvPr>
        </p:nvPicPr>
        <p:blipFill>
          <a:blip r:embed="rId2" cstate="print"/>
          <a:srcRect/>
          <a:stretch>
            <a:fillRect/>
          </a:stretch>
        </p:blipFill>
        <p:spPr bwMode="auto">
          <a:xfrm>
            <a:off x="715827" y="1905001"/>
            <a:ext cx="1341120" cy="1676400"/>
          </a:xfrm>
          <a:prstGeom prst="rect">
            <a:avLst/>
          </a:prstGeom>
          <a:noFill/>
          <a:ln w="9525">
            <a:noFill/>
            <a:miter lim="800000"/>
            <a:headEnd/>
            <a:tailEnd/>
          </a:ln>
        </p:spPr>
      </p:pic>
      <p:pic>
        <p:nvPicPr>
          <p:cNvPr id="5" name="Content Placeholder 2">
            <a:extLst>
              <a:ext uri="{FF2B5EF4-FFF2-40B4-BE49-F238E27FC236}">
                <a16:creationId xmlns:a16="http://schemas.microsoft.com/office/drawing/2014/main" id="{C9AA9465-97BA-40FC-9B5B-3C8F3C2BA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935922"/>
            <a:ext cx="1299210" cy="1676400"/>
          </a:xfrm>
          <a:prstGeom prst="rect">
            <a:avLst/>
          </a:prstGeom>
        </p:spPr>
      </p:pic>
      <p:pic>
        <p:nvPicPr>
          <p:cNvPr id="6" name="Picture 10" descr="breyer.gif">
            <a:extLst>
              <a:ext uri="{FF2B5EF4-FFF2-40B4-BE49-F238E27FC236}">
                <a16:creationId xmlns:a16="http://schemas.microsoft.com/office/drawing/2014/main" id="{1D7B3EAB-68DD-488D-8006-2A166AD70D5A}"/>
              </a:ext>
            </a:extLst>
          </p:cNvPr>
          <p:cNvPicPr>
            <a:picLocks noChangeAspect="1"/>
          </p:cNvPicPr>
          <p:nvPr/>
        </p:nvPicPr>
        <p:blipFill>
          <a:blip r:embed="rId4" cstate="print"/>
          <a:srcRect/>
          <a:stretch>
            <a:fillRect/>
          </a:stretch>
        </p:blipFill>
        <p:spPr bwMode="auto">
          <a:xfrm>
            <a:off x="715827" y="3886200"/>
            <a:ext cx="1341438" cy="1676400"/>
          </a:xfrm>
          <a:prstGeom prst="rect">
            <a:avLst/>
          </a:prstGeom>
          <a:noFill/>
          <a:ln w="9525">
            <a:noFill/>
            <a:miter lim="800000"/>
            <a:headEnd/>
            <a:tailEnd/>
          </a:ln>
        </p:spPr>
      </p:pic>
      <p:pic>
        <p:nvPicPr>
          <p:cNvPr id="7" name="Picture 6" descr="sotoRobe.jpg">
            <a:extLst>
              <a:ext uri="{FF2B5EF4-FFF2-40B4-BE49-F238E27FC236}">
                <a16:creationId xmlns:a16="http://schemas.microsoft.com/office/drawing/2014/main" id="{9BF920D6-E34B-453C-A2DD-3280E2D31C6F}"/>
              </a:ext>
            </a:extLst>
          </p:cNvPr>
          <p:cNvPicPr>
            <a:picLocks noChangeAspect="1"/>
          </p:cNvPicPr>
          <p:nvPr/>
        </p:nvPicPr>
        <p:blipFill>
          <a:blip r:embed="rId5" cstate="print"/>
          <a:stretch>
            <a:fillRect/>
          </a:stretch>
        </p:blipFill>
        <p:spPr>
          <a:xfrm>
            <a:off x="2362200" y="3848100"/>
            <a:ext cx="1224459" cy="1752599"/>
          </a:xfrm>
          <a:prstGeom prst="rect">
            <a:avLst/>
          </a:prstGeom>
        </p:spPr>
      </p:pic>
      <p:pic>
        <p:nvPicPr>
          <p:cNvPr id="8" name="Picture 2" descr="roberts.jpg">
            <a:extLst>
              <a:ext uri="{FF2B5EF4-FFF2-40B4-BE49-F238E27FC236}">
                <a16:creationId xmlns:a16="http://schemas.microsoft.com/office/drawing/2014/main" id="{AFC8149D-37F6-4052-84F9-39702CE0FFEC}"/>
              </a:ext>
            </a:extLst>
          </p:cNvPr>
          <p:cNvPicPr>
            <a:picLocks noChangeAspect="1"/>
          </p:cNvPicPr>
          <p:nvPr/>
        </p:nvPicPr>
        <p:blipFill>
          <a:blip r:embed="rId6" cstate="print"/>
          <a:srcRect/>
          <a:stretch>
            <a:fillRect/>
          </a:stretch>
        </p:blipFill>
        <p:spPr bwMode="auto">
          <a:xfrm>
            <a:off x="4108176" y="1920462"/>
            <a:ext cx="1298575" cy="1676400"/>
          </a:xfrm>
          <a:prstGeom prst="rect">
            <a:avLst/>
          </a:prstGeom>
          <a:noFill/>
          <a:ln w="9525">
            <a:noFill/>
            <a:miter lim="800000"/>
            <a:headEnd/>
            <a:tailEnd/>
          </a:ln>
        </p:spPr>
      </p:pic>
      <p:pic>
        <p:nvPicPr>
          <p:cNvPr id="11" name="Picture 9" descr="Thomas.gif">
            <a:extLst>
              <a:ext uri="{FF2B5EF4-FFF2-40B4-BE49-F238E27FC236}">
                <a16:creationId xmlns:a16="http://schemas.microsoft.com/office/drawing/2014/main" id="{6EEF3CC9-75F5-4C63-85C6-6E41269D1E30}"/>
              </a:ext>
            </a:extLst>
          </p:cNvPr>
          <p:cNvPicPr>
            <a:picLocks noChangeAspect="1"/>
          </p:cNvPicPr>
          <p:nvPr/>
        </p:nvPicPr>
        <p:blipFill>
          <a:blip r:embed="rId7" cstate="print"/>
          <a:srcRect/>
          <a:stretch>
            <a:fillRect/>
          </a:stretch>
        </p:blipFill>
        <p:spPr bwMode="auto">
          <a:xfrm>
            <a:off x="7229333" y="1935922"/>
            <a:ext cx="1373961" cy="1717044"/>
          </a:xfrm>
          <a:prstGeom prst="rect">
            <a:avLst/>
          </a:prstGeom>
          <a:noFill/>
          <a:ln w="9525">
            <a:noFill/>
            <a:miter lim="800000"/>
            <a:headEnd/>
            <a:tailEnd/>
          </a:ln>
        </p:spPr>
      </p:pic>
      <p:pic>
        <p:nvPicPr>
          <p:cNvPr id="12" name="Picture 4" descr="alito.jpg">
            <a:extLst>
              <a:ext uri="{FF2B5EF4-FFF2-40B4-BE49-F238E27FC236}">
                <a16:creationId xmlns:a16="http://schemas.microsoft.com/office/drawing/2014/main" id="{7CF0A051-F803-486B-89ED-F1D1125BF1F3}"/>
              </a:ext>
            </a:extLst>
          </p:cNvPr>
          <p:cNvPicPr>
            <a:picLocks noChangeAspect="1"/>
          </p:cNvPicPr>
          <p:nvPr/>
        </p:nvPicPr>
        <p:blipFill>
          <a:blip r:embed="rId8" cstate="print"/>
          <a:srcRect/>
          <a:stretch>
            <a:fillRect/>
          </a:stretch>
        </p:blipFill>
        <p:spPr bwMode="auto">
          <a:xfrm>
            <a:off x="7229334" y="3886200"/>
            <a:ext cx="1384442" cy="1787250"/>
          </a:xfrm>
          <a:prstGeom prst="rect">
            <a:avLst/>
          </a:prstGeom>
          <a:noFill/>
          <a:ln w="9525">
            <a:noFill/>
            <a:miter lim="800000"/>
            <a:headEnd/>
            <a:tailEnd/>
          </a:ln>
        </p:spPr>
      </p:pic>
      <p:pic>
        <p:nvPicPr>
          <p:cNvPr id="1026" name="Picture 2" descr="Image result for Nino Scalia">
            <a:extLst>
              <a:ext uri="{FF2B5EF4-FFF2-40B4-BE49-F238E27FC236}">
                <a16:creationId xmlns:a16="http://schemas.microsoft.com/office/drawing/2014/main" id="{1A115870-71EF-4B22-90B4-D331E16BF7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2639" y="1889982"/>
            <a:ext cx="1384615" cy="1747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il Gorsuch">
            <a:extLst>
              <a:ext uri="{FF2B5EF4-FFF2-40B4-BE49-F238E27FC236}">
                <a16:creationId xmlns:a16="http://schemas.microsoft.com/office/drawing/2014/main" id="{9FFBA7D2-62AB-4BF2-B06B-C27583F5F47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2639" y="1920462"/>
            <a:ext cx="1386003" cy="17325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stretch>
            <a:fillRect/>
          </a:stretch>
        </p:blipFill>
        <p:spPr>
          <a:xfrm>
            <a:off x="5674806" y="3848100"/>
            <a:ext cx="1460279" cy="1825350"/>
          </a:xfrm>
          <a:prstGeom prst="rect">
            <a:avLst/>
          </a:prstGeom>
        </p:spPr>
      </p:pic>
      <p:pic>
        <p:nvPicPr>
          <p:cNvPr id="3" name="Picture 2">
            <a:extLst>
              <a:ext uri="{FF2B5EF4-FFF2-40B4-BE49-F238E27FC236}">
                <a16:creationId xmlns:a16="http://schemas.microsoft.com/office/drawing/2014/main" id="{37F42A31-C980-4900-9690-DC292138C5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476" y="3848100"/>
            <a:ext cx="1483754" cy="178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Summary and Discussion</a:t>
            </a:r>
          </a:p>
        </p:txBody>
      </p:sp>
      <p:sp>
        <p:nvSpPr>
          <p:cNvPr id="3" name="Content Placeholder 2"/>
          <p:cNvSpPr>
            <a:spLocks noGrp="1"/>
          </p:cNvSpPr>
          <p:nvPr>
            <p:ph idx="1"/>
          </p:nvPr>
        </p:nvSpPr>
        <p:spPr>
          <a:xfrm>
            <a:off x="685346" y="2096064"/>
            <a:ext cx="7925254" cy="3695136"/>
          </a:xfrm>
        </p:spPr>
        <p:txBody>
          <a:bodyPr>
            <a:normAutofit/>
          </a:bodyPr>
          <a:lstStyle/>
          <a:p>
            <a:r>
              <a:rPr lang="en-US" dirty="0">
                <a:latin typeface="Times New Roman" pitchFamily="18" charset="0"/>
                <a:cs typeface="Times New Roman" pitchFamily="18" charset="0"/>
              </a:rPr>
              <a:t>Federalism a Feature of American Constitutionalism from the Beginning</a:t>
            </a:r>
          </a:p>
          <a:p>
            <a:r>
              <a:rPr lang="en-US" dirty="0">
                <a:latin typeface="Times New Roman" pitchFamily="18" charset="0"/>
                <a:cs typeface="Times New Roman" pitchFamily="18" charset="0"/>
              </a:rPr>
              <a:t>Cycles in Definition a Function of</a:t>
            </a:r>
          </a:p>
          <a:p>
            <a:pPr lvl="1"/>
            <a:r>
              <a:rPr lang="en-US" dirty="0">
                <a:latin typeface="Times New Roman" pitchFamily="18" charset="0"/>
                <a:cs typeface="Times New Roman" pitchFamily="18" charset="0"/>
              </a:rPr>
              <a:t>Compromises at the Constitutional Convention</a:t>
            </a:r>
          </a:p>
          <a:p>
            <a:pPr lvl="1"/>
            <a:r>
              <a:rPr lang="en-US" dirty="0">
                <a:latin typeface="Times New Roman" pitchFamily="18" charset="0"/>
                <a:cs typeface="Times New Roman" pitchFamily="18" charset="0"/>
              </a:rPr>
              <a:t>Changing Perceived Policy Needs</a:t>
            </a:r>
          </a:p>
          <a:p>
            <a:pPr lvl="1"/>
            <a:r>
              <a:rPr lang="en-US" dirty="0">
                <a:latin typeface="Times New Roman" pitchFamily="18" charset="0"/>
                <a:cs typeface="Times New Roman" pitchFamily="18" charset="0"/>
              </a:rPr>
              <a:t>Shifting Justices on the Supreme Court</a:t>
            </a:r>
          </a:p>
          <a:p>
            <a:pPr marL="0" indent="0" algn="ctr">
              <a:buNone/>
            </a:pPr>
            <a:r>
              <a:rPr lang="en-US" dirty="0">
                <a:latin typeface="Times New Roman" pitchFamily="18" charset="0"/>
                <a:cs typeface="Times New Roman" pitchFamily="18" charset="0"/>
              </a:rPr>
              <a:t>Reinhold Niebuhr: “Proximate solutions to insoluble problems.”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Children of Light, Children of </a:t>
            </a:r>
            <a:r>
              <a:rPr lang="en-US" dirty="0">
                <a:latin typeface="Times New Roman" pitchFamily="18" charset="0"/>
                <a:cs typeface="Times New Roman" pitchFamily="18" charset="0"/>
              </a:rPr>
              <a:t>Darkness)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686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563562"/>
          </a:xfrm>
        </p:spPr>
        <p:txBody>
          <a:bodyPr>
            <a:noAutofit/>
          </a:bodyPr>
          <a:lstStyle/>
          <a:p>
            <a:r>
              <a:rPr lang="en-US" sz="3200" b="1" dirty="0">
                <a:latin typeface="Times New Roman" panose="02020603050405020304" pitchFamily="18" charset="0"/>
                <a:cs typeface="Times New Roman" panose="02020603050405020304" pitchFamily="18" charset="0"/>
              </a:rPr>
              <a:t>STAAR Grade 8 Social Studies Assessment: SLO</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013032" cy="5638800"/>
          </a:xfrm>
        </p:spPr>
        <p:txBody>
          <a:bodyPr>
            <a:noAutofit/>
          </a:bodyPr>
          <a:lstStyle/>
          <a:p>
            <a:pPr marL="36576" indent="0">
              <a:buNone/>
            </a:pPr>
            <a:r>
              <a:rPr lang="en-US" sz="900" b="1" dirty="0">
                <a:latin typeface="Times New Roman" panose="02020603050405020304" pitchFamily="18" charset="0"/>
                <a:cs typeface="Times New Roman" panose="02020603050405020304" pitchFamily="18" charset="0"/>
              </a:rPr>
              <a:t>STAAR Grade 8 Social Studies Assessment:</a:t>
            </a:r>
          </a:p>
          <a:p>
            <a:pPr marL="36576" indent="0">
              <a:buNone/>
            </a:pPr>
            <a:r>
              <a:rPr lang="en-US" sz="900" dirty="0">
                <a:latin typeface="Times New Roman" panose="02020603050405020304" pitchFamily="18" charset="0"/>
                <a:cs typeface="Times New Roman" panose="02020603050405020304" pitchFamily="18" charset="0"/>
              </a:rPr>
              <a:t>(4) </a:t>
            </a:r>
            <a:r>
              <a:rPr lang="en-US" sz="900" b="1" dirty="0">
                <a:latin typeface="Times New Roman" panose="02020603050405020304" pitchFamily="18" charset="0"/>
                <a:cs typeface="Times New Roman" panose="02020603050405020304" pitchFamily="18" charset="0"/>
              </a:rPr>
              <a:t>History. </a:t>
            </a:r>
            <a:r>
              <a:rPr lang="en-US" sz="900" dirty="0">
                <a:latin typeface="Times New Roman" panose="02020603050405020304" pitchFamily="18" charset="0"/>
                <a:cs typeface="Times New Roman" panose="02020603050405020304" pitchFamily="18" charset="0"/>
              </a:rPr>
              <a:t>The student understands significant political and economic issues of the revolutionary era. The student is expected to</a:t>
            </a:r>
          </a:p>
          <a:p>
            <a:pPr marL="208026" indent="-171450"/>
            <a:r>
              <a:rPr lang="en-US" sz="900" dirty="0">
                <a:latin typeface="Times New Roman" panose="02020603050405020304" pitchFamily="18" charset="0"/>
                <a:cs typeface="Times New Roman" panose="02020603050405020304" pitchFamily="18" charset="0"/>
              </a:rPr>
              <a:t>(D) analyze the issues of the Constitutional Convention of 1787, including the Great Compromise and the Three-Fifths Compromise; </a:t>
            </a:r>
            <a:r>
              <a:rPr lang="en-US" sz="900" b="1" dirty="0"/>
              <a:t>Supporting Standard </a:t>
            </a:r>
            <a:endParaRPr lang="en-US" sz="900" dirty="0">
              <a:latin typeface="Times New Roman" panose="02020603050405020304" pitchFamily="18" charset="0"/>
              <a:cs typeface="Times New Roman" panose="02020603050405020304" pitchFamily="18" charset="0"/>
            </a:endParaRPr>
          </a:p>
          <a:p>
            <a:pPr marL="36576" indent="0">
              <a:buNone/>
            </a:pPr>
            <a:r>
              <a:rPr lang="en-US" sz="900" dirty="0">
                <a:latin typeface="Times New Roman" panose="02020603050405020304" pitchFamily="18" charset="0"/>
                <a:cs typeface="Times New Roman" panose="02020603050405020304" pitchFamily="18" charset="0"/>
              </a:rPr>
              <a:t>(5) </a:t>
            </a:r>
            <a:r>
              <a:rPr lang="en-US" sz="900" b="1" dirty="0">
                <a:latin typeface="Times New Roman" panose="02020603050405020304" pitchFamily="18" charset="0"/>
                <a:cs typeface="Times New Roman" panose="02020603050405020304" pitchFamily="18" charset="0"/>
              </a:rPr>
              <a:t>History. </a:t>
            </a:r>
            <a:r>
              <a:rPr lang="en-US" sz="900" dirty="0"/>
              <a:t>The student understands the challenges confronted by the government and its leaders in the early years of the republic and the Age of Jackson. The student is expected to</a:t>
            </a:r>
          </a:p>
          <a:p>
            <a:r>
              <a:rPr lang="en-US" sz="900" dirty="0"/>
              <a:t>(A) describe major domestic problems faced by the leaders of the new republic such as maintaining national security, building a military, creating a stable economic system, setting up the court system, and defining the authority of the central government;. </a:t>
            </a:r>
            <a:r>
              <a:rPr lang="en-US" sz="900" b="1" dirty="0"/>
              <a:t>Readiness Standard </a:t>
            </a:r>
            <a:r>
              <a:rPr lang="en-US" sz="900" dirty="0"/>
              <a:t> </a:t>
            </a:r>
          </a:p>
          <a:p>
            <a:r>
              <a:rPr lang="en-US" sz="900" dirty="0"/>
              <a:t>(F) explain the impact of the election of Andrew Jackson, including expanded suffrage; and </a:t>
            </a:r>
            <a:r>
              <a:rPr lang="en-US" sz="900" b="1" dirty="0"/>
              <a:t>Supporting Standard </a:t>
            </a:r>
            <a:endParaRPr lang="en-US" sz="900" dirty="0"/>
          </a:p>
          <a:p>
            <a:pPr marL="0" indent="0">
              <a:buNone/>
            </a:pPr>
            <a:r>
              <a:rPr lang="en-US" sz="900" dirty="0">
                <a:latin typeface="Times New Roman" panose="02020603050405020304" pitchFamily="18" charset="0"/>
                <a:cs typeface="Times New Roman" panose="02020603050405020304" pitchFamily="18" charset="0"/>
              </a:rPr>
              <a:t>(15) </a:t>
            </a:r>
            <a:r>
              <a:rPr lang="en-US" sz="900" b="1" dirty="0">
                <a:latin typeface="Times New Roman" panose="02020603050405020304" pitchFamily="18" charset="0"/>
                <a:cs typeface="Times New Roman" panose="02020603050405020304" pitchFamily="18" charset="0"/>
              </a:rPr>
              <a:t>Government. </a:t>
            </a:r>
            <a:r>
              <a:rPr lang="en-US" sz="900" dirty="0">
                <a:latin typeface="Times New Roman" panose="02020603050405020304" pitchFamily="18" charset="0"/>
                <a:cs typeface="Times New Roman" panose="02020603050405020304" pitchFamily="18" charset="0"/>
              </a:rPr>
              <a:t>The student understands the American beliefs and principles reflected in the Declaration of Independence, the U.S. Constitution, and other important historic documents. The student is expected to</a:t>
            </a:r>
          </a:p>
          <a:p>
            <a:pPr marL="338328" lvl="1" indent="0">
              <a:buNone/>
            </a:pPr>
            <a:r>
              <a:rPr lang="en-US" sz="900" dirty="0">
                <a:latin typeface="Times New Roman" panose="02020603050405020304" pitchFamily="18" charset="0"/>
                <a:cs typeface="Times New Roman" panose="02020603050405020304" pitchFamily="18" charset="0"/>
              </a:rPr>
              <a:t>(D) analyze how the U.S. Constitution reflects the principles of limited government, republicanism, checks and balances, federalism, separation of powers, popular sovereignty, and individual rights. </a:t>
            </a:r>
          </a:p>
          <a:p>
            <a:pPr marL="0" indent="-118872">
              <a:buNone/>
            </a:pPr>
            <a:r>
              <a:rPr lang="en-US" sz="900" dirty="0"/>
              <a:t>(16) </a:t>
            </a:r>
            <a:r>
              <a:rPr lang="en-US" sz="900" b="1" dirty="0"/>
              <a:t>Government. </a:t>
            </a:r>
            <a:r>
              <a:rPr lang="en-US" sz="900" dirty="0"/>
              <a:t>The student understands the process of changing the U.S. Constitution and the impact of amendments on American society. The student is expected to </a:t>
            </a:r>
            <a:endParaRPr lang="en-US" sz="900" dirty="0">
              <a:latin typeface="Times New Roman" panose="02020603050405020304" pitchFamily="18" charset="0"/>
              <a:cs typeface="Times New Roman" panose="02020603050405020304" pitchFamily="18" charset="0"/>
            </a:endParaRPr>
          </a:p>
          <a:p>
            <a:r>
              <a:rPr lang="en-US" sz="900" dirty="0"/>
              <a:t>(B) describe the impact of 19th-century amendments, including the 13th, 14th, and 15th amendments, on life in the United States.  </a:t>
            </a:r>
            <a:r>
              <a:rPr lang="en-US" sz="900" b="1" dirty="0"/>
              <a:t>Readiness Standard </a:t>
            </a:r>
            <a:endParaRPr lang="en-US" sz="900" dirty="0">
              <a:latin typeface="Times New Roman" panose="02020603050405020304" pitchFamily="18" charset="0"/>
              <a:cs typeface="Times New Roman" panose="02020603050405020304" pitchFamily="18" charset="0"/>
            </a:endParaRPr>
          </a:p>
          <a:p>
            <a:pPr marL="0" indent="0">
              <a:buNone/>
            </a:pPr>
            <a:r>
              <a:rPr lang="en-US" sz="900" dirty="0"/>
              <a:t>(18) </a:t>
            </a:r>
            <a:r>
              <a:rPr lang="en-US" sz="900" b="1" dirty="0"/>
              <a:t>Government. </a:t>
            </a:r>
            <a:r>
              <a:rPr lang="en-US" sz="900" dirty="0"/>
              <a:t>The student understands the impact of landmark Supreme Court cases. The student is expected to </a:t>
            </a:r>
          </a:p>
          <a:p>
            <a:r>
              <a:rPr lang="en-US" sz="900" dirty="0"/>
              <a:t>(A) identify the origin of judicial review and analyze examples of congressional and presidential responses; </a:t>
            </a:r>
            <a:r>
              <a:rPr lang="en-US" sz="900" b="1" dirty="0"/>
              <a:t>Readiness Standard </a:t>
            </a:r>
            <a:endParaRPr lang="en-US" sz="900" dirty="0"/>
          </a:p>
          <a:p>
            <a:r>
              <a:rPr lang="en-US" sz="900" dirty="0"/>
              <a:t>(B) summarize the issues, decisions, and significance of landmark Supreme Court cases, including Marbury v. Madison, McCulloch v. Maryland, and Gibbons v. Ogden; and </a:t>
            </a:r>
            <a:r>
              <a:rPr lang="en-US" sz="900" b="1" dirty="0"/>
              <a:t>Supporting Standard </a:t>
            </a:r>
            <a:endParaRPr lang="en-US" sz="900" dirty="0"/>
          </a:p>
          <a:p>
            <a:r>
              <a:rPr lang="en-US" sz="900" dirty="0"/>
              <a:t>(C) evaluate the impact of selected landmark Supreme Court decisions, including Dred Scott v. Sandford, on life in the United States. </a:t>
            </a:r>
          </a:p>
        </p:txBody>
      </p:sp>
    </p:spTree>
    <p:extLst>
      <p:ext uri="{BB962C8B-B14F-4D97-AF65-F5344CB8AC3E}">
        <p14:creationId xmlns:p14="http://schemas.microsoft.com/office/powerpoint/2010/main" val="5652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Two Major Structural Principles of the Constitution</a:t>
            </a:r>
          </a:p>
        </p:txBody>
      </p:sp>
      <p:sp>
        <p:nvSpPr>
          <p:cNvPr id="3" name="Content Placeholder 2"/>
          <p:cNvSpPr>
            <a:spLocks noGrp="1"/>
          </p:cNvSpPr>
          <p:nvPr>
            <p:ph idx="1"/>
          </p:nvPr>
        </p:nvSpPr>
        <p:spPr/>
        <p:txBody>
          <a:bodyPr>
            <a:normAutofit/>
          </a:bodyPr>
          <a:lstStyle/>
          <a:p>
            <a:r>
              <a:rPr lang="en-US" i="1" dirty="0">
                <a:latin typeface="Times New Roman" panose="02020603050405020304" pitchFamily="18" charset="0"/>
                <a:cs typeface="Times New Roman" panose="02020603050405020304" pitchFamily="18" charset="0"/>
              </a:rPr>
              <a:t>Federalist Nine</a:t>
            </a:r>
            <a:r>
              <a:rPr lang="en-US" dirty="0">
                <a:latin typeface="Times New Roman" panose="02020603050405020304" pitchFamily="18" charset="0"/>
                <a:cs typeface="Times New Roman" panose="02020603050405020304" pitchFamily="18" charset="0"/>
              </a:rPr>
              <a:t>, “the Science of Politics”</a:t>
            </a:r>
          </a:p>
          <a:p>
            <a:pPr lvl="1"/>
            <a:r>
              <a:rPr lang="en-US" dirty="0">
                <a:latin typeface="Times New Roman" panose="02020603050405020304" pitchFamily="18" charset="0"/>
                <a:cs typeface="Times New Roman" panose="02020603050405020304" pitchFamily="18" charset="0"/>
              </a:rPr>
              <a:t>Separation of Powers</a:t>
            </a:r>
          </a:p>
          <a:p>
            <a:pPr lvl="2"/>
            <a:r>
              <a:rPr lang="en-US" dirty="0">
                <a:latin typeface="Times New Roman" panose="02020603050405020304" pitchFamily="18" charset="0"/>
                <a:cs typeface="Times New Roman" panose="02020603050405020304" pitchFamily="18" charset="0"/>
              </a:rPr>
              <a:t>Legislative “</a:t>
            </a:r>
            <a:r>
              <a:rPr lang="en-US" dirty="0" err="1">
                <a:latin typeface="Times New Roman" panose="02020603050405020304" pitchFamily="18" charset="0"/>
                <a:cs typeface="Times New Roman" panose="02020603050405020304" pitchFamily="18" charset="0"/>
              </a:rPr>
              <a:t>Ballances</a:t>
            </a:r>
            <a:r>
              <a:rPr lang="en-US" dirty="0">
                <a:latin typeface="Times New Roman" panose="02020603050405020304" pitchFamily="18" charset="0"/>
                <a:cs typeface="Times New Roman" panose="02020603050405020304" pitchFamily="18" charset="0"/>
              </a:rPr>
              <a:t> and Checks”</a:t>
            </a:r>
          </a:p>
          <a:p>
            <a:pPr lvl="2"/>
            <a:r>
              <a:rPr lang="en-US" dirty="0">
                <a:latin typeface="Times New Roman" panose="02020603050405020304" pitchFamily="18" charset="0"/>
                <a:cs typeface="Times New Roman" panose="02020603050405020304" pitchFamily="18" charset="0"/>
              </a:rPr>
              <a:t>Life Tenured Judges</a:t>
            </a:r>
          </a:p>
          <a:p>
            <a:pPr lvl="2"/>
            <a:r>
              <a:rPr lang="en-US" dirty="0">
                <a:latin typeface="Times New Roman" panose="02020603050405020304" pitchFamily="18" charset="0"/>
                <a:cs typeface="Times New Roman" panose="02020603050405020304" pitchFamily="18" charset="0"/>
              </a:rPr>
              <a:t>Representation</a:t>
            </a:r>
          </a:p>
          <a:p>
            <a:pPr marL="146304" indent="0" algn="ctr">
              <a:buNone/>
            </a:pPr>
            <a:r>
              <a:rPr lang="en-US" i="1" dirty="0">
                <a:latin typeface="Times New Roman" panose="02020603050405020304" pitchFamily="18" charset="0"/>
                <a:cs typeface="Times New Roman" panose="02020603050405020304" pitchFamily="18" charset="0"/>
              </a:rPr>
              <a:t>And…</a:t>
            </a:r>
          </a:p>
          <a:p>
            <a:pPr lvl="1"/>
            <a:r>
              <a:rPr lang="en-US" dirty="0">
                <a:latin typeface="Times New Roman" panose="02020603050405020304" pitchFamily="18" charset="0"/>
                <a:cs typeface="Times New Roman" panose="02020603050405020304" pitchFamily="18" charset="0"/>
              </a:rPr>
              <a:t>Space – “Extent of Territory” – </a:t>
            </a:r>
            <a:r>
              <a:rPr lang="en-US" i="1" dirty="0">
                <a:latin typeface="Times New Roman" panose="02020603050405020304" pitchFamily="18" charset="0"/>
                <a:cs typeface="Times New Roman" panose="02020603050405020304" pitchFamily="18" charset="0"/>
              </a:rPr>
              <a:t>Federalism</a:t>
            </a:r>
          </a:p>
          <a:p>
            <a:r>
              <a:rPr lang="en-US" i="1" dirty="0">
                <a:latin typeface="Times New Roman" panose="02020603050405020304" pitchFamily="18" charset="0"/>
                <a:cs typeface="Times New Roman" panose="02020603050405020304" pitchFamily="18" charset="0"/>
              </a:rPr>
              <a:t>Today’s Goal: Convey the Concepts in Layers and with a Story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9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50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45570"/>
            <a:ext cx="7765321" cy="1326321"/>
          </a:xfrm>
        </p:spPr>
        <p:txBody>
          <a:bodyPr/>
          <a:lstStyle/>
          <a:p>
            <a:r>
              <a:rPr lang="en-US" sz="3600" dirty="0">
                <a:latin typeface="Times New Roman" panose="02020603050405020304" pitchFamily="18" charset="0"/>
                <a:cs typeface="Times New Roman" panose="02020603050405020304" pitchFamily="18" charset="0"/>
              </a:rPr>
              <a:t>STAAR U.S. History Assessment: SLO</a:t>
            </a:r>
            <a:endParaRPr lang="en-US" dirty="0"/>
          </a:p>
        </p:txBody>
      </p:sp>
      <p:sp>
        <p:nvSpPr>
          <p:cNvPr id="3" name="Content Placeholder 2"/>
          <p:cNvSpPr>
            <a:spLocks noGrp="1"/>
          </p:cNvSpPr>
          <p:nvPr>
            <p:ph idx="1"/>
          </p:nvPr>
        </p:nvSpPr>
        <p:spPr>
          <a:xfrm>
            <a:off x="685346" y="1752600"/>
            <a:ext cx="7765322" cy="4724400"/>
          </a:xfrm>
        </p:spPr>
        <p:txBody>
          <a:bodyPr>
            <a:normAutofit fontScale="85000" lnSpcReduction="10000"/>
          </a:bodyPr>
          <a:lstStyle/>
          <a:p>
            <a:pPr marL="0" indent="0">
              <a:buNone/>
            </a:pPr>
            <a:r>
              <a:rPr lang="en-US" sz="1800" dirty="0">
                <a:effectLst/>
              </a:rPr>
              <a:t>(9) </a:t>
            </a:r>
            <a:r>
              <a:rPr lang="en-US" sz="1800" b="1" dirty="0">
                <a:effectLst/>
              </a:rPr>
              <a:t>History. </a:t>
            </a:r>
            <a:r>
              <a:rPr lang="en-US" sz="1800" dirty="0">
                <a:effectLst/>
              </a:rPr>
              <a:t>The student understands the impact of the American civil rights movement. The student is expected to</a:t>
            </a:r>
          </a:p>
          <a:p>
            <a:r>
              <a:rPr lang="en-US" sz="1800" dirty="0">
                <a:effectLst/>
              </a:rPr>
              <a:t>(F) describe presidential actions and congressional votes to address minority rights in the United States, including desegregation of the armed forces, the Civil Rights acts of 1957 and 1964, and the Voting Rights Act of 1965; </a:t>
            </a:r>
            <a:r>
              <a:rPr lang="en-US" sz="1800" b="1" i="1" dirty="0">
                <a:effectLst/>
              </a:rPr>
              <a:t>Readiness Standard</a:t>
            </a:r>
          </a:p>
          <a:p>
            <a:pPr marL="0" indent="0">
              <a:buNone/>
            </a:pPr>
            <a:r>
              <a:rPr lang="en-US" sz="1800" dirty="0">
                <a:effectLst/>
              </a:rPr>
              <a:t>(19) </a:t>
            </a:r>
            <a:r>
              <a:rPr lang="en-US" sz="1800" b="1" dirty="0">
                <a:effectLst/>
              </a:rPr>
              <a:t>Government. </a:t>
            </a:r>
            <a:r>
              <a:rPr lang="en-US" sz="1800" dirty="0">
                <a:effectLst/>
              </a:rPr>
              <a:t>The student understands changes over time in the role of government. The student is expected to</a:t>
            </a:r>
          </a:p>
          <a:p>
            <a:r>
              <a:rPr lang="en-US" sz="1800" dirty="0">
                <a:effectLst/>
              </a:rPr>
              <a:t>(A) evaluate the impact of New Deal legislation on the historical roles of  state and federal government; </a:t>
            </a:r>
            <a:r>
              <a:rPr lang="en-US" sz="1800" b="1" i="1" dirty="0">
                <a:effectLst/>
              </a:rPr>
              <a:t>Readiness Standard</a:t>
            </a:r>
          </a:p>
          <a:p>
            <a:pPr marL="0" indent="0">
              <a:buNone/>
            </a:pPr>
            <a:r>
              <a:rPr lang="en-US" sz="1800" dirty="0">
                <a:effectLst/>
              </a:rPr>
              <a:t>(20) </a:t>
            </a:r>
            <a:r>
              <a:rPr lang="en-US" sz="1800" b="1" dirty="0">
                <a:effectLst/>
              </a:rPr>
              <a:t>Government. </a:t>
            </a:r>
            <a:r>
              <a:rPr lang="en-US" sz="1800" dirty="0">
                <a:effectLst/>
              </a:rPr>
              <a:t>The student understands the changing relationships among the three branches of the federal government. The student is expected to</a:t>
            </a:r>
          </a:p>
          <a:p>
            <a:r>
              <a:rPr lang="en-US" sz="1800" dirty="0">
                <a:effectLst/>
              </a:rPr>
              <a:t>(B) evaluate the impact of relationships among the legislative, executive, and judicial branches of government, including Franklin D. Roosevelt’s attempt to increase the number of U.S. Supreme Court justices and the presidential election of 2000. </a:t>
            </a:r>
            <a:r>
              <a:rPr lang="en-US" sz="1800" b="1" i="1" dirty="0">
                <a:effectLst/>
              </a:rPr>
              <a:t>Readiness Standard</a:t>
            </a:r>
            <a:endParaRPr lang="en-US" sz="1800" dirty="0">
              <a:effectLst/>
            </a:endParaRPr>
          </a:p>
        </p:txBody>
      </p:sp>
    </p:spTree>
    <p:extLst>
      <p:ext uri="{BB962C8B-B14F-4D97-AF65-F5344CB8AC3E}">
        <p14:creationId xmlns:p14="http://schemas.microsoft.com/office/powerpoint/2010/main" val="178901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2"/>
          </a:xfrm>
        </p:spPr>
        <p:txBody>
          <a:bodyPr>
            <a:noAutofit/>
          </a:bodyPr>
          <a:lstStyle/>
          <a:p>
            <a:r>
              <a:rPr lang="en-US" sz="3200" b="1" dirty="0" err="1">
                <a:latin typeface="Times New Roman" panose="02020603050405020304" pitchFamily="18" charset="0"/>
                <a:cs typeface="Times New Roman" panose="02020603050405020304" pitchFamily="18" charset="0"/>
              </a:rPr>
              <a:t>U.s.</a:t>
            </a:r>
            <a:r>
              <a:rPr lang="en-US" sz="3200" b="1" dirty="0">
                <a:latin typeface="Times New Roman" panose="02020603050405020304" pitchFamily="18" charset="0"/>
                <a:cs typeface="Times New Roman" panose="02020603050405020304" pitchFamily="18" charset="0"/>
              </a:rPr>
              <a:t> Government Standards (</a:t>
            </a:r>
            <a:r>
              <a:rPr lang="en-US" dirty="0">
                <a:latin typeface="Times New Roman" panose="02020603050405020304" pitchFamily="18" charset="0"/>
                <a:cs typeface="Times New Roman" panose="02020603050405020304" pitchFamily="18" charset="0"/>
              </a:rPr>
              <a:t>§113.44</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26848"/>
            <a:ext cx="8229600" cy="5638800"/>
          </a:xfrm>
        </p:spPr>
        <p:txBody>
          <a:bodyPr>
            <a:noAutofit/>
          </a:bodyPr>
          <a:lstStyle/>
          <a:p>
            <a:pPr marL="36576" indent="0">
              <a:buNone/>
            </a:pPr>
            <a:r>
              <a:rPr lang="en-US" sz="900" b="1" dirty="0">
                <a:latin typeface="Times New Roman" panose="02020603050405020304" pitchFamily="18" charset="0"/>
                <a:cs typeface="Times New Roman" panose="02020603050405020304" pitchFamily="18" charset="0"/>
              </a:rPr>
              <a:t>(c) Knowledge and skills:</a:t>
            </a:r>
          </a:p>
          <a:p>
            <a:r>
              <a:rPr lang="en-US" sz="1000" dirty="0">
                <a:cs typeface="Times New Roman" panose="02020603050405020304" pitchFamily="18" charset="0"/>
              </a:rPr>
              <a:t>(1) </a:t>
            </a:r>
            <a:r>
              <a:rPr lang="en-US" sz="1000" b="1" i="1" dirty="0">
                <a:cs typeface="Times New Roman" panose="02020603050405020304" pitchFamily="18" charset="0"/>
              </a:rPr>
              <a:t>History</a:t>
            </a:r>
            <a:r>
              <a:rPr lang="en-US" sz="1000" dirty="0">
                <a:cs typeface="Times New Roman" panose="02020603050405020304" pitchFamily="18" charset="0"/>
              </a:rPr>
              <a:t>. The student understands how </a:t>
            </a:r>
            <a:r>
              <a:rPr lang="en-US" sz="1000" b="1" u="sng" dirty="0">
                <a:cs typeface="Times New Roman" panose="02020603050405020304" pitchFamily="18" charset="0"/>
              </a:rPr>
              <a:t>constitutional government</a:t>
            </a:r>
            <a:r>
              <a:rPr lang="en-US" sz="1000" dirty="0">
                <a:cs typeface="Times New Roman" panose="02020603050405020304" pitchFamily="18" charset="0"/>
              </a:rPr>
              <a:t>, as developed in America and expressed in … the U.S. Constitution, [have] been </a:t>
            </a:r>
            <a:r>
              <a:rPr lang="en-US" sz="1000" b="1" u="sng" dirty="0">
                <a:cs typeface="Times New Roman" panose="02020603050405020304" pitchFamily="18" charset="0"/>
              </a:rPr>
              <a:t>influenced</a:t>
            </a:r>
            <a:r>
              <a:rPr lang="en-US" sz="1000" b="1" dirty="0">
                <a:cs typeface="Times New Roman" panose="02020603050405020304" pitchFamily="18" charset="0"/>
              </a:rPr>
              <a:t> by ideas, people, and historical documents</a:t>
            </a:r>
            <a:r>
              <a:rPr lang="en-US" sz="1000" dirty="0">
                <a:cs typeface="Times New Roman" panose="02020603050405020304" pitchFamily="18" charset="0"/>
              </a:rPr>
              <a:t>.</a:t>
            </a:r>
          </a:p>
          <a:p>
            <a:pPr lvl="1"/>
            <a:r>
              <a:rPr lang="en-US" sz="900" dirty="0"/>
              <a:t>(D) Identify the contributions of the political philosophies of the Founding Fathers, including Alexander Hamilton, Thomas Jefferson, James Madison….</a:t>
            </a:r>
          </a:p>
          <a:p>
            <a:pPr lvl="1"/>
            <a:r>
              <a:rPr lang="en-US" sz="900" dirty="0">
                <a:latin typeface="Times New Roman" panose="02020603050405020304" pitchFamily="18" charset="0"/>
                <a:cs typeface="Times New Roman" panose="02020603050405020304" pitchFamily="18" charset="0"/>
              </a:rPr>
              <a:t>(F) identify significant individuals in the field of government and politics, including Thomas Jefferson, John Marshall</a:t>
            </a:r>
          </a:p>
          <a:p>
            <a:r>
              <a:rPr lang="en-US" sz="1000" dirty="0"/>
              <a:t>(7) </a:t>
            </a:r>
            <a:r>
              <a:rPr lang="en-US" sz="1000" b="1" i="1" dirty="0"/>
              <a:t>Government</a:t>
            </a:r>
            <a:r>
              <a:rPr lang="en-US" sz="1000" dirty="0"/>
              <a:t>. The student understands the </a:t>
            </a:r>
            <a:r>
              <a:rPr lang="en-US" sz="1000" b="1" u="sng" dirty="0"/>
              <a:t>American beliefs and principles </a:t>
            </a:r>
            <a:r>
              <a:rPr lang="en-US" sz="1000" dirty="0"/>
              <a:t>reflected in the U.S. Constitution ….</a:t>
            </a:r>
            <a:endParaRPr lang="en-US" sz="800" dirty="0"/>
          </a:p>
          <a:p>
            <a:pPr lvl="1"/>
            <a:r>
              <a:rPr lang="en-US" sz="900" dirty="0"/>
              <a:t>(A) explain the importance of a written constitution;</a:t>
            </a:r>
          </a:p>
          <a:p>
            <a:pPr lvl="1"/>
            <a:r>
              <a:rPr lang="en-US" sz="900" dirty="0"/>
              <a:t>(D) evaluate constitutional provisions for limiting the role of government, including republicanism, checks and balances, federalism, separation of powers, popular sovereignty, and individual rights;</a:t>
            </a:r>
          </a:p>
          <a:p>
            <a:pPr lvl="1"/>
            <a:r>
              <a:rPr lang="en-US" sz="900" dirty="0"/>
              <a:t>(E) describe the constitutionally prescribed procedures by which the U.S. Constitution can be changed</a:t>
            </a:r>
          </a:p>
          <a:p>
            <a:r>
              <a:rPr lang="en-US" sz="1000" dirty="0"/>
              <a:t>(8) </a:t>
            </a:r>
            <a:r>
              <a:rPr lang="en-US" sz="1000" b="1" i="1" dirty="0"/>
              <a:t>Government</a:t>
            </a:r>
            <a:r>
              <a:rPr lang="en-US" sz="1000" dirty="0"/>
              <a:t>. The student understands the </a:t>
            </a:r>
            <a:r>
              <a:rPr lang="en-US" sz="1000" b="1" u="sng" dirty="0"/>
              <a:t>structure and functions of the government </a:t>
            </a:r>
            <a:r>
              <a:rPr lang="en-US" sz="1000" dirty="0"/>
              <a:t>created by the U.S. Constitution.</a:t>
            </a:r>
          </a:p>
          <a:p>
            <a:pPr lvl="1"/>
            <a:r>
              <a:rPr lang="en-US" sz="900" dirty="0"/>
              <a:t>(B) analyze the structure and functions of the executive branch of government, including the constitutional powers of the president, the growth of presidential power, and the role of the Cabinet and executive departments;</a:t>
            </a:r>
          </a:p>
          <a:p>
            <a:pPr lvl="1"/>
            <a:r>
              <a:rPr lang="en-US" sz="900" dirty="0"/>
              <a:t>(C) analyze the structure and functions of the judicial branch of government, including the federal court system, types of jurisdiction, and judicial review;</a:t>
            </a:r>
          </a:p>
          <a:p>
            <a:pPr lvl="1"/>
            <a:r>
              <a:rPr lang="en-US" sz="900" dirty="0"/>
              <a:t>(E) explain how certain provisions of the U.S. Constitution provide for checks and balances among the three branches of government;</a:t>
            </a:r>
          </a:p>
          <a:p>
            <a:pPr lvl="1"/>
            <a:r>
              <a:rPr lang="en-US" sz="900" dirty="0"/>
              <a:t>(F) analyze selected issues raised by judicial activism and judicial restraint;</a:t>
            </a:r>
          </a:p>
          <a:p>
            <a:r>
              <a:rPr lang="en-US" sz="1000" dirty="0"/>
              <a:t>(9) </a:t>
            </a:r>
            <a:r>
              <a:rPr lang="en-US" sz="1000" b="1" i="1" dirty="0"/>
              <a:t>Government</a:t>
            </a:r>
            <a:r>
              <a:rPr lang="en-US" sz="1000" dirty="0"/>
              <a:t>. The student understands the </a:t>
            </a:r>
            <a:r>
              <a:rPr lang="en-US" sz="1000" b="1" u="sng" dirty="0"/>
              <a:t>concept of federalism</a:t>
            </a:r>
            <a:r>
              <a:rPr lang="en-US" sz="1000" dirty="0"/>
              <a:t>. </a:t>
            </a:r>
          </a:p>
          <a:p>
            <a:pPr lvl="1"/>
            <a:r>
              <a:rPr lang="en-US" sz="900" dirty="0"/>
              <a:t>(A) explain why the Founding Fathers created a distinctly new form of federalism and adopted a federal system of government instead of a unitary system;</a:t>
            </a:r>
          </a:p>
          <a:p>
            <a:pPr lvl="1"/>
            <a:r>
              <a:rPr lang="en-US" sz="900" dirty="0"/>
              <a:t>(B) categorize government powers as national, state, or shared;</a:t>
            </a:r>
          </a:p>
          <a:p>
            <a:pPr lvl="1"/>
            <a:r>
              <a:rPr lang="en-US" sz="900" dirty="0"/>
              <a:t>(C) analyze historical and contemporary conflicts over the respective roles of national and state governments; and</a:t>
            </a:r>
          </a:p>
          <a:p>
            <a:pPr lvl="1"/>
            <a:r>
              <a:rPr lang="en-US" sz="900" dirty="0"/>
              <a:t>(D) understand the limits on the national and state governments in the U.S. federal system of government.</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30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1"/>
            <a:ext cx="8458199" cy="1326321"/>
          </a:xfrm>
        </p:spPr>
        <p:txBody>
          <a:bodyPr/>
          <a:lstStyle/>
          <a:p>
            <a:r>
              <a:rPr lang="en-US" dirty="0"/>
              <a:t>Seemingly Recurring AP Items</a:t>
            </a:r>
          </a:p>
        </p:txBody>
      </p:sp>
      <p:sp>
        <p:nvSpPr>
          <p:cNvPr id="3" name="Content Placeholder 2"/>
          <p:cNvSpPr>
            <a:spLocks noGrp="1"/>
          </p:cNvSpPr>
          <p:nvPr>
            <p:ph sz="half" idx="1"/>
          </p:nvPr>
        </p:nvSpPr>
        <p:spPr/>
        <p:txBody>
          <a:bodyPr/>
          <a:lstStyle/>
          <a:p>
            <a:pPr marL="0" indent="0">
              <a:buNone/>
            </a:pPr>
            <a:r>
              <a:rPr lang="en-US" dirty="0">
                <a:latin typeface="Times New Roman" panose="02020603050405020304" pitchFamily="18" charset="0"/>
                <a:cs typeface="Times New Roman" panose="02020603050405020304" pitchFamily="18" charset="0"/>
              </a:rPr>
              <a:t>Federalism</a:t>
            </a:r>
          </a:p>
          <a:p>
            <a:r>
              <a:rPr lang="en-US" dirty="0">
                <a:latin typeface="Times New Roman" panose="02020603050405020304" pitchFamily="18" charset="0"/>
                <a:cs typeface="Times New Roman" panose="02020603050405020304" pitchFamily="18" charset="0"/>
              </a:rPr>
              <a:t>Commerce Clause</a:t>
            </a:r>
          </a:p>
          <a:p>
            <a:r>
              <a:rPr lang="en-US" dirty="0">
                <a:latin typeface="Times New Roman" panose="02020603050405020304" pitchFamily="18" charset="0"/>
                <a:cs typeface="Times New Roman" panose="02020603050405020304" pitchFamily="18" charset="0"/>
              </a:rPr>
              <a:t>Tenth Amendment</a:t>
            </a:r>
          </a:p>
          <a:p>
            <a:r>
              <a:rPr lang="en-US" dirty="0">
                <a:latin typeface="Times New Roman" panose="02020603050405020304" pitchFamily="18" charset="0"/>
                <a:cs typeface="Times New Roman" panose="02020603050405020304" pitchFamily="18" charset="0"/>
              </a:rPr>
              <a:t>Supremacy Clause</a:t>
            </a:r>
          </a:p>
          <a:p>
            <a:r>
              <a:rPr lang="en-US" dirty="0">
                <a:latin typeface="Times New Roman" panose="02020603050405020304" pitchFamily="18" charset="0"/>
                <a:cs typeface="Times New Roman" panose="02020603050405020304" pitchFamily="18" charset="0"/>
              </a:rPr>
              <a:t>Fourteenth Amendment</a:t>
            </a:r>
          </a:p>
          <a:p>
            <a:r>
              <a:rPr lang="en-US" dirty="0">
                <a:latin typeface="Times New Roman" panose="02020603050405020304" pitchFamily="18" charset="0"/>
                <a:cs typeface="Times New Roman" panose="02020603050405020304" pitchFamily="18" charset="0"/>
              </a:rPr>
              <a:t>Fifteenth Amendment</a:t>
            </a:r>
          </a:p>
          <a:p>
            <a:r>
              <a:rPr lang="en-US" i="1" dirty="0">
                <a:latin typeface="Times New Roman" panose="02020603050405020304" pitchFamily="18" charset="0"/>
                <a:cs typeface="Times New Roman" panose="02020603050405020304" pitchFamily="18" charset="0"/>
              </a:rPr>
              <a:t>U.S. v. Lopez </a:t>
            </a:r>
            <a:r>
              <a:rPr lang="en-US" dirty="0">
                <a:latin typeface="Times New Roman" panose="02020603050405020304" pitchFamily="18" charset="0"/>
                <a:cs typeface="Times New Roman" panose="02020603050405020304" pitchFamily="18" charset="0"/>
              </a:rPr>
              <a:t>(1995)</a:t>
            </a:r>
            <a:endParaRPr lang="en-US" i="1"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p:cNvSpPr>
            <a:spLocks noGrp="1"/>
          </p:cNvSpPr>
          <p:nvPr>
            <p:ph sz="half" idx="2"/>
          </p:nvPr>
        </p:nvSpPr>
        <p:spPr>
          <a:xfrm>
            <a:off x="3733800" y="2088320"/>
            <a:ext cx="4716868" cy="3702881"/>
          </a:xfrm>
        </p:spPr>
        <p:txBody>
          <a:bodyPr/>
          <a:lstStyle/>
          <a:p>
            <a:pPr marL="0" indent="0">
              <a:buNone/>
            </a:pPr>
            <a:r>
              <a:rPr lang="en-US" dirty="0">
                <a:latin typeface="Times New Roman" panose="02020603050405020304" pitchFamily="18" charset="0"/>
                <a:cs typeface="Times New Roman" panose="02020603050405020304" pitchFamily="18" charset="0"/>
              </a:rPr>
              <a:t>Separation of Powers</a:t>
            </a:r>
          </a:p>
          <a:p>
            <a:r>
              <a:rPr lang="en-US" dirty="0">
                <a:latin typeface="Times New Roman" panose="02020603050405020304" pitchFamily="18" charset="0"/>
                <a:cs typeface="Times New Roman" panose="02020603050405020304" pitchFamily="18" charset="0"/>
              </a:rPr>
              <a:t>Enumerated Powers in Foreign Affairs</a:t>
            </a:r>
          </a:p>
          <a:p>
            <a:r>
              <a:rPr lang="en-US" dirty="0">
                <a:latin typeface="Times New Roman" panose="02020603050405020304" pitchFamily="18" charset="0"/>
                <a:cs typeface="Times New Roman" panose="02020603050405020304" pitchFamily="18" charset="0"/>
              </a:rPr>
              <a:t>Judicial Review and Checks and Balances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General</a:t>
            </a:r>
          </a:p>
          <a:p>
            <a:r>
              <a:rPr lang="en-US" dirty="0">
                <a:latin typeface="Times New Roman" panose="02020603050405020304" pitchFamily="18" charset="0"/>
                <a:cs typeface="Times New Roman" panose="02020603050405020304" pitchFamily="18" charset="0"/>
              </a:rPr>
              <a:t>Political Influences on Courts</a:t>
            </a:r>
          </a:p>
          <a:p>
            <a:r>
              <a:rPr lang="en-US" dirty="0">
                <a:latin typeface="Times New Roman" panose="02020603050405020304" pitchFamily="18" charset="0"/>
                <a:cs typeface="Times New Roman" panose="02020603050405020304" pitchFamily="18" charset="0"/>
              </a:rPr>
              <a:t>Judicial Independence</a:t>
            </a:r>
          </a:p>
        </p:txBody>
      </p:sp>
    </p:spTree>
    <p:extLst>
      <p:ext uri="{BB962C8B-B14F-4D97-AF65-F5344CB8AC3E}">
        <p14:creationId xmlns:p14="http://schemas.microsoft.com/office/powerpoint/2010/main" val="344545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610600" cy="5832366"/>
          </a:xfrm>
          <a:prstGeom prst="rect">
            <a:avLst/>
          </a:prstGeom>
        </p:spPr>
        <p:txBody>
          <a:bodyPr wrap="square">
            <a:spAutoFit/>
          </a:bodyPr>
          <a:lstStyle/>
          <a:p>
            <a:r>
              <a:rPr lang="en-US" sz="1600" b="1" dirty="0">
                <a:latin typeface="TimesNewRomanPS-BoldMT"/>
              </a:rPr>
              <a:t>“The Horizontal and the Vertical: The Concepts and Politics of Separation of Powers and Federalism” – Related Resources</a:t>
            </a:r>
          </a:p>
          <a:p>
            <a:r>
              <a:rPr lang="en-US" sz="1600" i="1" dirty="0">
                <a:latin typeface="TimesNewRomanPS-ItalicMT"/>
              </a:rPr>
              <a:t>(the resources in </a:t>
            </a:r>
            <a:r>
              <a:rPr lang="en-US" sz="1600" b="1" i="1" dirty="0">
                <a:solidFill>
                  <a:srgbClr val="FF0000"/>
                </a:solidFill>
                <a:latin typeface="TimesNewRomanPS-BoldItalicMT"/>
              </a:rPr>
              <a:t>red </a:t>
            </a:r>
            <a:r>
              <a:rPr lang="en-US" sz="1600" i="1" dirty="0">
                <a:latin typeface="TimesNewRomanPS-ItalicMT"/>
              </a:rPr>
              <a:t>will be discussed in the “Teaching the Document” seminars)</a:t>
            </a:r>
          </a:p>
          <a:p>
            <a:r>
              <a:rPr lang="en-US" sz="1300" b="1" dirty="0">
                <a:latin typeface="TimesNewRomanPS-BoldMT"/>
              </a:rPr>
              <a:t>The Constitution: </a:t>
            </a:r>
            <a:r>
              <a:rPr lang="en-US" sz="1300" dirty="0">
                <a:solidFill>
                  <a:srgbClr val="0000FF"/>
                </a:solidFill>
                <a:latin typeface="TimesNewRomanPSMT"/>
              </a:rPr>
              <a:t>https://www.archives.gov/founding-docs/constitution-transcript</a:t>
            </a:r>
          </a:p>
          <a:p>
            <a:r>
              <a:rPr lang="en-US" sz="1300" dirty="0">
                <a:latin typeface="Symbol" panose="05050102010706020507" pitchFamily="18" charset="2"/>
              </a:rPr>
              <a:t>• </a:t>
            </a:r>
            <a:r>
              <a:rPr lang="en-US" sz="1300" dirty="0">
                <a:latin typeface="TimesNewRomanPSMT"/>
              </a:rPr>
              <a:t>Article I - </a:t>
            </a:r>
            <a:r>
              <a:rPr lang="en-US" sz="1300" dirty="0">
                <a:solidFill>
                  <a:srgbClr val="0000FF"/>
                </a:solidFill>
                <a:latin typeface="TimesNewRomanPSMT"/>
              </a:rPr>
              <a:t>http://avalon.law.yale.edu/18th_century/art1.asp</a:t>
            </a:r>
          </a:p>
          <a:p>
            <a:r>
              <a:rPr lang="en-US" sz="1300" dirty="0">
                <a:latin typeface="Symbol" panose="05050102010706020507" pitchFamily="18" charset="2"/>
              </a:rPr>
              <a:t>• </a:t>
            </a:r>
            <a:r>
              <a:rPr lang="en-US" sz="1300" dirty="0">
                <a:latin typeface="TimesNewRomanPSMT"/>
              </a:rPr>
              <a:t>Article II </a:t>
            </a:r>
            <a:r>
              <a:rPr lang="en-US" sz="1300" dirty="0">
                <a:solidFill>
                  <a:srgbClr val="000000"/>
                </a:solidFill>
                <a:latin typeface="TimesNewRomanPSMT"/>
              </a:rPr>
              <a:t>- </a:t>
            </a:r>
            <a:r>
              <a:rPr lang="en-US" sz="1300" dirty="0">
                <a:solidFill>
                  <a:srgbClr val="0000FF"/>
                </a:solidFill>
                <a:latin typeface="TimesNewRomanPSMT"/>
              </a:rPr>
              <a:t>http://avalon.law.yale.edu/18th_century/art2.asp</a:t>
            </a:r>
          </a:p>
          <a:p>
            <a:r>
              <a:rPr lang="en-US" sz="1300" dirty="0">
                <a:latin typeface="Symbol" panose="05050102010706020507" pitchFamily="18" charset="2"/>
              </a:rPr>
              <a:t>• </a:t>
            </a:r>
            <a:r>
              <a:rPr lang="en-US" sz="1300" dirty="0">
                <a:latin typeface="TimesNewRomanPSMT"/>
              </a:rPr>
              <a:t>Article III </a:t>
            </a:r>
            <a:r>
              <a:rPr lang="en-US" sz="1300" dirty="0">
                <a:solidFill>
                  <a:srgbClr val="000000"/>
                </a:solidFill>
                <a:latin typeface="TimesNewRomanPSMT"/>
              </a:rPr>
              <a:t>- </a:t>
            </a:r>
            <a:r>
              <a:rPr lang="en-US" sz="1300" dirty="0">
                <a:solidFill>
                  <a:srgbClr val="0000FF"/>
                </a:solidFill>
                <a:latin typeface="TimesNewRomanPSMT"/>
              </a:rPr>
              <a:t>http://avalon.law.yale.edu/18th_century/art3.asp</a:t>
            </a:r>
          </a:p>
          <a:p>
            <a:r>
              <a:rPr lang="en-US" sz="1300" dirty="0">
                <a:latin typeface="Symbol" panose="05050102010706020507" pitchFamily="18" charset="2"/>
              </a:rPr>
              <a:t>• </a:t>
            </a:r>
            <a:r>
              <a:rPr lang="en-US" sz="1300" dirty="0">
                <a:latin typeface="TimesNewRomanPSMT"/>
              </a:rPr>
              <a:t>Article VI </a:t>
            </a:r>
            <a:r>
              <a:rPr lang="en-US" sz="1300" dirty="0">
                <a:solidFill>
                  <a:srgbClr val="000000"/>
                </a:solidFill>
                <a:latin typeface="TimesNewRomanPSMT"/>
              </a:rPr>
              <a:t>- </a:t>
            </a:r>
            <a:r>
              <a:rPr lang="en-US" sz="1300" dirty="0">
                <a:solidFill>
                  <a:srgbClr val="0000FF"/>
                </a:solidFill>
                <a:latin typeface="TimesNewRomanPSMT"/>
              </a:rPr>
              <a:t>http://avalon.law.yale.edu/18th_century/art6.asp</a:t>
            </a:r>
          </a:p>
          <a:p>
            <a:r>
              <a:rPr lang="en-US" sz="1300" dirty="0">
                <a:latin typeface="Symbol" panose="05050102010706020507" pitchFamily="18" charset="2"/>
              </a:rPr>
              <a:t>• </a:t>
            </a:r>
            <a:r>
              <a:rPr lang="en-US" sz="1300" dirty="0">
                <a:latin typeface="TimesNewRomanPSMT"/>
              </a:rPr>
              <a:t>Tenth Amendment </a:t>
            </a:r>
            <a:r>
              <a:rPr lang="en-US" sz="1300" dirty="0">
                <a:solidFill>
                  <a:srgbClr val="000000"/>
                </a:solidFill>
                <a:latin typeface="TimesNewRomanPSMT"/>
              </a:rPr>
              <a:t>- </a:t>
            </a:r>
            <a:r>
              <a:rPr lang="en-US" sz="1300" dirty="0">
                <a:solidFill>
                  <a:srgbClr val="0000FF"/>
                </a:solidFill>
                <a:latin typeface="TimesNewRomanPSMT"/>
              </a:rPr>
              <a:t>http://avalon.law.yale.edu/18th_century/rights1.asp#10</a:t>
            </a:r>
          </a:p>
          <a:p>
            <a:r>
              <a:rPr lang="en-US" sz="1300" dirty="0">
                <a:latin typeface="Symbol" panose="05050102010706020507" pitchFamily="18" charset="2"/>
              </a:rPr>
              <a:t>• </a:t>
            </a:r>
            <a:r>
              <a:rPr lang="en-US" sz="1300" dirty="0">
                <a:latin typeface="TimesNewRomanPSMT"/>
              </a:rPr>
              <a:t>Fourteenth Amendment </a:t>
            </a:r>
            <a:r>
              <a:rPr lang="en-US" sz="1300" dirty="0">
                <a:solidFill>
                  <a:srgbClr val="000000"/>
                </a:solidFill>
                <a:latin typeface="TimesNewRomanPSMT"/>
              </a:rPr>
              <a:t>- </a:t>
            </a:r>
            <a:r>
              <a:rPr lang="en-US" sz="1300" dirty="0">
                <a:solidFill>
                  <a:srgbClr val="0000FF"/>
                </a:solidFill>
                <a:latin typeface="TimesNewRomanPSMT"/>
              </a:rPr>
              <a:t>http://avalon.law.yale.edu/18th_century/amend1.asp#14</a:t>
            </a:r>
          </a:p>
          <a:p>
            <a:r>
              <a:rPr lang="en-US" sz="1300" b="1" dirty="0">
                <a:solidFill>
                  <a:srgbClr val="FFFF00"/>
                </a:solidFill>
                <a:latin typeface="TimesNewRomanPS-BoldMT"/>
              </a:rPr>
              <a:t>Federalism:</a:t>
            </a:r>
          </a:p>
          <a:p>
            <a:r>
              <a:rPr lang="en-US" sz="1300" dirty="0">
                <a:solidFill>
                  <a:srgbClr val="000000"/>
                </a:solidFill>
                <a:latin typeface="Symbol" panose="05050102010706020507" pitchFamily="18" charset="2"/>
              </a:rPr>
              <a:t>• </a:t>
            </a:r>
            <a:r>
              <a:rPr lang="en-US" sz="1300" b="1" i="1" dirty="0">
                <a:solidFill>
                  <a:srgbClr val="FF0000"/>
                </a:solidFill>
                <a:latin typeface="TimesNewRomanPS-BoldItalicMT"/>
              </a:rPr>
              <a:t>McCulloch v. Maryland </a:t>
            </a:r>
            <a:r>
              <a:rPr lang="en-US" sz="1300" dirty="0">
                <a:latin typeface="TimesNewRomanPS-BoldMT"/>
              </a:rPr>
              <a:t>(1819) -</a:t>
            </a:r>
            <a:r>
              <a:rPr lang="en-US" sz="1300" dirty="0">
                <a:solidFill>
                  <a:srgbClr val="0000FF"/>
                </a:solidFill>
                <a:latin typeface="TimesNewRomanPSMT"/>
              </a:rPr>
              <a:t>http://law2.umkc.edu/faculty/projects/ftrials/conlaw/mcculloch.html</a:t>
            </a:r>
          </a:p>
          <a:p>
            <a:r>
              <a:rPr lang="en-US" sz="1300" dirty="0">
                <a:latin typeface="Symbol" panose="05050102010706020507" pitchFamily="18" charset="2"/>
              </a:rPr>
              <a:t>•</a:t>
            </a:r>
            <a:r>
              <a:rPr lang="en-US" sz="1300" dirty="0">
                <a:solidFill>
                  <a:srgbClr val="000000"/>
                </a:solidFill>
                <a:latin typeface="Symbol" panose="05050102010706020507" pitchFamily="18" charset="2"/>
              </a:rPr>
              <a:t> </a:t>
            </a:r>
            <a:r>
              <a:rPr lang="en-US" sz="1300" i="1" dirty="0">
                <a:latin typeface="TimesNewRomanPS-ItalicMT"/>
              </a:rPr>
              <a:t>Gibbons v. Ogden </a:t>
            </a:r>
            <a:r>
              <a:rPr lang="en-US" sz="1300" dirty="0">
                <a:latin typeface="TimesNewRomanPSMT"/>
              </a:rPr>
              <a:t>(1824) -</a:t>
            </a:r>
            <a:r>
              <a:rPr lang="en-US" sz="1300" dirty="0">
                <a:solidFill>
                  <a:srgbClr val="0000FF"/>
                </a:solidFill>
                <a:latin typeface="TimesNewRomanPSMT"/>
              </a:rPr>
              <a:t>http://law2.umkc.edu/faculty/projects/ftrials/conlaw/gibbons.html</a:t>
            </a:r>
          </a:p>
          <a:p>
            <a:r>
              <a:rPr lang="en-US" sz="1300" dirty="0">
                <a:latin typeface="Symbol" panose="05050102010706020507" pitchFamily="18" charset="2"/>
              </a:rPr>
              <a:t>• </a:t>
            </a:r>
            <a:r>
              <a:rPr lang="en-US" sz="1300" i="1" dirty="0">
                <a:latin typeface="TimesNewRomanPS-BoldItalicMT"/>
              </a:rPr>
              <a:t>Dred Scot v. Sanford </a:t>
            </a:r>
            <a:r>
              <a:rPr lang="en-US" sz="1300" dirty="0">
                <a:latin typeface="TimesNewRomanPS-BoldMT"/>
              </a:rPr>
              <a:t>(1857) </a:t>
            </a:r>
            <a:r>
              <a:rPr lang="en-US" sz="1300" b="1" dirty="0">
                <a:latin typeface="TimesNewRomanPS-BoldMT"/>
              </a:rPr>
              <a:t>-</a:t>
            </a:r>
            <a:r>
              <a:rPr lang="en-US" sz="1300" dirty="0">
                <a:solidFill>
                  <a:srgbClr val="0000FF"/>
                </a:solidFill>
                <a:latin typeface="TimesNewRomanPSMT"/>
              </a:rPr>
              <a:t>http://law2.umkc.edu/faculty/projects/ftrials/conlaw/ScottvSandford.html</a:t>
            </a:r>
          </a:p>
          <a:p>
            <a:r>
              <a:rPr lang="en-US" sz="1300" dirty="0">
                <a:latin typeface="Symbol" panose="05050102010706020507" pitchFamily="18" charset="2"/>
              </a:rPr>
              <a:t>• </a:t>
            </a:r>
            <a:r>
              <a:rPr lang="en-US" sz="1300" i="1" dirty="0">
                <a:latin typeface="TimesNewRomanPS-ItalicMT"/>
              </a:rPr>
              <a:t>Hammer v. </a:t>
            </a:r>
            <a:r>
              <a:rPr lang="en-US" sz="1300" i="1" dirty="0" err="1">
                <a:latin typeface="TimesNewRomanPS-ItalicMT"/>
              </a:rPr>
              <a:t>Dagenhart</a:t>
            </a:r>
            <a:r>
              <a:rPr lang="en-US" sz="1300" i="1" dirty="0">
                <a:latin typeface="TimesNewRomanPS-ItalicMT"/>
              </a:rPr>
              <a:t> </a:t>
            </a:r>
            <a:r>
              <a:rPr lang="en-US" sz="1300" dirty="0">
                <a:latin typeface="TimesNewRomanPSMT"/>
              </a:rPr>
              <a:t>(1918) -</a:t>
            </a:r>
            <a:r>
              <a:rPr lang="en-US" sz="1300" dirty="0">
                <a:solidFill>
                  <a:srgbClr val="0000FF"/>
                </a:solidFill>
                <a:latin typeface="TimesNewRomanPSMT"/>
              </a:rPr>
              <a:t>http://law2.umkc.edu/faculty/projects/ftrials/conlaw/hammer.html</a:t>
            </a:r>
          </a:p>
          <a:p>
            <a:r>
              <a:rPr lang="en-US" sz="1300" dirty="0">
                <a:latin typeface="Symbol" panose="05050102010706020507" pitchFamily="18" charset="2"/>
              </a:rPr>
              <a:t>• </a:t>
            </a:r>
            <a:r>
              <a:rPr lang="en-US" sz="1300" i="1" dirty="0">
                <a:latin typeface="TimesNewRomanPS-ItalicMT"/>
              </a:rPr>
              <a:t>NLRB v. Jones &amp; Laughlin Steel </a:t>
            </a:r>
            <a:r>
              <a:rPr lang="en-US" sz="1300" dirty="0">
                <a:latin typeface="TimesNewRomanPSMT"/>
              </a:rPr>
              <a:t>(1937) -</a:t>
            </a:r>
            <a:r>
              <a:rPr lang="en-US" sz="1300" dirty="0">
                <a:solidFill>
                  <a:srgbClr val="0000FF"/>
                </a:solidFill>
                <a:latin typeface="TimesNewRomanPSMT"/>
              </a:rPr>
              <a:t>http://law2.umkc.edu/faculty/projects/ftrials/conlaw/jonesnlrb.html</a:t>
            </a:r>
          </a:p>
          <a:p>
            <a:r>
              <a:rPr lang="en-US" sz="1300" dirty="0">
                <a:latin typeface="Symbol" panose="05050102010706020507" pitchFamily="18" charset="2"/>
              </a:rPr>
              <a:t>• </a:t>
            </a:r>
            <a:r>
              <a:rPr lang="en-US" sz="1300" i="1" dirty="0">
                <a:latin typeface="TimesNewRomanPS-ItalicMT"/>
              </a:rPr>
              <a:t>U.S. v. Darby </a:t>
            </a:r>
            <a:r>
              <a:rPr lang="en-US" sz="1300" dirty="0">
                <a:latin typeface="TimesNewRomanPSMT"/>
              </a:rPr>
              <a:t>(1941) -</a:t>
            </a:r>
            <a:r>
              <a:rPr lang="en-US" sz="1300" dirty="0">
                <a:solidFill>
                  <a:srgbClr val="0000FF"/>
                </a:solidFill>
                <a:latin typeface="TimesNewRomanPSMT"/>
              </a:rPr>
              <a:t>http://law2.umkc.edu/faculty/projects/ftrials/conlaw/darby.html</a:t>
            </a:r>
          </a:p>
          <a:p>
            <a:r>
              <a:rPr lang="en-US" sz="1300" dirty="0">
                <a:latin typeface="Symbol" panose="05050102010706020507" pitchFamily="18" charset="2"/>
              </a:rPr>
              <a:t>• </a:t>
            </a:r>
            <a:r>
              <a:rPr lang="en-US" sz="1300" i="1" dirty="0">
                <a:latin typeface="TimesNewRomanPS-ItalicMT"/>
              </a:rPr>
              <a:t>Heart of Atlanta Motel v. U.S. </a:t>
            </a:r>
            <a:r>
              <a:rPr lang="en-US" sz="1300" dirty="0">
                <a:latin typeface="TimesNewRomanPSMT"/>
              </a:rPr>
              <a:t>(1964) -</a:t>
            </a:r>
            <a:r>
              <a:rPr lang="en-US" sz="1300" dirty="0">
                <a:solidFill>
                  <a:srgbClr val="0000FF"/>
                </a:solidFill>
                <a:latin typeface="TimesNewRomanPSMT"/>
              </a:rPr>
              <a:t>http://law2.umkc.edu/faculty/projects/ftrials/conlaw/heartofatlanta.html</a:t>
            </a:r>
          </a:p>
          <a:p>
            <a:r>
              <a:rPr lang="en-US" sz="1300" dirty="0">
                <a:latin typeface="Symbol" panose="05050102010706020507" pitchFamily="18" charset="2"/>
              </a:rPr>
              <a:t>• </a:t>
            </a:r>
            <a:r>
              <a:rPr lang="en-US" sz="1300" i="1" dirty="0">
                <a:latin typeface="TimesNewRomanPS-ItalicMT"/>
              </a:rPr>
              <a:t>U.S. v. Lopez </a:t>
            </a:r>
            <a:r>
              <a:rPr lang="en-US" sz="1300" dirty="0">
                <a:latin typeface="TimesNewRomanPSMT"/>
              </a:rPr>
              <a:t>(1995) -</a:t>
            </a:r>
            <a:r>
              <a:rPr lang="en-US" sz="1300" dirty="0">
                <a:solidFill>
                  <a:srgbClr val="0000FF"/>
                </a:solidFill>
                <a:latin typeface="TimesNewRomanPSMT"/>
              </a:rPr>
              <a:t>http://law2.umkc.edu/faculty/projects/ftrials/conlaw/lopez.html</a:t>
            </a:r>
          </a:p>
          <a:p>
            <a:r>
              <a:rPr lang="en-US" sz="1300" dirty="0">
                <a:latin typeface="Symbol" panose="05050102010706020507" pitchFamily="18" charset="2"/>
              </a:rPr>
              <a:t>• </a:t>
            </a:r>
            <a:r>
              <a:rPr lang="en-US" sz="1300" i="1" dirty="0" err="1">
                <a:latin typeface="TimesNewRomanPS-ItalicMT"/>
              </a:rPr>
              <a:t>N.F.I.B.v</a:t>
            </a:r>
            <a:r>
              <a:rPr lang="en-US" sz="1300" i="1" dirty="0">
                <a:latin typeface="TimesNewRomanPS-ItalicMT"/>
              </a:rPr>
              <a:t>. </a:t>
            </a:r>
            <a:r>
              <a:rPr lang="en-US" sz="1300" i="1" dirty="0" err="1">
                <a:latin typeface="TimesNewRomanPS-ItalicMT"/>
              </a:rPr>
              <a:t>Sebilius</a:t>
            </a:r>
            <a:r>
              <a:rPr lang="en-US" sz="1300" i="1" dirty="0">
                <a:latin typeface="TimesNewRomanPS-ItalicMT"/>
              </a:rPr>
              <a:t> </a:t>
            </a:r>
            <a:r>
              <a:rPr lang="en-US" sz="1300" dirty="0">
                <a:latin typeface="TimesNewRomanPSMT"/>
              </a:rPr>
              <a:t>(2012) -</a:t>
            </a:r>
            <a:r>
              <a:rPr lang="en-US" sz="1300" dirty="0">
                <a:solidFill>
                  <a:srgbClr val="0000FF"/>
                </a:solidFill>
                <a:latin typeface="TimesNewRomanPSMT"/>
              </a:rPr>
              <a:t>http://law2.umkc.edu/faculty/projects/ftrials/conlaw/NationalFederationvSebeliuscommer</a:t>
            </a:r>
          </a:p>
          <a:p>
            <a:r>
              <a:rPr lang="en-US" sz="1300" dirty="0">
                <a:solidFill>
                  <a:srgbClr val="0000FF"/>
                </a:solidFill>
                <a:latin typeface="TimesNewRomanPSMT"/>
              </a:rPr>
              <a:t>ce.html</a:t>
            </a:r>
          </a:p>
          <a:p>
            <a:r>
              <a:rPr lang="en-US" sz="1300" b="1" dirty="0">
                <a:solidFill>
                  <a:srgbClr val="FFFF00"/>
                </a:solidFill>
                <a:latin typeface="TimesNewRomanPS-BoldMT"/>
              </a:rPr>
              <a:t>Separation of Powers:</a:t>
            </a:r>
          </a:p>
          <a:p>
            <a:r>
              <a:rPr lang="en-US" sz="1300" dirty="0">
                <a:solidFill>
                  <a:srgbClr val="000000"/>
                </a:solidFill>
                <a:latin typeface="Symbol" panose="05050102010706020507" pitchFamily="18" charset="2"/>
              </a:rPr>
              <a:t>• </a:t>
            </a:r>
            <a:r>
              <a:rPr lang="en-US" sz="1300" b="1" i="1" dirty="0">
                <a:solidFill>
                  <a:srgbClr val="FF0000"/>
                </a:solidFill>
                <a:latin typeface="TimesNewRomanPS-BoldItalicMT"/>
              </a:rPr>
              <a:t>Marbury v. Madison </a:t>
            </a:r>
            <a:r>
              <a:rPr lang="en-US" sz="1300" b="1" dirty="0">
                <a:solidFill>
                  <a:srgbClr val="FF0000"/>
                </a:solidFill>
                <a:latin typeface="TimesNewRomanPS-BoldMT"/>
              </a:rPr>
              <a:t>(1803) -</a:t>
            </a:r>
            <a:r>
              <a:rPr lang="en-US" sz="1300" dirty="0">
                <a:solidFill>
                  <a:srgbClr val="0000FF"/>
                </a:solidFill>
                <a:latin typeface="TimesNewRomanPSMT"/>
              </a:rPr>
              <a:t>http://law2.umkc.edu/faculty/projects/ftrials/conlaw/marbury.html</a:t>
            </a:r>
          </a:p>
          <a:p>
            <a:r>
              <a:rPr lang="en-US" sz="1300" dirty="0">
                <a:latin typeface="Symbol" panose="05050102010706020507" pitchFamily="18" charset="2"/>
              </a:rPr>
              <a:t>• </a:t>
            </a:r>
            <a:r>
              <a:rPr lang="en-US" sz="1300" i="1" dirty="0">
                <a:latin typeface="TimesNewRomanPS-ItalicMT"/>
              </a:rPr>
              <a:t>Ex Parte McCardle </a:t>
            </a:r>
            <a:r>
              <a:rPr lang="en-US" sz="1300" dirty="0">
                <a:latin typeface="TimesNewRomanPSMT"/>
              </a:rPr>
              <a:t>(1872) -</a:t>
            </a:r>
            <a:r>
              <a:rPr lang="en-US" sz="1300" dirty="0">
                <a:solidFill>
                  <a:srgbClr val="0000FF"/>
                </a:solidFill>
                <a:latin typeface="TimesNewRomanPSMT"/>
              </a:rPr>
              <a:t>http://law2.umkc.edu/faculty/projects/ftrials/conlaw/mccardle.html</a:t>
            </a:r>
          </a:p>
          <a:p>
            <a:r>
              <a:rPr lang="en-US" sz="1300" dirty="0">
                <a:latin typeface="Symbol" panose="05050102010706020507" pitchFamily="18" charset="2"/>
              </a:rPr>
              <a:t>• </a:t>
            </a:r>
            <a:r>
              <a:rPr lang="en-US" sz="1300" i="1" dirty="0">
                <a:latin typeface="TimesNewRomanPS-BoldItalicMT"/>
              </a:rPr>
              <a:t>U.S. v. Curtiss-Wright </a:t>
            </a:r>
            <a:r>
              <a:rPr lang="en-US" sz="1300" dirty="0">
                <a:latin typeface="TimesNewRomanPS-BoldMT"/>
              </a:rPr>
              <a:t>(1936) </a:t>
            </a:r>
            <a:r>
              <a:rPr lang="en-US" sz="1300" b="1" dirty="0">
                <a:latin typeface="TimesNewRomanPS-BoldMT"/>
              </a:rPr>
              <a:t>-</a:t>
            </a:r>
            <a:r>
              <a:rPr lang="en-US" sz="1300" dirty="0">
                <a:solidFill>
                  <a:srgbClr val="0000FF"/>
                </a:solidFill>
                <a:latin typeface="TimesNewRomanPSMT"/>
              </a:rPr>
              <a:t>https://supreme.justia.com/cases/federal/us/299/304/</a:t>
            </a:r>
          </a:p>
          <a:p>
            <a:r>
              <a:rPr lang="en-US" sz="1300" dirty="0">
                <a:latin typeface="Symbol" panose="05050102010706020507" pitchFamily="18" charset="2"/>
              </a:rPr>
              <a:t>• </a:t>
            </a:r>
            <a:r>
              <a:rPr lang="en-US" sz="1300" b="1" i="1" dirty="0">
                <a:solidFill>
                  <a:srgbClr val="FF0000"/>
                </a:solidFill>
                <a:latin typeface="TimesNewRomanPS-ItalicMT"/>
              </a:rPr>
              <a:t>Youngstown Sheet &amp; Tube v. Sawyer </a:t>
            </a:r>
            <a:r>
              <a:rPr lang="en-US" sz="1300" dirty="0">
                <a:latin typeface="TimesNewRomanPSMT"/>
              </a:rPr>
              <a:t>(1952) - </a:t>
            </a:r>
            <a:r>
              <a:rPr lang="en-US" sz="1300" dirty="0">
                <a:solidFill>
                  <a:srgbClr val="0000FF"/>
                </a:solidFill>
                <a:latin typeface="TimesNewRomanPSMT"/>
              </a:rPr>
              <a:t>http://law2.umkc.edu/faculty/projects/ftrials/conlaw/youngstown.html</a:t>
            </a:r>
          </a:p>
          <a:p>
            <a:r>
              <a:rPr lang="en-US" sz="1300" dirty="0">
                <a:solidFill>
                  <a:srgbClr val="000000"/>
                </a:solidFill>
                <a:latin typeface="Symbol" panose="05050102010706020507" pitchFamily="18" charset="2"/>
              </a:rPr>
              <a:t>• </a:t>
            </a:r>
            <a:r>
              <a:rPr lang="en-US" sz="1300" i="1" dirty="0">
                <a:latin typeface="TimesNewRomanPS-BoldItalicMT"/>
              </a:rPr>
              <a:t>U.S. v. Nixon </a:t>
            </a:r>
            <a:r>
              <a:rPr lang="en-US" sz="1300" dirty="0">
                <a:latin typeface="TimesNewRomanPS-BoldMT"/>
              </a:rPr>
              <a:t>(1974) -</a:t>
            </a:r>
            <a:r>
              <a:rPr lang="en-US" sz="1300" b="1" dirty="0">
                <a:solidFill>
                  <a:srgbClr val="FF0000"/>
                </a:solidFill>
                <a:latin typeface="TimesNewRomanPS-BoldMT"/>
              </a:rPr>
              <a:t> </a:t>
            </a:r>
            <a:r>
              <a:rPr lang="en-US" sz="1300" dirty="0">
                <a:solidFill>
                  <a:srgbClr val="0000FF"/>
                </a:solidFill>
                <a:latin typeface="TimesNewRomanPSMT"/>
              </a:rPr>
              <a:t>http://law2.umkc.edu/faculty/projects/ftrials/conlaw/usvnixon.html</a:t>
            </a:r>
          </a:p>
          <a:p>
            <a:r>
              <a:rPr lang="en-US" sz="1300" dirty="0">
                <a:latin typeface="Symbol" panose="05050102010706020507" pitchFamily="18" charset="2"/>
              </a:rPr>
              <a:t>• </a:t>
            </a:r>
            <a:r>
              <a:rPr lang="en-US" sz="1300" i="1" dirty="0">
                <a:latin typeface="TimesNewRomanPS-ItalicMT"/>
              </a:rPr>
              <a:t>Clinton v. Jones </a:t>
            </a:r>
            <a:r>
              <a:rPr lang="en-US" sz="1300" dirty="0">
                <a:latin typeface="TimesNewRomanPSMT"/>
              </a:rPr>
              <a:t>(1997) - </a:t>
            </a:r>
            <a:r>
              <a:rPr lang="en-US" sz="1300" dirty="0">
                <a:solidFill>
                  <a:srgbClr val="0000FF"/>
                </a:solidFill>
                <a:latin typeface="TimesNewRomanPSMT"/>
              </a:rPr>
              <a:t>http://law2.umkc.edu/faculty/projects/ftrials/conlaw/clintonvjones.html</a:t>
            </a:r>
            <a:endParaRPr lang="en-US" sz="1300" dirty="0"/>
          </a:p>
        </p:txBody>
      </p:sp>
    </p:spTree>
    <p:extLst>
      <p:ext uri="{BB962C8B-B14F-4D97-AF65-F5344CB8AC3E}">
        <p14:creationId xmlns:p14="http://schemas.microsoft.com/office/powerpoint/2010/main" val="12439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327" y="3417570"/>
            <a:ext cx="5829300" cy="1481328"/>
          </a:xfrm>
        </p:spPr>
        <p:txBody>
          <a:bodyPr/>
          <a:lstStyle/>
          <a:p>
            <a:pPr algn="ctr"/>
            <a:r>
              <a:rPr lang="en-US" dirty="0">
                <a:latin typeface="Times New Roman" panose="02020603050405020304" pitchFamily="18" charset="0"/>
                <a:cs typeface="Times New Roman" panose="02020603050405020304" pitchFamily="18" charset="0"/>
              </a:rPr>
              <a:t>Questions &amp;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Comments</a:t>
            </a:r>
          </a:p>
        </p:txBody>
      </p:sp>
      <p:sp>
        <p:nvSpPr>
          <p:cNvPr id="3" name="Subtitle 2"/>
          <p:cNvSpPr>
            <a:spLocks noGrp="1"/>
          </p:cNvSpPr>
          <p:nvPr>
            <p:ph type="subTitle" idx="1"/>
          </p:nvPr>
        </p:nvSpPr>
        <p:spPr>
          <a:xfrm>
            <a:off x="533400" y="1219200"/>
            <a:ext cx="7772399" cy="2198370"/>
          </a:xfrm>
        </p:spPr>
        <p:txBody>
          <a:bodyPr>
            <a:normAutofit fontScale="62500" lnSpcReduction="20000"/>
          </a:bodyPr>
          <a:lstStyle/>
          <a:p>
            <a:pPr marL="51435"/>
            <a:r>
              <a:rPr lang="en-US" sz="6000" dirty="0">
                <a:latin typeface="Times New Roman" pitchFamily="18" charset="0"/>
                <a:cs typeface="Times New Roman" pitchFamily="18" charset="0"/>
              </a:rPr>
              <a:t>The Horizontal and the Vertical: </a:t>
            </a:r>
            <a:br>
              <a:rPr lang="en-US" sz="6000" dirty="0">
                <a:latin typeface="Times New Roman" pitchFamily="18" charset="0"/>
                <a:cs typeface="Times New Roman" pitchFamily="18" charset="0"/>
              </a:rPr>
            </a:br>
            <a:r>
              <a:rPr lang="en-US" sz="6000" dirty="0">
                <a:latin typeface="Times New Roman" pitchFamily="18" charset="0"/>
                <a:cs typeface="Times New Roman" pitchFamily="18" charset="0"/>
              </a:rPr>
              <a:t>The concepts and Politics of Federalism and Separation of Powers </a:t>
            </a:r>
            <a:endParaRPr lang="en-US" sz="3825"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07A5CCA-67FD-411A-A234-4803B09E4BC7}"/>
              </a:ext>
            </a:extLst>
          </p:cNvPr>
          <p:cNvSpPr txBox="1"/>
          <p:nvPr/>
        </p:nvSpPr>
        <p:spPr>
          <a:xfrm>
            <a:off x="3581400" y="5177135"/>
            <a:ext cx="2590799" cy="461665"/>
          </a:xfrm>
          <a:prstGeom prst="rect">
            <a:avLst/>
          </a:prstGeom>
          <a:noFill/>
        </p:spPr>
        <p:txBody>
          <a:bodyPr wrap="square" rtlCol="0">
            <a:spAutoFit/>
          </a:bodyPr>
          <a:lstStyle/>
          <a:p>
            <a:r>
              <a:rPr lang="en-US" sz="2400" i="1"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jkobylka@smu.edu</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63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The Context of Conversation:</a:t>
            </a:r>
            <a:br>
              <a:rPr lang="en-US" dirty="0">
                <a:latin typeface="Times New Roman" pitchFamily="18" charset="0"/>
                <a:cs typeface="Times New Roman" pitchFamily="18" charset="0"/>
              </a:rPr>
            </a:br>
            <a:r>
              <a:rPr lang="en-US" i="1" dirty="0" err="1">
                <a:latin typeface="Times New Roman" pitchFamily="18" charset="0"/>
                <a:cs typeface="Times New Roman" pitchFamily="18" charset="0"/>
              </a:rPr>
              <a:t>Hamiltonize</a:t>
            </a:r>
            <a:r>
              <a:rPr lang="en-US" i="1" dirty="0">
                <a:latin typeface="Times New Roman" pitchFamily="18" charset="0"/>
                <a:cs typeface="Times New Roman" pitchFamily="18" charset="0"/>
              </a:rPr>
              <a:t> it!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“Perhaps the time has come, to borrow </a:t>
            </a:r>
            <a:r>
              <a:rPr lang="en-US" b="1" dirty="0">
                <a:latin typeface="Times New Roman" pitchFamily="18" charset="0"/>
                <a:cs typeface="Times New Roman" pitchFamily="18" charset="0"/>
              </a:rPr>
              <a:t>Walton Hamilton’s </a:t>
            </a:r>
            <a:r>
              <a:rPr lang="en-US" dirty="0">
                <a:latin typeface="Times New Roman" pitchFamily="18" charset="0"/>
                <a:cs typeface="Times New Roman" pitchFamily="18" charset="0"/>
              </a:rPr>
              <a:t>fine phrase, to raise the framers from immortality to mortality, to give them credit for their magnificent demonstration of the art of democratic politics.”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1400" dirty="0">
                <a:latin typeface="Times New Roman" pitchFamily="18" charset="0"/>
                <a:cs typeface="Times New Roman" pitchFamily="18" charset="0"/>
              </a:rPr>
              <a:t>- John Roche, “The Founding Fathers: A Reform Caucus in Action” (1961)</a:t>
            </a:r>
          </a:p>
          <a:p>
            <a:r>
              <a:rPr lang="en-US" dirty="0">
                <a:latin typeface="Times New Roman" pitchFamily="18" charset="0"/>
                <a:cs typeface="Times New Roman" pitchFamily="18" charset="0"/>
              </a:rPr>
              <a:t>Play up the </a:t>
            </a:r>
            <a:r>
              <a:rPr lang="en-US" b="1" i="1" dirty="0">
                <a:latin typeface="Times New Roman" pitchFamily="18" charset="0"/>
                <a:cs typeface="Times New Roman" pitchFamily="18" charset="0"/>
              </a:rPr>
              <a:t>STORY</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and the </a:t>
            </a:r>
            <a:r>
              <a:rPr lang="en-US" b="1" i="1" dirty="0">
                <a:latin typeface="Times New Roman" pitchFamily="18" charset="0"/>
                <a:cs typeface="Times New Roman" pitchFamily="18" charset="0"/>
              </a:rPr>
              <a:t>DRAMA</a:t>
            </a:r>
          </a:p>
          <a:p>
            <a:pPr lvl="1"/>
            <a:r>
              <a:rPr lang="en-US" b="1" i="1" dirty="0">
                <a:latin typeface="Times New Roman" pitchFamily="18" charset="0"/>
                <a:cs typeface="Times New Roman" pitchFamily="18" charset="0"/>
              </a:rPr>
              <a:t>“</a:t>
            </a:r>
            <a:r>
              <a:rPr lang="en-US" b="1" i="1" dirty="0" err="1">
                <a:latin typeface="Times New Roman" pitchFamily="18" charset="0"/>
                <a:cs typeface="Times New Roman" pitchFamily="18" charset="0"/>
              </a:rPr>
              <a:t>Hamiltonize</a:t>
            </a:r>
            <a:r>
              <a:rPr lang="en-US" b="1" i="1" dirty="0">
                <a:latin typeface="Times New Roman" pitchFamily="18" charset="0"/>
                <a:cs typeface="Times New Roman" pitchFamily="18" charset="0"/>
              </a:rPr>
              <a:t>” </a:t>
            </a:r>
            <a:r>
              <a:rPr lang="en-US" i="1" dirty="0">
                <a:latin typeface="Times New Roman" pitchFamily="18" charset="0"/>
                <a:cs typeface="Times New Roman" pitchFamily="18" charset="0"/>
              </a:rPr>
              <a:t>It</a:t>
            </a:r>
          </a:p>
          <a:p>
            <a:pPr lvl="1"/>
            <a:r>
              <a:rPr lang="en-US" dirty="0">
                <a:latin typeface="Times New Roman" pitchFamily="18" charset="0"/>
                <a:cs typeface="Times New Roman" pitchFamily="18" charset="0"/>
              </a:rPr>
              <a:t>Put the “</a:t>
            </a:r>
            <a:r>
              <a:rPr lang="en-US" b="1" dirty="0">
                <a:latin typeface="Times New Roman" pitchFamily="18" charset="0"/>
                <a:cs typeface="Times New Roman" pitchFamily="18" charset="0"/>
              </a:rPr>
              <a:t>Story</a:t>
            </a:r>
            <a:r>
              <a:rPr lang="en-US" dirty="0">
                <a:latin typeface="Times New Roman" pitchFamily="18" charset="0"/>
                <a:cs typeface="Times New Roman" pitchFamily="18" charset="0"/>
              </a:rPr>
              <a:t>” back in History.</a:t>
            </a:r>
          </a:p>
        </p:txBody>
      </p:sp>
    </p:spTree>
    <p:extLst>
      <p:ext uri="{BB962C8B-B14F-4D97-AF65-F5344CB8AC3E}">
        <p14:creationId xmlns:p14="http://schemas.microsoft.com/office/powerpoint/2010/main" val="4831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Two Major Structural Principles of the Constitution</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Separation of Powers Borne of </a:t>
            </a:r>
          </a:p>
          <a:p>
            <a:pPr lvl="1"/>
            <a:r>
              <a:rPr lang="en-US" dirty="0">
                <a:latin typeface="Times New Roman" panose="02020603050405020304" pitchFamily="18" charset="0"/>
                <a:cs typeface="Times New Roman" panose="02020603050405020304" pitchFamily="18" charset="0"/>
              </a:rPr>
              <a:t>English Constitutional Development</a:t>
            </a:r>
          </a:p>
          <a:p>
            <a:pPr lvl="1"/>
            <a:r>
              <a:rPr lang="en-US" dirty="0">
                <a:latin typeface="Times New Roman" panose="02020603050405020304" pitchFamily="18" charset="0"/>
                <a:cs typeface="Times New Roman" panose="02020603050405020304" pitchFamily="18" charset="0"/>
              </a:rPr>
              <a:t>Montesquieu’s Reconstruction in </a:t>
            </a:r>
            <a:r>
              <a:rPr lang="en-US" i="1" dirty="0">
                <a:latin typeface="Times New Roman" panose="02020603050405020304" pitchFamily="18" charset="0"/>
                <a:cs typeface="Times New Roman" panose="02020603050405020304" pitchFamily="18" charset="0"/>
              </a:rPr>
              <a:t>The Spirit of the Laws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General Colonial Practice and Consensus</a:t>
            </a:r>
          </a:p>
          <a:p>
            <a:pPr marL="0" indent="0" algn="ctr">
              <a:buNone/>
            </a:pPr>
            <a:r>
              <a:rPr lang="en-US" i="1" dirty="0">
                <a:latin typeface="Times New Roman" panose="02020603050405020304" pitchFamily="18" charset="0"/>
                <a:cs typeface="Times New Roman" panose="02020603050405020304" pitchFamily="18" charset="0"/>
              </a:rPr>
              <a:t>will discuss more fully in the following workshop</a:t>
            </a:r>
          </a:p>
          <a:p>
            <a:r>
              <a:rPr lang="en-US" dirty="0">
                <a:latin typeface="Times New Roman" panose="02020603050405020304" pitchFamily="18" charset="0"/>
                <a:cs typeface="Times New Roman" panose="02020603050405020304" pitchFamily="18" charset="0"/>
              </a:rPr>
              <a:t>Space – “Extent of Territory” – </a:t>
            </a:r>
            <a:r>
              <a:rPr lang="en-US" i="1" dirty="0">
                <a:latin typeface="Times New Roman" panose="02020603050405020304" pitchFamily="18" charset="0"/>
                <a:cs typeface="Times New Roman" panose="02020603050405020304" pitchFamily="18" charset="0"/>
              </a:rPr>
              <a:t>Federalism – Borne of</a:t>
            </a:r>
          </a:p>
          <a:p>
            <a:pPr lvl="1"/>
            <a:r>
              <a:rPr lang="en-US" dirty="0">
                <a:latin typeface="Times New Roman" panose="02020603050405020304" pitchFamily="18" charset="0"/>
                <a:cs typeface="Times New Roman" panose="02020603050405020304" pitchFamily="18" charset="0"/>
              </a:rPr>
              <a:t>History: English Colonial Practice &amp; “Benign Neglect” </a:t>
            </a:r>
          </a:p>
          <a:p>
            <a:pPr lvl="1"/>
            <a:r>
              <a:rPr lang="en-US" dirty="0">
                <a:latin typeface="Times New Roman" panose="02020603050405020304" pitchFamily="18" charset="0"/>
                <a:cs typeface="Times New Roman" panose="02020603050405020304" pitchFamily="18" charset="0"/>
              </a:rPr>
              <a:t>Politics: Compromises at the Constitutional Convention</a:t>
            </a:r>
          </a:p>
        </p:txBody>
      </p:sp>
    </p:spTree>
    <p:extLst>
      <p:ext uri="{BB962C8B-B14F-4D97-AF65-F5344CB8AC3E}">
        <p14:creationId xmlns:p14="http://schemas.microsoft.com/office/powerpoint/2010/main" val="29448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10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par>
                          <p:cTn id="30" fill="hold">
                            <p:stCondLst>
                              <p:cond delay="0"/>
                            </p:stCondLst>
                            <p:childTnLst>
                              <p:par>
                                <p:cTn id="31" presetID="42"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Political Compromise: Vagueness</a:t>
            </a:r>
          </a:p>
        </p:txBody>
      </p:sp>
      <p:sp>
        <p:nvSpPr>
          <p:cNvPr id="3" name="Content Placeholder 2"/>
          <p:cNvSpPr>
            <a:spLocks noGrp="1"/>
          </p:cNvSpPr>
          <p:nvPr>
            <p:ph idx="1"/>
          </p:nvPr>
        </p:nvSpPr>
        <p:spPr>
          <a:xfrm>
            <a:off x="224607" y="1752600"/>
            <a:ext cx="8686800" cy="4525963"/>
          </a:xfrm>
        </p:spPr>
        <p:txBody>
          <a:bodyPr>
            <a:normAutofit fontScale="92500" lnSpcReduction="20000"/>
          </a:bodyPr>
          <a:lstStyle/>
          <a:p>
            <a:r>
              <a:rPr lang="en-US" sz="3200" dirty="0">
                <a:latin typeface="Times New Roman" pitchFamily="18" charset="0"/>
                <a:cs typeface="Times New Roman" pitchFamily="18" charset="0"/>
              </a:rPr>
              <a:t> Article II of Articles of Confederation:</a:t>
            </a:r>
          </a:p>
          <a:p>
            <a:pPr lvl="1"/>
            <a:r>
              <a:rPr lang="en-US" sz="1700" dirty="0">
                <a:latin typeface="Times New Roman" panose="02020603050405020304" pitchFamily="18" charset="0"/>
                <a:cs typeface="Times New Roman" pitchFamily="18" charset="0"/>
              </a:rPr>
              <a:t>“</a:t>
            </a:r>
            <a:r>
              <a:rPr lang="en-US" sz="2200" dirty="0">
                <a:effectLst/>
                <a:latin typeface="Times New Roman" panose="02020603050405020304" pitchFamily="18" charset="0"/>
                <a:cs typeface="Times New Roman" panose="02020603050405020304" pitchFamily="18" charset="0"/>
              </a:rPr>
              <a:t>Each state retains its sovereignty, freedom, and independence, and every Power, Jurisdiction, and right, </a:t>
            </a:r>
            <a:r>
              <a:rPr lang="en-US" sz="2200" b="1" i="1" dirty="0">
                <a:solidFill>
                  <a:srgbClr val="FFC000"/>
                </a:solidFill>
                <a:effectLst/>
                <a:latin typeface="Times New Roman" panose="02020603050405020304" pitchFamily="18" charset="0"/>
                <a:cs typeface="Times New Roman" panose="02020603050405020304" pitchFamily="18" charset="0"/>
              </a:rPr>
              <a:t>which is not by this confederation expressly delegated to the United States</a:t>
            </a:r>
            <a:r>
              <a:rPr lang="en-US" sz="2200" dirty="0">
                <a:effectLst/>
                <a:latin typeface="Times New Roman" panose="02020603050405020304" pitchFamily="18" charset="0"/>
                <a:cs typeface="Times New Roman" panose="02020603050405020304" pitchFamily="18" charset="0"/>
              </a:rPr>
              <a:t>, in Congress assembled.”</a:t>
            </a:r>
          </a:p>
          <a:p>
            <a:pPr lvl="1"/>
            <a:r>
              <a:rPr lang="en-US" sz="2200" i="1" dirty="0">
                <a:effectLst/>
                <a:latin typeface="Times New Roman" panose="02020603050405020304" pitchFamily="18" charset="0"/>
                <a:cs typeface="Times New Roman" panose="02020603050405020304" pitchFamily="18" charset="0"/>
              </a:rPr>
              <a:t>All </a:t>
            </a:r>
            <a:r>
              <a:rPr lang="en-US" sz="2200" dirty="0">
                <a:effectLst/>
                <a:latin typeface="Times New Roman" panose="02020603050405020304" pitchFamily="18" charset="0"/>
                <a:cs typeface="Times New Roman" panose="02020603050405020304" pitchFamily="18" charset="0"/>
              </a:rPr>
              <a:t>at Constitutional Convention Wanted a Stronger National Government</a:t>
            </a:r>
            <a:endParaRPr lang="en-US" sz="2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Basic Question: </a:t>
            </a:r>
            <a:r>
              <a:rPr lang="en-US" sz="3200" dirty="0" err="1">
                <a:latin typeface="Times New Roman" pitchFamily="18" charset="0"/>
                <a:cs typeface="Times New Roman" pitchFamily="18" charset="0"/>
              </a:rPr>
              <a:t>Goldielocksian</a:t>
            </a:r>
            <a:r>
              <a:rPr lang="en-US" sz="3200" dirty="0">
                <a:latin typeface="Times New Roman" pitchFamily="18" charset="0"/>
                <a:cs typeface="Times New Roman" pitchFamily="18" charset="0"/>
              </a:rPr>
              <a:t> – Scope of Power</a:t>
            </a:r>
          </a:p>
          <a:p>
            <a:r>
              <a:rPr lang="en-US" sz="3200" dirty="0">
                <a:latin typeface="Times New Roman" pitchFamily="18" charset="0"/>
                <a:cs typeface="Times New Roman" pitchFamily="18" charset="0"/>
              </a:rPr>
              <a:t>Political/Constitutional Tension:</a:t>
            </a:r>
          </a:p>
          <a:p>
            <a:pPr lvl="1"/>
            <a:r>
              <a:rPr lang="en-US" sz="2200" dirty="0">
                <a:latin typeface="Times New Roman" pitchFamily="18" charset="0"/>
                <a:cs typeface="Times New Roman" pitchFamily="18" charset="0"/>
              </a:rPr>
              <a:t>States Rights (state sovereignty)</a:t>
            </a:r>
          </a:p>
          <a:p>
            <a:pPr lvl="1"/>
            <a:r>
              <a:rPr lang="en-US" sz="2200" dirty="0">
                <a:latin typeface="Times New Roman" pitchFamily="18" charset="0"/>
                <a:cs typeface="Times New Roman" pitchFamily="18" charset="0"/>
              </a:rPr>
              <a:t>Nationalism (popular sovereignty)</a:t>
            </a:r>
          </a:p>
          <a:p>
            <a:r>
              <a:rPr lang="en-US" sz="3200" dirty="0">
                <a:latin typeface="Times New Roman" pitchFamily="18" charset="0"/>
                <a:cs typeface="Times New Roman" pitchFamily="18" charset="0"/>
              </a:rPr>
              <a:t>No Consensus at Convention</a:t>
            </a:r>
          </a:p>
        </p:txBody>
      </p:sp>
    </p:spTree>
    <p:extLst>
      <p:ext uri="{BB962C8B-B14F-4D97-AF65-F5344CB8AC3E}">
        <p14:creationId xmlns:p14="http://schemas.microsoft.com/office/powerpoint/2010/main" val="5637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65321" cy="1326321"/>
          </a:xfrm>
        </p:spPr>
        <p:txBody>
          <a:bodyPr/>
          <a:lstStyle/>
          <a:p>
            <a:r>
              <a:rPr lang="en-US" dirty="0">
                <a:latin typeface="Times New Roman" pitchFamily="18" charset="0"/>
                <a:cs typeface="Times New Roman" pitchFamily="18" charset="0"/>
              </a:rPr>
              <a:t>Textual Manifestations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of Political </a:t>
            </a:r>
            <a:r>
              <a:rPr lang="en-US" dirty="0" err="1">
                <a:latin typeface="Times New Roman" pitchFamily="18" charset="0"/>
                <a:cs typeface="Times New Roman" pitchFamily="18" charset="0"/>
              </a:rPr>
              <a:t>Dissensus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8229600" cy="4953000"/>
          </a:xfrm>
        </p:spPr>
        <p:txBody>
          <a:bodyPr>
            <a:normAutofit fontScale="40000" lnSpcReduction="20000"/>
          </a:bodyPr>
          <a:lstStyle/>
          <a:p>
            <a:pPr marL="0" indent="0">
              <a:buNone/>
            </a:pPr>
            <a:r>
              <a:rPr lang="en-US" sz="4900" dirty="0">
                <a:effectLst/>
                <a:latin typeface="Times New Roman" pitchFamily="18" charset="0"/>
                <a:cs typeface="Times New Roman" pitchFamily="18" charset="0"/>
              </a:rPr>
              <a:t>The “</a:t>
            </a:r>
            <a:r>
              <a:rPr lang="en-US" sz="4900" b="1" dirty="0">
                <a:effectLst/>
                <a:latin typeface="Times New Roman" pitchFamily="18" charset="0"/>
                <a:cs typeface="Times New Roman" pitchFamily="18" charset="0"/>
              </a:rPr>
              <a:t>Enumerated Powers</a:t>
            </a:r>
            <a:r>
              <a:rPr lang="en-US" sz="4900" dirty="0">
                <a:effectLst/>
                <a:latin typeface="Times New Roman" pitchFamily="18" charset="0"/>
                <a:cs typeface="Times New Roman" pitchFamily="18" charset="0"/>
              </a:rPr>
              <a:t>” </a:t>
            </a:r>
            <a:r>
              <a:rPr lang="en-US" sz="4900" b="1" dirty="0">
                <a:latin typeface="Times New Roman" pitchFamily="18" charset="0"/>
                <a:cs typeface="Times New Roman" pitchFamily="18" charset="0"/>
              </a:rPr>
              <a:t>(Art. I §8, §§1-17) </a:t>
            </a:r>
            <a:endParaRPr lang="en-US" sz="4900" dirty="0">
              <a:effectLst/>
              <a:latin typeface="Times New Roman" pitchFamily="18" charset="0"/>
              <a:cs typeface="Times New Roman" pitchFamily="18" charset="0"/>
            </a:endParaRPr>
          </a:p>
          <a:p>
            <a:pPr marL="0" indent="0">
              <a:buNone/>
            </a:pPr>
            <a:r>
              <a:rPr lang="en-US" sz="5000" dirty="0">
                <a:effectLst/>
                <a:latin typeface="Times New Roman" pitchFamily="18" charset="0"/>
                <a:cs typeface="Times New Roman" pitchFamily="18" charset="0"/>
              </a:rPr>
              <a:t>“The Congress shall have Power To… make all Laws which shall be </a:t>
            </a:r>
            <a:r>
              <a:rPr lang="en-US" sz="5000" b="1" i="1" dirty="0">
                <a:effectLst/>
                <a:latin typeface="Times New Roman" pitchFamily="18" charset="0"/>
                <a:cs typeface="Times New Roman" pitchFamily="18" charset="0"/>
              </a:rPr>
              <a:t>necessary and proper </a:t>
            </a:r>
            <a:r>
              <a:rPr lang="en-US" sz="5000" dirty="0">
                <a:effectLst/>
                <a:latin typeface="Times New Roman" pitchFamily="18" charset="0"/>
                <a:cs typeface="Times New Roman" pitchFamily="18" charset="0"/>
              </a:rPr>
              <a:t>for carrying into Execution the foregoing Powers, and all other Powers vested by this Constitution in the Government of the United States, or in any Department or Officer thereof.” </a:t>
            </a:r>
            <a:r>
              <a:rPr lang="en-US" sz="5000" b="1" dirty="0">
                <a:latin typeface="Times New Roman" pitchFamily="18" charset="0"/>
                <a:cs typeface="Times New Roman" pitchFamily="18" charset="0"/>
              </a:rPr>
              <a:t>(Art. I §8, §§18) </a:t>
            </a:r>
          </a:p>
          <a:p>
            <a:pPr marL="0" indent="0">
              <a:buNone/>
            </a:pPr>
            <a:r>
              <a:rPr lang="en-US" sz="5000" dirty="0">
                <a:effectLst/>
                <a:latin typeface="Times New Roman" pitchFamily="18" charset="0"/>
                <a:cs typeface="Times New Roman" pitchFamily="18" charset="0"/>
              </a:rPr>
              <a:t>“This Constitution, and the Laws of the United States which shall be made in Pursuance thereof; and all Treaties made, or which shall be made, under the Authority of the United States, </a:t>
            </a:r>
            <a:r>
              <a:rPr lang="en-US" sz="5000" b="1" i="1" dirty="0">
                <a:effectLst/>
                <a:latin typeface="Times New Roman" pitchFamily="18" charset="0"/>
                <a:cs typeface="Times New Roman" pitchFamily="18" charset="0"/>
              </a:rPr>
              <a:t>shall be the supreme Law of the Land</a:t>
            </a:r>
            <a:r>
              <a:rPr lang="en-US" sz="5000" dirty="0">
                <a:effectLst/>
                <a:latin typeface="Times New Roman" pitchFamily="18" charset="0"/>
                <a:cs typeface="Times New Roman" pitchFamily="18" charset="0"/>
              </a:rPr>
              <a:t>; and the Judges in every State shall be bound thereby, any Thing in the Constitution or Laws of any State to the Contrary notwithstanding.” </a:t>
            </a:r>
            <a:r>
              <a:rPr lang="en-US" sz="5000" b="1" dirty="0">
                <a:latin typeface="Times New Roman" pitchFamily="18" charset="0"/>
                <a:cs typeface="Times New Roman" pitchFamily="18" charset="0"/>
              </a:rPr>
              <a:t>(Art. VI §2)</a:t>
            </a:r>
            <a:endParaRPr lang="en-US" sz="2500" b="1" dirty="0">
              <a:latin typeface="Times New Roman" pitchFamily="18" charset="0"/>
              <a:cs typeface="Times New Roman" pitchFamily="18" charset="0"/>
            </a:endParaRPr>
          </a:p>
          <a:p>
            <a:pPr marL="0" indent="0">
              <a:buNone/>
            </a:pPr>
            <a:r>
              <a:rPr lang="en-US" sz="5000" dirty="0">
                <a:effectLst/>
                <a:latin typeface="Times New Roman" pitchFamily="18" charset="0"/>
                <a:cs typeface="Times New Roman" pitchFamily="18" charset="0"/>
              </a:rPr>
              <a:t>“The powers not delegated to the United States by the Constitution, nor prohibited by it to the States, </a:t>
            </a:r>
            <a:r>
              <a:rPr lang="en-US" sz="5000" b="1" i="1" dirty="0">
                <a:effectLst/>
                <a:latin typeface="Times New Roman" pitchFamily="18" charset="0"/>
                <a:cs typeface="Times New Roman" pitchFamily="18" charset="0"/>
              </a:rPr>
              <a:t>are reserved to the States respectively, or to the people</a:t>
            </a:r>
            <a:r>
              <a:rPr lang="en-US" sz="5000" dirty="0">
                <a:effectLst/>
                <a:latin typeface="Times New Roman" pitchFamily="18" charset="0"/>
                <a:cs typeface="Times New Roman" pitchFamily="18" charset="0"/>
              </a:rPr>
              <a:t>.”  </a:t>
            </a:r>
            <a:r>
              <a:rPr lang="en-US" sz="5000" b="1" dirty="0">
                <a:effectLst/>
                <a:latin typeface="Times New Roman" pitchFamily="18" charset="0"/>
                <a:cs typeface="Times New Roman" pitchFamily="18" charset="0"/>
              </a:rPr>
              <a:t>(</a:t>
            </a:r>
            <a:r>
              <a:rPr lang="en-US" sz="5000" b="1" dirty="0">
                <a:latin typeface="Times New Roman" pitchFamily="18" charset="0"/>
                <a:cs typeface="Times New Roman" pitchFamily="18" charset="0"/>
              </a:rPr>
              <a:t>10</a:t>
            </a:r>
            <a:r>
              <a:rPr lang="en-US" sz="5000" b="1" baseline="30000" dirty="0">
                <a:latin typeface="Times New Roman" pitchFamily="18" charset="0"/>
                <a:cs typeface="Times New Roman" pitchFamily="18" charset="0"/>
              </a:rPr>
              <a:t>th</a:t>
            </a:r>
            <a:r>
              <a:rPr lang="en-US" sz="5000" b="1" dirty="0">
                <a:latin typeface="Times New Roman" pitchFamily="18" charset="0"/>
                <a:cs typeface="Times New Roman" pitchFamily="18" charset="0"/>
              </a:rPr>
              <a:t> Amendment)</a:t>
            </a:r>
          </a:p>
          <a:p>
            <a:pPr marL="0" indent="0">
              <a:buNone/>
            </a:pPr>
            <a:r>
              <a:rPr lang="en-US" sz="5000" i="1" dirty="0">
                <a:latin typeface="Times New Roman" pitchFamily="18" charset="0"/>
                <a:cs typeface="Times New Roman" pitchFamily="18" charset="0"/>
              </a:rPr>
              <a:t>Later: the “no state </a:t>
            </a:r>
            <a:r>
              <a:rPr lang="en-US" sz="5000" i="1" dirty="0" err="1">
                <a:latin typeface="Times New Roman" pitchFamily="18" charset="0"/>
                <a:cs typeface="Times New Roman" pitchFamily="18" charset="0"/>
              </a:rPr>
              <a:t>shalls</a:t>
            </a:r>
            <a:r>
              <a:rPr lang="en-US" sz="5000" i="1" dirty="0">
                <a:latin typeface="Times New Roman" pitchFamily="18" charset="0"/>
                <a:cs typeface="Times New Roman" pitchFamily="18" charset="0"/>
              </a:rPr>
              <a:t>” of the </a:t>
            </a:r>
            <a:r>
              <a:rPr lang="en-US" sz="5000" b="1" i="1" dirty="0">
                <a:latin typeface="Times New Roman" pitchFamily="18" charset="0"/>
                <a:cs typeface="Times New Roman" pitchFamily="18" charset="0"/>
              </a:rPr>
              <a:t>Fourteenth Amendment </a:t>
            </a:r>
            <a:r>
              <a:rPr lang="en-US" sz="5000" b="1" dirty="0">
                <a:latin typeface="Times New Roman" pitchFamily="18" charset="0"/>
                <a:cs typeface="Times New Roman" pitchFamily="18" charset="0"/>
              </a:rPr>
              <a:t>(1868)</a:t>
            </a:r>
            <a:endParaRPr lang="en-US" sz="5000" i="1" dirty="0">
              <a:latin typeface="Times New Roman" pitchFamily="18" charset="0"/>
              <a:cs typeface="Times New Roman" pitchFamily="18" charset="0"/>
            </a:endParaRPr>
          </a:p>
        </p:txBody>
      </p:sp>
    </p:spTree>
    <p:extLst>
      <p:ext uri="{BB962C8B-B14F-4D97-AF65-F5344CB8AC3E}">
        <p14:creationId xmlns:p14="http://schemas.microsoft.com/office/powerpoint/2010/main" val="35795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 of Dissensus: Cycles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Typically referred to as </a:t>
            </a:r>
          </a:p>
          <a:p>
            <a:pPr lvl="1"/>
            <a:r>
              <a:rPr lang="en-US" dirty="0">
                <a:latin typeface="Times New Roman" panose="02020603050405020304" pitchFamily="18" charset="0"/>
                <a:cs typeface="Times New Roman" panose="02020603050405020304" pitchFamily="18" charset="0"/>
              </a:rPr>
              <a:t>States Rights vs. Nationalism</a:t>
            </a:r>
          </a:p>
          <a:p>
            <a:pPr lvl="1"/>
            <a:r>
              <a:rPr lang="en-US" dirty="0">
                <a:latin typeface="Times New Roman" panose="02020603050405020304" pitchFamily="18" charset="0"/>
                <a:cs typeface="Times New Roman" panose="02020603050405020304" pitchFamily="18" charset="0"/>
              </a:rPr>
              <a:t>Dual Federalism vs. Cooperative Federalism</a:t>
            </a:r>
          </a:p>
          <a:p>
            <a:pPr lvl="1"/>
            <a:r>
              <a:rPr lang="en-US" dirty="0">
                <a:latin typeface="Times New Roman" panose="02020603050405020304" pitchFamily="18" charset="0"/>
                <a:cs typeface="Times New Roman" panose="02020603050405020304" pitchFamily="18" charset="0"/>
              </a:rPr>
              <a:t>A Culinary Take: Layer vs. Marble Cake</a:t>
            </a:r>
          </a:p>
          <a:p>
            <a:r>
              <a:rPr lang="en-US" dirty="0">
                <a:latin typeface="Times New Roman" panose="02020603050405020304" pitchFamily="18" charset="0"/>
                <a:cs typeface="Times New Roman" panose="02020603050405020304" pitchFamily="18" charset="0"/>
              </a:rPr>
              <a:t>Same Constitutional Text(s), Different Interpretations</a:t>
            </a:r>
          </a:p>
          <a:p>
            <a:pPr lvl="1"/>
            <a:r>
              <a:rPr lang="en-US" dirty="0">
                <a:latin typeface="Times New Roman" panose="02020603050405020304" pitchFamily="18" charset="0"/>
                <a:cs typeface="Times New Roman" panose="02020603050405020304" pitchFamily="18" charset="0"/>
              </a:rPr>
              <a:t>Definition of Enumerated Powers of </a:t>
            </a:r>
            <a:r>
              <a:rPr lang="en-US" b="1" dirty="0">
                <a:latin typeface="Times New Roman" pitchFamily="18" charset="0"/>
                <a:cs typeface="Times New Roman" pitchFamily="18" charset="0"/>
              </a:rPr>
              <a:t>Art. I §8, §§1-17</a:t>
            </a:r>
          </a:p>
          <a:p>
            <a:pPr lvl="1"/>
            <a:r>
              <a:rPr lang="en-US" dirty="0">
                <a:effectLst/>
                <a:latin typeface="Times New Roman" pitchFamily="18" charset="0"/>
                <a:cs typeface="Times New Roman" pitchFamily="18" charset="0"/>
              </a:rPr>
              <a:t>Definition of “Necessary and Proper” Clause of </a:t>
            </a:r>
            <a:r>
              <a:rPr lang="en-US" b="1" dirty="0">
                <a:latin typeface="Times New Roman" pitchFamily="18" charset="0"/>
                <a:cs typeface="Times New Roman" pitchFamily="18" charset="0"/>
              </a:rPr>
              <a:t>Art. I §8, §§18</a:t>
            </a:r>
            <a:endParaRPr lang="en-US" dirty="0">
              <a:effectLst/>
              <a:latin typeface="Times New Roman" pitchFamily="18" charset="0"/>
              <a:cs typeface="Times New Roman" pitchFamily="18" charset="0"/>
            </a:endParaRPr>
          </a:p>
          <a:p>
            <a:pPr lvl="1"/>
            <a:r>
              <a:rPr lang="en-US" dirty="0">
                <a:latin typeface="Times New Roman" panose="02020603050405020304" pitchFamily="18" charset="0"/>
                <a:cs typeface="Times New Roman" panose="02020603050405020304" pitchFamily="18" charset="0"/>
              </a:rPr>
              <a:t>Definition of Tenth Amendment</a:t>
            </a:r>
          </a:p>
          <a:p>
            <a:pPr lvl="1"/>
            <a:r>
              <a:rPr lang="en-US" dirty="0">
                <a:latin typeface="Times New Roman" panose="02020603050405020304" pitchFamily="18" charset="0"/>
                <a:cs typeface="Times New Roman" panose="02020603050405020304" pitchFamily="18" charset="0"/>
              </a:rPr>
              <a:t>Impact of Supremacy Clause </a:t>
            </a:r>
            <a:r>
              <a:rPr lang="en-US" b="1" dirty="0">
                <a:latin typeface="Times New Roman" pitchFamily="18" charset="0"/>
                <a:cs typeface="Times New Roman" pitchFamily="18" charset="0"/>
              </a:rPr>
              <a:t>Art. VI, </a:t>
            </a:r>
            <a:r>
              <a:rPr lang="en-US" b="1" dirty="0">
                <a:latin typeface="Symbol" panose="05050102010706020507" pitchFamily="18" charset="2"/>
                <a:cs typeface="Times New Roman" pitchFamily="18" charset="0"/>
              </a:rPr>
              <a:t> </a:t>
            </a:r>
            <a:r>
              <a:rPr lang="en-US" dirty="0">
                <a:latin typeface="Times New Roman" panose="02020603050405020304" pitchFamily="18" charset="0"/>
                <a:cs typeface="Times New Roman" panose="02020603050405020304" pitchFamily="18" charset="0"/>
              </a:rPr>
              <a:t>¶ </a:t>
            </a:r>
            <a:r>
              <a:rPr lang="en-US" b="1" dirty="0">
                <a:latin typeface="Times New Roman" pitchFamily="18" charset="0"/>
                <a:cs typeface="Times New Roman" pitchFamily="18" charset="0"/>
              </a:rPr>
              <a:t>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8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 of </a:t>
            </a:r>
            <a:r>
              <a:rPr lang="en-US" dirty="0" err="1">
                <a:latin typeface="Times New Roman" panose="02020603050405020304" pitchFamily="18" charset="0"/>
                <a:cs typeface="Times New Roman" panose="02020603050405020304" pitchFamily="18" charset="0"/>
              </a:rPr>
              <a:t>Dissensus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Cycles of Federalism</a:t>
            </a:r>
          </a:p>
        </p:txBody>
      </p:sp>
      <p:sp>
        <p:nvSpPr>
          <p:cNvPr id="3" name="Content Placeholder 2"/>
          <p:cNvSpPr>
            <a:spLocks noGrp="1"/>
          </p:cNvSpPr>
          <p:nvPr>
            <p:ph idx="1"/>
          </p:nvPr>
        </p:nvSpPr>
        <p:spPr>
          <a:xfrm>
            <a:off x="1447800" y="1935922"/>
            <a:ext cx="6172200" cy="3695136"/>
          </a:xfrm>
        </p:spPr>
        <p:txBody>
          <a:bodyPr>
            <a:normAutofit/>
          </a:bodyPr>
          <a:lstStyle/>
          <a:p>
            <a:r>
              <a:rPr lang="en-US" sz="2400" dirty="0">
                <a:latin typeface="Times New Roman" panose="02020603050405020304" pitchFamily="18" charset="0"/>
                <a:cs typeface="Times New Roman" panose="02020603050405020304" pitchFamily="18" charset="0"/>
              </a:rPr>
              <a:t>Federalist Cycle (1801 - 1835)</a:t>
            </a:r>
          </a:p>
          <a:p>
            <a:r>
              <a:rPr lang="en-US" sz="2400" dirty="0">
                <a:latin typeface="Times New Roman" panose="02020603050405020304" pitchFamily="18" charset="0"/>
                <a:cs typeface="Times New Roman" panose="02020603050405020304" pitchFamily="18" charset="0"/>
              </a:rPr>
              <a:t>Jackson/Taney Cycle (1835 - 1864)</a:t>
            </a:r>
          </a:p>
          <a:p>
            <a:r>
              <a:rPr lang="en-US" sz="2400" dirty="0">
                <a:latin typeface="Times New Roman" panose="02020603050405020304" pitchFamily="18" charset="0"/>
                <a:cs typeface="Times New Roman" panose="02020603050405020304" pitchFamily="18" charset="0"/>
              </a:rPr>
              <a:t>Civil War Cycle (1865 - 1873)</a:t>
            </a:r>
          </a:p>
          <a:p>
            <a:r>
              <a:rPr lang="en-US" sz="2400" dirty="0">
                <a:latin typeface="Times New Roman" panose="02020603050405020304" pitchFamily="18" charset="0"/>
                <a:cs typeface="Times New Roman" panose="02020603050405020304" pitchFamily="18" charset="0"/>
              </a:rPr>
              <a:t>Industrialism Cycle (1874 - 1936)</a:t>
            </a:r>
          </a:p>
          <a:p>
            <a:r>
              <a:rPr lang="en-US" sz="2400" dirty="0">
                <a:latin typeface="Times New Roman" panose="02020603050405020304" pitchFamily="18" charset="0"/>
                <a:cs typeface="Times New Roman" panose="02020603050405020304" pitchFamily="18" charset="0"/>
              </a:rPr>
              <a:t>New Deal – Great Society Cycle (1937 - 1985)</a:t>
            </a:r>
          </a:p>
          <a:p>
            <a:r>
              <a:rPr lang="en-US" sz="2400" dirty="0">
                <a:latin typeface="Times New Roman" panose="02020603050405020304" pitchFamily="18" charset="0"/>
                <a:cs typeface="Times New Roman" panose="02020603050405020304" pitchFamily="18" charset="0"/>
              </a:rPr>
              <a:t>“New Federalism” Cycle (1986 - present)</a:t>
            </a:r>
          </a:p>
        </p:txBody>
      </p:sp>
    </p:spTree>
    <p:extLst>
      <p:ext uri="{BB962C8B-B14F-4D97-AF65-F5344CB8AC3E}">
        <p14:creationId xmlns:p14="http://schemas.microsoft.com/office/powerpoint/2010/main" val="423818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latin typeface="Times New Roman" pitchFamily="18" charset="0"/>
                <a:cs typeface="Times New Roman" pitchFamily="18" charset="0"/>
              </a:rPr>
              <a:t>Federalist Cycle</a:t>
            </a:r>
            <a:br>
              <a:rPr lang="en-US" sz="3700" dirty="0">
                <a:latin typeface="Times New Roman" pitchFamily="18" charset="0"/>
                <a:cs typeface="Times New Roman" pitchFamily="18" charset="0"/>
              </a:rPr>
            </a:br>
            <a:endParaRPr lang="en-US" sz="3700" dirty="0">
              <a:latin typeface="Times New Roman" pitchFamily="18" charset="0"/>
              <a:cs typeface="Times New Roman" pitchFamily="18" charset="0"/>
            </a:endParaRPr>
          </a:p>
        </p:txBody>
      </p:sp>
      <p:sp>
        <p:nvSpPr>
          <p:cNvPr id="3" name="Content Placeholder 2"/>
          <p:cNvSpPr>
            <a:spLocks noGrp="1"/>
          </p:cNvSpPr>
          <p:nvPr>
            <p:ph idx="1"/>
          </p:nvPr>
        </p:nvSpPr>
        <p:spPr>
          <a:xfrm>
            <a:off x="685346" y="1600200"/>
            <a:ext cx="7765322" cy="4648200"/>
          </a:xfrm>
        </p:spPr>
        <p:txBody>
          <a:bodyPr>
            <a:normAutofit lnSpcReduction="10000"/>
          </a:bodyPr>
          <a:lstStyle/>
          <a:p>
            <a:r>
              <a:rPr lang="en-US" dirty="0">
                <a:latin typeface="Times New Roman" panose="02020603050405020304" pitchFamily="18" charset="0"/>
                <a:cs typeface="Times New Roman" panose="02020603050405020304" pitchFamily="18" charset="0"/>
              </a:rPr>
              <a:t>John Marshall and the Dying Days of the Federalist Party</a:t>
            </a:r>
          </a:p>
          <a:p>
            <a:r>
              <a:rPr lang="en-US" i="1" dirty="0">
                <a:latin typeface="Times New Roman" panose="02020603050405020304" pitchFamily="18" charset="0"/>
                <a:cs typeface="Times New Roman" panose="02020603050405020304" pitchFamily="18" charset="0"/>
              </a:rPr>
              <a:t>Marbury v. Madison </a:t>
            </a:r>
            <a:r>
              <a:rPr lang="en-US" dirty="0">
                <a:latin typeface="Times New Roman" panose="02020603050405020304" pitchFamily="18" charset="0"/>
                <a:cs typeface="Times New Roman" panose="02020603050405020304" pitchFamily="18" charset="0"/>
              </a:rPr>
              <a:t>(1803)</a:t>
            </a:r>
          </a:p>
          <a:p>
            <a:pPr lvl="1"/>
            <a:r>
              <a:rPr lang="en-US" dirty="0">
                <a:latin typeface="Times New Roman" panose="02020603050405020304" pitchFamily="18" charset="0"/>
                <a:cs typeface="Times New Roman" panose="02020603050405020304" pitchFamily="18" charset="0"/>
              </a:rPr>
              <a:t>The Constitution is </a:t>
            </a:r>
            <a:r>
              <a:rPr lang="en-US" b="1" dirty="0">
                <a:latin typeface="Times New Roman" panose="02020603050405020304" pitchFamily="18" charset="0"/>
                <a:cs typeface="Times New Roman" panose="02020603050405020304" pitchFamily="18" charset="0"/>
              </a:rPr>
              <a:t>Law</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“It is emphatically the province and duty of the judicial department to say what the law is.”</a:t>
            </a:r>
          </a:p>
          <a:p>
            <a:pPr lvl="1"/>
            <a:r>
              <a:rPr lang="en-US" dirty="0">
                <a:latin typeface="Times New Roman" panose="02020603050405020304" pitchFamily="18" charset="0"/>
                <a:cs typeface="Times New Roman" panose="02020603050405020304" pitchFamily="18" charset="0"/>
              </a:rPr>
              <a:t>Constitutionalizes the Power of “Judicial Review”</a:t>
            </a:r>
          </a:p>
          <a:p>
            <a:r>
              <a:rPr lang="en-US" i="1" dirty="0">
                <a:latin typeface="Times New Roman" panose="02020603050405020304" pitchFamily="18" charset="0"/>
                <a:cs typeface="Times New Roman" panose="02020603050405020304" pitchFamily="18" charset="0"/>
              </a:rPr>
              <a:t>McCulloch v. Maryland </a:t>
            </a:r>
            <a:r>
              <a:rPr lang="en-US" dirty="0">
                <a:latin typeface="Times New Roman" panose="02020603050405020304" pitchFamily="18" charset="0"/>
                <a:cs typeface="Times New Roman" panose="02020603050405020304" pitchFamily="18" charset="0"/>
              </a:rPr>
              <a:t>(1819)</a:t>
            </a:r>
          </a:p>
          <a:p>
            <a:pPr lvl="1"/>
            <a:r>
              <a:rPr lang="en-US" dirty="0">
                <a:latin typeface="Times New Roman" panose="02020603050405020304" pitchFamily="18" charset="0"/>
                <a:cs typeface="Times New Roman" panose="02020603050405020304" pitchFamily="18" charset="0"/>
              </a:rPr>
              <a:t>Implied Powers</a:t>
            </a:r>
          </a:p>
          <a:p>
            <a:pPr lvl="1"/>
            <a:r>
              <a:rPr lang="en-US" i="1" dirty="0">
                <a:latin typeface="Times New Roman" panose="02020603050405020304" pitchFamily="18" charset="0"/>
                <a:cs typeface="Times New Roman" panose="02020603050405020304" pitchFamily="18" charset="0"/>
              </a:rPr>
              <a:t>Necessary </a:t>
            </a:r>
            <a:r>
              <a:rPr lang="en-US" dirty="0">
                <a:latin typeface="Times New Roman" panose="02020603050405020304" pitchFamily="18" charset="0"/>
                <a:cs typeface="Times New Roman" panose="02020603050405020304" pitchFamily="18" charset="0"/>
              </a:rPr>
              <a:t>and Proper</a:t>
            </a:r>
          </a:p>
          <a:p>
            <a:r>
              <a:rPr lang="en-US" i="1" dirty="0">
                <a:latin typeface="Times New Roman" panose="02020603050405020304" pitchFamily="18" charset="0"/>
                <a:cs typeface="Times New Roman" panose="02020603050405020304" pitchFamily="18" charset="0"/>
              </a:rPr>
              <a:t>Gibbons v. </a:t>
            </a:r>
            <a:r>
              <a:rPr lang="en-US" i="1" dirty="0" err="1">
                <a:latin typeface="Times New Roman" panose="02020603050405020304" pitchFamily="18" charset="0"/>
                <a:cs typeface="Times New Roman" panose="02020603050405020304" pitchFamily="18" charset="0"/>
              </a:rPr>
              <a:t>Odgen</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(1824)</a:t>
            </a:r>
          </a:p>
          <a:p>
            <a:pPr lvl="1"/>
            <a:r>
              <a:rPr lang="en-US" dirty="0">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Commerce, undoubtedly, is traffic [buying and selling], </a:t>
            </a:r>
            <a:r>
              <a:rPr lang="en-US" i="1" dirty="0">
                <a:solidFill>
                  <a:srgbClr val="FFC000"/>
                </a:solidFill>
                <a:effectLst/>
                <a:latin typeface="Times New Roman" panose="02020603050405020304" pitchFamily="18" charset="0"/>
                <a:cs typeface="Times New Roman" panose="02020603050405020304" pitchFamily="18" charset="0"/>
              </a:rPr>
              <a:t>but it is something more: it is intercourse</a:t>
            </a:r>
            <a:r>
              <a:rPr lang="en-US" dirty="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9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10750</TotalTime>
  <Words>3508</Words>
  <Application>Microsoft Office PowerPoint</Application>
  <PresentationFormat>On-screen Show (4:3)</PresentationFormat>
  <Paragraphs>214</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Bookman Old Style</vt:lpstr>
      <vt:lpstr>Rockwell</vt:lpstr>
      <vt:lpstr>Symbol</vt:lpstr>
      <vt:lpstr>Times New Roman</vt:lpstr>
      <vt:lpstr>TimesNewRomanPS-BoldItalicMT</vt:lpstr>
      <vt:lpstr>TimesNewRomanPS-BoldMT</vt:lpstr>
      <vt:lpstr>TimesNewRomanPS-ItalicMT</vt:lpstr>
      <vt:lpstr>TimesNewRomanPSMT</vt:lpstr>
      <vt:lpstr>Damask</vt:lpstr>
      <vt:lpstr>The Horizontal and the Vertical:  The concepts and Politics of Federalism AND Separation of Powers </vt:lpstr>
      <vt:lpstr>Two Major Structural Principles of the Constitution</vt:lpstr>
      <vt:lpstr>The Context of Conversation: Hamiltonize it!</vt:lpstr>
      <vt:lpstr>Two Major Structural Principles of the Constitution</vt:lpstr>
      <vt:lpstr>Political Compromise: Vagueness</vt:lpstr>
      <vt:lpstr>Textual Manifestations of Political Dissensus</vt:lpstr>
      <vt:lpstr>Result of Dissensus: Cycles</vt:lpstr>
      <vt:lpstr>Result of Dissensus:  Cycles of Federalism</vt:lpstr>
      <vt:lpstr>Federalist Cycle </vt:lpstr>
      <vt:lpstr>Jackson/Taney Cycle </vt:lpstr>
      <vt:lpstr>Civil War Cycle </vt:lpstr>
      <vt:lpstr>Industrialism Cycle </vt:lpstr>
      <vt:lpstr>PowerPoint Presentation</vt:lpstr>
      <vt:lpstr>PowerPoint Presentation</vt:lpstr>
      <vt:lpstr>New Deal &amp; Great Society Cycle </vt:lpstr>
      <vt:lpstr>New Federalism Cycle: </vt:lpstr>
      <vt:lpstr>New Federalism Cycle: </vt:lpstr>
      <vt:lpstr>Summary and Discussion</vt:lpstr>
      <vt:lpstr>STAAR Grade 8 Social Studies Assessment: SLO</vt:lpstr>
      <vt:lpstr>STAAR U.S. History Assessment: SLO</vt:lpstr>
      <vt:lpstr>U.s. Government Standards (§113.44)</vt:lpstr>
      <vt:lpstr>Seemingly Recurring AP Items</vt:lpstr>
      <vt:lpstr>PowerPoint Presentation</vt:lpstr>
      <vt:lpstr>Questions &amp; Comments</vt:lpstr>
    </vt:vector>
  </TitlesOfParts>
  <Company>Southern Methodist University test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Adoption of the U.S. Constitution: A Political Document</dc:title>
  <dc:creator>Joseph Kobylka</dc:creator>
  <cp:lastModifiedBy>Kobylka, Joe</cp:lastModifiedBy>
  <cp:revision>122</cp:revision>
  <cp:lastPrinted>2021-10-12T22:19:54Z</cp:lastPrinted>
  <dcterms:created xsi:type="dcterms:W3CDTF">2011-10-15T17:20:08Z</dcterms:created>
  <dcterms:modified xsi:type="dcterms:W3CDTF">2021-10-18T15:19:02Z</dcterms:modified>
</cp:coreProperties>
</file>