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avalon.law.yale.edu/18th_century/artconf.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founders.archives.gov/" TargetMode="External"/><Relationship Id="rId4" Type="http://schemas.openxmlformats.org/officeDocument/2006/relationships/hyperlink" Target="https://avalon.law.yale.edu/" TargetMode="External"/><Relationship Id="rId5" Type="http://schemas.openxmlformats.org/officeDocument/2006/relationships/hyperlink" Target="https://www.icivic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founders.archives.gov/documents/Washington/99-01-02-1140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3"/>
          <p:cNvSpPr txBox="1"/>
          <p:nvPr>
            <p:ph type="title"/>
          </p:nvPr>
        </p:nvSpPr>
        <p:spPr>
          <a:xfrm>
            <a:off x="838200" y="365125"/>
            <a:ext cx="10515600" cy="2730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US">
                <a:solidFill>
                  <a:schemeClr val="lt1"/>
                </a:solidFill>
              </a:rPr>
              <a:t>The Articles of Confederation</a:t>
            </a:r>
            <a:br>
              <a:rPr lang="en-US">
                <a:solidFill>
                  <a:schemeClr val="lt1"/>
                </a:solidFill>
              </a:rPr>
            </a:br>
            <a:r>
              <a:rPr lang="en-US" sz="2800">
                <a:solidFill>
                  <a:schemeClr val="lt1"/>
                </a:solidFill>
              </a:rPr>
              <a:t>Teaching with Documents</a:t>
            </a:r>
            <a:br>
              <a:rPr lang="en-US">
                <a:solidFill>
                  <a:schemeClr val="lt1"/>
                </a:solidFill>
              </a:rPr>
            </a:br>
            <a:r>
              <a:rPr lang="en-US" sz="2800">
                <a:solidFill>
                  <a:schemeClr val="lt1"/>
                </a:solidFill>
              </a:rPr>
              <a:t>Humanities Texas, September 2023</a:t>
            </a:r>
            <a:br>
              <a:rPr lang="en-US" sz="2800">
                <a:solidFill>
                  <a:schemeClr val="lt1"/>
                </a:solidFill>
              </a:rPr>
            </a:br>
            <a:r>
              <a:rPr lang="en-US">
                <a:solidFill>
                  <a:schemeClr val="lt1"/>
                </a:solidFil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4"/>
          <p:cNvPicPr preferRelativeResize="0"/>
          <p:nvPr/>
        </p:nvPicPr>
        <p:blipFill rotWithShape="1">
          <a:blip r:embed="rId3">
            <a:alphaModFix/>
          </a:blip>
          <a:srcRect b="1464" l="1729" r="3046" t="2325"/>
          <a:stretch/>
        </p:blipFill>
        <p:spPr>
          <a:xfrm>
            <a:off x="2150896" y="169144"/>
            <a:ext cx="8171663" cy="645517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b="0" l="0" r="0" t="0"/>
          <a:stretch/>
        </p:blipFill>
        <p:spPr>
          <a:xfrm>
            <a:off x="1020150" y="127056"/>
            <a:ext cx="10287930" cy="65175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243281" y="167780"/>
            <a:ext cx="11585196" cy="658535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55555"/>
              </a:buClr>
              <a:buSzPts val="2000"/>
              <a:buFont typeface="Times New Roman"/>
              <a:buNone/>
            </a:pPr>
            <a:r>
              <a:rPr b="1" i="0" lang="en-US" sz="2000">
                <a:solidFill>
                  <a:srgbClr val="555555"/>
                </a:solidFill>
                <a:latin typeface="Times New Roman"/>
                <a:ea typeface="Times New Roman"/>
                <a:cs typeface="Times New Roman"/>
                <a:sym typeface="Times New Roman"/>
              </a:rPr>
              <a:t>			   Articles of Confederation, Article V (</a:t>
            </a:r>
            <a:r>
              <a:rPr b="1" i="0" lang="en-US" sz="2000">
                <a:latin typeface="Times New Roman"/>
                <a:ea typeface="Times New Roman"/>
                <a:cs typeface="Times New Roman"/>
                <a:sym typeface="Times New Roman"/>
              </a:rPr>
              <a:t>bold </a:t>
            </a:r>
            <a:r>
              <a:rPr b="1" i="0" lang="en-US" sz="2000">
                <a:solidFill>
                  <a:srgbClr val="555555"/>
                </a:solidFill>
                <a:latin typeface="Times New Roman"/>
                <a:ea typeface="Times New Roman"/>
                <a:cs typeface="Times New Roman"/>
                <a:sym typeface="Times New Roman"/>
              </a:rPr>
              <a:t>added)</a:t>
            </a:r>
            <a:br>
              <a:rPr b="0" i="0" lang="en-US" sz="2000">
                <a:solidFill>
                  <a:srgbClr val="555555"/>
                </a:solidFill>
                <a:latin typeface="Times New Roman"/>
                <a:ea typeface="Times New Roman"/>
                <a:cs typeface="Times New Roman"/>
                <a:sym typeface="Times New Roman"/>
              </a:rPr>
            </a:br>
            <a:br>
              <a:rPr lang="en-US" sz="2000">
                <a:solidFill>
                  <a:srgbClr val="555555"/>
                </a:solidFill>
                <a:latin typeface="Times New Roman"/>
                <a:ea typeface="Times New Roman"/>
                <a:cs typeface="Times New Roman"/>
                <a:sym typeface="Times New Roman"/>
              </a:rPr>
            </a:br>
            <a:r>
              <a:rPr b="0" i="0" lang="en-US" sz="2000">
                <a:solidFill>
                  <a:srgbClr val="555555"/>
                </a:solidFill>
                <a:latin typeface="Times New Roman"/>
                <a:ea typeface="Times New Roman"/>
                <a:cs typeface="Times New Roman"/>
                <a:sym typeface="Times New Roman"/>
              </a:rPr>
              <a:t>For the more convenient management of the general </a:t>
            </a:r>
            <a:r>
              <a:rPr b="0" i="0" lang="en-US" sz="2000">
                <a:latin typeface="Times New Roman"/>
                <a:ea typeface="Times New Roman"/>
                <a:cs typeface="Times New Roman"/>
                <a:sym typeface="Times New Roman"/>
              </a:rPr>
              <a:t>interests of the united states, </a:t>
            </a:r>
            <a:r>
              <a:rPr b="1" i="0" lang="en-US" sz="2000">
                <a:latin typeface="Times New Roman"/>
                <a:ea typeface="Times New Roman"/>
                <a:cs typeface="Times New Roman"/>
                <a:sym typeface="Times New Roman"/>
              </a:rPr>
              <a:t>delegates shall be annually appointed in such manner as the legislature of each state shall direct</a:t>
            </a:r>
            <a:r>
              <a:rPr b="0" i="0" lang="en-US" sz="2000">
                <a:latin typeface="Times New Roman"/>
                <a:ea typeface="Times New Roman"/>
                <a:cs typeface="Times New Roman"/>
                <a:sym typeface="Times New Roman"/>
              </a:rPr>
              <a:t>, to meet in Congress on the first Monday in November, in every year, </a:t>
            </a:r>
            <a:r>
              <a:rPr b="1" i="0" lang="en-US" sz="2000">
                <a:latin typeface="Times New Roman"/>
                <a:ea typeface="Times New Roman"/>
                <a:cs typeface="Times New Roman"/>
                <a:sym typeface="Times New Roman"/>
              </a:rPr>
              <a:t>with a power reserved to each state to recall its delegates, or any of them, at any time within the year, and to send others in their stead</a:t>
            </a:r>
            <a:r>
              <a:rPr b="0" i="0" lang="en-US" sz="2000">
                <a:latin typeface="Times New Roman"/>
                <a:ea typeface="Times New Roman"/>
                <a:cs typeface="Times New Roman"/>
                <a:sym typeface="Times New Roman"/>
              </a:rPr>
              <a:t>, for the remainder of the Year.</a:t>
            </a:r>
            <a:br>
              <a:rPr lang="en-US" sz="2000">
                <a:latin typeface="Times New Roman"/>
                <a:ea typeface="Times New Roman"/>
                <a:cs typeface="Times New Roman"/>
                <a:sym typeface="Times New Roman"/>
              </a:rPr>
            </a:br>
            <a:br>
              <a:rPr lang="en-US" sz="2000">
                <a:latin typeface="Times New Roman"/>
                <a:ea typeface="Times New Roman"/>
                <a:cs typeface="Times New Roman"/>
                <a:sym typeface="Times New Roman"/>
              </a:rPr>
            </a:br>
            <a:r>
              <a:rPr b="1" i="0" lang="en-US" sz="2000">
                <a:latin typeface="Times New Roman"/>
                <a:ea typeface="Times New Roman"/>
                <a:cs typeface="Times New Roman"/>
                <a:sym typeface="Times New Roman"/>
              </a:rPr>
              <a:t>No State shall be represented in Congress by less than two, nor by more than seven Members</a:t>
            </a:r>
            <a:r>
              <a:rPr b="0" i="0" lang="en-US" sz="2000">
                <a:latin typeface="Times New Roman"/>
                <a:ea typeface="Times New Roman"/>
                <a:cs typeface="Times New Roman"/>
                <a:sym typeface="Times New Roman"/>
              </a:rPr>
              <a:t>; and </a:t>
            </a:r>
            <a:r>
              <a:rPr b="1" i="0" lang="en-US" sz="2000">
                <a:latin typeface="Times New Roman"/>
                <a:ea typeface="Times New Roman"/>
                <a:cs typeface="Times New Roman"/>
                <a:sym typeface="Times New Roman"/>
              </a:rPr>
              <a:t>no person shall be capable of being delegate for more than three years, in any term of six years</a:t>
            </a:r>
            <a:r>
              <a:rPr b="0" i="0" lang="en-US" sz="2000">
                <a:latin typeface="Times New Roman"/>
                <a:ea typeface="Times New Roman"/>
                <a:cs typeface="Times New Roman"/>
                <a:sym typeface="Times New Roman"/>
              </a:rPr>
              <a:t>; nor shall any person, being a delegate, be capable of holding any office under the united states, for which he, or another for his benefit receives any salary, fees or emolument of any kind.</a:t>
            </a:r>
            <a:br>
              <a:rPr b="0" i="0" lang="en-US" sz="2000">
                <a:latin typeface="Times New Roman"/>
                <a:ea typeface="Times New Roman"/>
                <a:cs typeface="Times New Roman"/>
                <a:sym typeface="Times New Roman"/>
              </a:rPr>
            </a:br>
            <a:r>
              <a:rPr b="0" i="0" lang="en-US" sz="2000">
                <a:latin typeface="Times New Roman"/>
                <a:ea typeface="Times New Roman"/>
                <a:cs typeface="Times New Roman"/>
                <a:sym typeface="Times New Roman"/>
              </a:rPr>
              <a:t>                 </a:t>
            </a:r>
            <a:br>
              <a:rPr b="0" i="0" lang="en-US" sz="2000">
                <a:latin typeface="Times New Roman"/>
                <a:ea typeface="Times New Roman"/>
                <a:cs typeface="Times New Roman"/>
                <a:sym typeface="Times New Roman"/>
              </a:rPr>
            </a:br>
            <a:r>
              <a:rPr b="0" i="0" lang="en-US" sz="2000">
                <a:latin typeface="Times New Roman"/>
                <a:ea typeface="Times New Roman"/>
                <a:cs typeface="Times New Roman"/>
                <a:sym typeface="Times New Roman"/>
              </a:rPr>
              <a:t>Each State shall maintain its own delegates in a meeting of the states, and while they act as members of the committee of the states.</a:t>
            </a:r>
            <a:br>
              <a:rPr b="0" i="0" lang="en-US" sz="2000">
                <a:latin typeface="Times New Roman"/>
                <a:ea typeface="Times New Roman"/>
                <a:cs typeface="Times New Roman"/>
                <a:sym typeface="Times New Roman"/>
              </a:rPr>
            </a:br>
            <a:r>
              <a:rPr b="0" i="0" lang="en-US" sz="2000">
                <a:latin typeface="Times New Roman"/>
                <a:ea typeface="Times New Roman"/>
                <a:cs typeface="Times New Roman"/>
                <a:sym typeface="Times New Roman"/>
              </a:rPr>
              <a:t>                </a:t>
            </a:r>
            <a:br>
              <a:rPr b="0" i="0" lang="en-US" sz="2000">
                <a:latin typeface="Times New Roman"/>
                <a:ea typeface="Times New Roman"/>
                <a:cs typeface="Times New Roman"/>
                <a:sym typeface="Times New Roman"/>
              </a:rPr>
            </a:br>
            <a:r>
              <a:rPr b="0" i="0" lang="en-US" sz="2000">
                <a:latin typeface="Times New Roman"/>
                <a:ea typeface="Times New Roman"/>
                <a:cs typeface="Times New Roman"/>
                <a:sym typeface="Times New Roman"/>
              </a:rPr>
              <a:t> In determining questions in the united states, in Congress assembled, </a:t>
            </a:r>
            <a:r>
              <a:rPr b="1" i="0" lang="en-US" sz="2000">
                <a:latin typeface="Times New Roman"/>
                <a:ea typeface="Times New Roman"/>
                <a:cs typeface="Times New Roman"/>
                <a:sym typeface="Times New Roman"/>
              </a:rPr>
              <a:t>each state shall have one vote</a:t>
            </a:r>
            <a:r>
              <a:rPr b="0" i="0" lang="en-US" sz="2000">
                <a:latin typeface="Times New Roman"/>
                <a:ea typeface="Times New Roman"/>
                <a:cs typeface="Times New Roman"/>
                <a:sym typeface="Times New Roman"/>
              </a:rPr>
              <a:t>.</a:t>
            </a:r>
            <a:br>
              <a:rPr b="0" i="0" lang="en-US" sz="2000">
                <a:latin typeface="Times New Roman"/>
                <a:ea typeface="Times New Roman"/>
                <a:cs typeface="Times New Roman"/>
                <a:sym typeface="Times New Roman"/>
              </a:rPr>
            </a:br>
            <a:r>
              <a:rPr b="0" i="0" lang="en-US" sz="2000">
                <a:latin typeface="Times New Roman"/>
                <a:ea typeface="Times New Roman"/>
                <a:cs typeface="Times New Roman"/>
                <a:sym typeface="Times New Roman"/>
              </a:rPr>
              <a:t>                 </a:t>
            </a:r>
            <a:br>
              <a:rPr b="0" i="0" lang="en-US" sz="2000">
                <a:latin typeface="Times New Roman"/>
                <a:ea typeface="Times New Roman"/>
                <a:cs typeface="Times New Roman"/>
                <a:sym typeface="Times New Roman"/>
              </a:rPr>
            </a:br>
            <a:r>
              <a:rPr b="0" i="0" lang="en-US" sz="2000">
                <a:solidFill>
                  <a:srgbClr val="555555"/>
                </a:solidFill>
                <a:latin typeface="Times New Roman"/>
                <a:ea typeface="Times New Roman"/>
                <a:cs typeface="Times New Roman"/>
                <a:sym typeface="Times New Roman"/>
              </a:rPr>
              <a:t>Freedom of speech and debate in Congress shall not be impeached or questioned in any Court, or place out of Congress, and the members of congress shall be protected in their persons from arrests and imprisonments, during the time of their going to and from, and attendance on congress, except for treason, felony, or breach of the peace.</a:t>
            </a:r>
            <a:br>
              <a:rPr b="0" i="0" lang="en-US" sz="2000">
                <a:solidFill>
                  <a:srgbClr val="555555"/>
                </a:solidFill>
                <a:latin typeface="Times New Roman"/>
                <a:ea typeface="Times New Roman"/>
                <a:cs typeface="Times New Roman"/>
                <a:sym typeface="Times New Roman"/>
              </a:rPr>
            </a:br>
            <a:br>
              <a:rPr b="0" i="0" lang="en-US" sz="2000">
                <a:solidFill>
                  <a:srgbClr val="555555"/>
                </a:solidFill>
                <a:latin typeface="Times New Roman"/>
                <a:ea typeface="Times New Roman"/>
                <a:cs typeface="Times New Roman"/>
                <a:sym typeface="Times New Roman"/>
              </a:rPr>
            </a:br>
            <a:r>
              <a:rPr b="1" i="0" lang="en-US" sz="2000">
                <a:solidFill>
                  <a:srgbClr val="555555"/>
                </a:solidFill>
                <a:latin typeface="Times New Roman"/>
                <a:ea typeface="Times New Roman"/>
                <a:cs typeface="Times New Roman"/>
                <a:sym typeface="Times New Roman"/>
              </a:rPr>
              <a:t>Complete text available here: </a:t>
            </a:r>
            <a:r>
              <a:rPr b="1" i="0" lang="en-US" sz="2000" u="sng">
                <a:solidFill>
                  <a:schemeClr val="hlink"/>
                </a:solidFill>
                <a:latin typeface="Times New Roman"/>
                <a:ea typeface="Times New Roman"/>
                <a:cs typeface="Times New Roman"/>
                <a:sym typeface="Times New Roman"/>
                <a:hlinkClick r:id="rId3"/>
              </a:rPr>
              <a:t>https://avalon.law.yale.edu/18th_century/artconf.asp</a:t>
            </a:r>
            <a:br>
              <a:rPr b="0" i="0" lang="en-US" sz="2000">
                <a:solidFill>
                  <a:srgbClr val="555555"/>
                </a:solidFill>
                <a:latin typeface="Times New Roman"/>
                <a:ea typeface="Times New Roman"/>
                <a:cs typeface="Times New Roman"/>
                <a:sym typeface="Times New Roman"/>
              </a:rPr>
            </a:br>
            <a:endParaRPr sz="20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838200" y="365125"/>
            <a:ext cx="10515600" cy="61309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Founders Online: </a:t>
            </a:r>
            <a:r>
              <a:rPr lang="en-US" u="sng">
                <a:solidFill>
                  <a:schemeClr val="hlink"/>
                </a:solidFill>
                <a:hlinkClick r:id="rId3"/>
              </a:rPr>
              <a:t>founders.archives.gov</a:t>
            </a:r>
            <a:br>
              <a:rPr lang="en-US"/>
            </a:br>
            <a:br>
              <a:rPr lang="en-US"/>
            </a:br>
            <a:r>
              <a:rPr lang="en-US"/>
              <a:t>Yale Avalon Project, State Constitutions, Articles of Confederation, Madison’s Notes: </a:t>
            </a:r>
            <a:r>
              <a:rPr lang="en-US" u="sng">
                <a:solidFill>
                  <a:schemeClr val="hlink"/>
                </a:solidFill>
                <a:hlinkClick r:id="rId4"/>
              </a:rPr>
              <a:t>avalon.law.yale.edu</a:t>
            </a:r>
            <a:br>
              <a:rPr lang="en-US"/>
            </a:br>
            <a:br>
              <a:rPr lang="en-US"/>
            </a:br>
            <a:r>
              <a:rPr lang="en-US"/>
              <a:t>iCivics, Constitutional Compromise, Race to Ratify: </a:t>
            </a:r>
            <a:r>
              <a:rPr lang="en-US" u="sng">
                <a:solidFill>
                  <a:schemeClr val="hlink"/>
                </a:solidFill>
                <a:hlinkClick r:id="rId5"/>
              </a:rPr>
              <a:t>icivics.org</a:t>
            </a: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192947" y="83891"/>
            <a:ext cx="11778143" cy="66524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22222"/>
              </a:buClr>
              <a:buSzPts val="1600"/>
              <a:buFont typeface="Times New Roman"/>
              <a:buNone/>
            </a:pPr>
            <a:r>
              <a:rPr b="1" i="0" lang="en-US" sz="1600">
                <a:solidFill>
                  <a:srgbClr val="222222"/>
                </a:solidFill>
                <a:latin typeface="Times New Roman"/>
                <a:ea typeface="Times New Roman"/>
                <a:cs typeface="Times New Roman"/>
                <a:sym typeface="Times New Roman"/>
              </a:rPr>
              <a:t>		          Excerpts from George Washington to the States, 8 June 1783 (Circular Letter, Bold Added)</a:t>
            </a:r>
            <a:br>
              <a:rPr b="1" i="0" lang="en-US" sz="1600">
                <a:solidFill>
                  <a:srgbClr val="222222"/>
                </a:solidFill>
                <a:latin typeface="Times New Roman"/>
                <a:ea typeface="Times New Roman"/>
                <a:cs typeface="Times New Roman"/>
                <a:sym typeface="Times New Roman"/>
              </a:rPr>
            </a:br>
            <a:br>
              <a:rPr b="0" i="0" lang="en-US" sz="1600">
                <a:solidFill>
                  <a:srgbClr val="222222"/>
                </a:solidFill>
                <a:latin typeface="Times New Roman"/>
                <a:ea typeface="Times New Roman"/>
                <a:cs typeface="Times New Roman"/>
                <a:sym typeface="Times New Roman"/>
              </a:rPr>
            </a:br>
            <a:r>
              <a:rPr b="0" i="0" lang="en-US" sz="1600">
                <a:solidFill>
                  <a:srgbClr val="222222"/>
                </a:solidFill>
                <a:latin typeface="Times New Roman"/>
                <a:ea typeface="Times New Roman"/>
                <a:cs typeface="Times New Roman"/>
                <a:sym typeface="Times New Roman"/>
              </a:rPr>
              <a:t>It appears to me there is an option still left to the United States of America; that it is in their choice and depends upon their conduct, whether they will be respectable and prosperous or contemptible and Miserable as a Nation. This is the time of their political probation: </a:t>
            </a:r>
            <a:r>
              <a:rPr b="1" i="0" lang="en-US" sz="1600">
                <a:solidFill>
                  <a:srgbClr val="222222"/>
                </a:solidFill>
                <a:latin typeface="Times New Roman"/>
                <a:ea typeface="Times New Roman"/>
                <a:cs typeface="Times New Roman"/>
                <a:sym typeface="Times New Roman"/>
              </a:rPr>
              <a:t>this is the moment when the eyes of the whole World are turned upon them—This is the moment to establish or ruin their National Character for ever</a:t>
            </a:r>
            <a:r>
              <a:rPr b="0" i="0" lang="en-US" sz="1600">
                <a:solidFill>
                  <a:srgbClr val="222222"/>
                </a:solidFill>
                <a:latin typeface="Times New Roman"/>
                <a:ea typeface="Times New Roman"/>
                <a:cs typeface="Times New Roman"/>
                <a:sym typeface="Times New Roman"/>
              </a:rPr>
              <a:t>.</a:t>
            </a:r>
            <a:br>
              <a:rPr b="0" i="0" lang="en-US" sz="1600">
                <a:solidFill>
                  <a:srgbClr val="222222"/>
                </a:solidFill>
                <a:latin typeface="Times New Roman"/>
                <a:ea typeface="Times New Roman"/>
                <a:cs typeface="Times New Roman"/>
                <a:sym typeface="Times New Roman"/>
              </a:rPr>
            </a:br>
            <a:br>
              <a:rPr b="0" i="0" lang="en-US" sz="1600">
                <a:solidFill>
                  <a:srgbClr val="222222"/>
                </a:solidFill>
                <a:latin typeface="Times New Roman"/>
                <a:ea typeface="Times New Roman"/>
                <a:cs typeface="Times New Roman"/>
                <a:sym typeface="Times New Roman"/>
              </a:rPr>
            </a:br>
            <a:r>
              <a:rPr b="1" i="0" lang="en-US" sz="1600">
                <a:solidFill>
                  <a:srgbClr val="222222"/>
                </a:solidFill>
                <a:latin typeface="Times New Roman"/>
                <a:ea typeface="Times New Roman"/>
                <a:cs typeface="Times New Roman"/>
                <a:sym typeface="Times New Roman"/>
              </a:rPr>
              <a:t>With this conviction of the importance of the present Crisis, silence in me would be a crime</a:t>
            </a:r>
            <a:r>
              <a:rPr b="0" i="0" lang="en-US" sz="1600">
                <a:solidFill>
                  <a:srgbClr val="222222"/>
                </a:solidFill>
                <a:latin typeface="Times New Roman"/>
                <a:ea typeface="Times New Roman"/>
                <a:cs typeface="Times New Roman"/>
                <a:sym typeface="Times New Roman"/>
              </a:rPr>
              <a:t>.</a:t>
            </a:r>
            <a:br>
              <a:rPr b="0" i="0" lang="en-US" sz="1600">
                <a:solidFill>
                  <a:srgbClr val="222222"/>
                </a:solidFill>
                <a:latin typeface="Times New Roman"/>
                <a:ea typeface="Times New Roman"/>
                <a:cs typeface="Times New Roman"/>
                <a:sym typeface="Times New Roman"/>
              </a:rPr>
            </a:br>
            <a:br>
              <a:rPr b="0" i="0" lang="en-US" sz="1600">
                <a:solidFill>
                  <a:srgbClr val="222222"/>
                </a:solidFill>
                <a:latin typeface="Times New Roman"/>
                <a:ea typeface="Times New Roman"/>
                <a:cs typeface="Times New Roman"/>
                <a:sym typeface="Times New Roman"/>
              </a:rPr>
            </a:br>
            <a:r>
              <a:rPr b="1" i="0" lang="en-US" sz="1600">
                <a:solidFill>
                  <a:srgbClr val="222222"/>
                </a:solidFill>
                <a:latin typeface="Times New Roman"/>
                <a:ea typeface="Times New Roman"/>
                <a:cs typeface="Times New Roman"/>
                <a:sym typeface="Times New Roman"/>
              </a:rPr>
              <a:t>There are four things, which I humbly conceive are essential to the well being, I may even venture to say to the existence, of the United States as an independent Power.</a:t>
            </a:r>
            <a:br>
              <a:rPr b="1" i="0" lang="en-US" sz="1600">
                <a:solidFill>
                  <a:srgbClr val="222222"/>
                </a:solidFill>
                <a:latin typeface="Times New Roman"/>
                <a:ea typeface="Times New Roman"/>
                <a:cs typeface="Times New Roman"/>
                <a:sym typeface="Times New Roman"/>
              </a:rPr>
            </a:br>
            <a:r>
              <a:rPr b="1" i="0" lang="en-US" sz="1600">
                <a:solidFill>
                  <a:srgbClr val="222222"/>
                </a:solidFill>
                <a:latin typeface="Times New Roman"/>
                <a:ea typeface="Times New Roman"/>
                <a:cs typeface="Times New Roman"/>
                <a:sym typeface="Times New Roman"/>
              </a:rPr>
              <a:t>1st An indissoluble Union of the States under one federal Head.</a:t>
            </a:r>
            <a:br>
              <a:rPr b="1" i="0" lang="en-US" sz="1600">
                <a:solidFill>
                  <a:srgbClr val="222222"/>
                </a:solidFill>
                <a:latin typeface="Times New Roman"/>
                <a:ea typeface="Times New Roman"/>
                <a:cs typeface="Times New Roman"/>
                <a:sym typeface="Times New Roman"/>
              </a:rPr>
            </a:br>
            <a:r>
              <a:rPr b="1" i="0" lang="en-US" sz="1600">
                <a:solidFill>
                  <a:srgbClr val="222222"/>
                </a:solidFill>
                <a:latin typeface="Times New Roman"/>
                <a:ea typeface="Times New Roman"/>
                <a:cs typeface="Times New Roman"/>
                <a:sym typeface="Times New Roman"/>
              </a:rPr>
              <a:t>2ndly A sacred regard to public Justice.</a:t>
            </a:r>
            <a:br>
              <a:rPr b="1" i="0" lang="en-US" sz="1600">
                <a:solidFill>
                  <a:srgbClr val="222222"/>
                </a:solidFill>
                <a:latin typeface="Times New Roman"/>
                <a:ea typeface="Times New Roman"/>
                <a:cs typeface="Times New Roman"/>
                <a:sym typeface="Times New Roman"/>
              </a:rPr>
            </a:br>
            <a:r>
              <a:rPr b="1" i="0" lang="en-US" sz="1600">
                <a:solidFill>
                  <a:srgbClr val="222222"/>
                </a:solidFill>
                <a:latin typeface="Times New Roman"/>
                <a:ea typeface="Times New Roman"/>
                <a:cs typeface="Times New Roman"/>
                <a:sym typeface="Times New Roman"/>
              </a:rPr>
              <a:t>3dly The adoption of a proper Peace Establishment—and</a:t>
            </a:r>
            <a:br>
              <a:rPr b="1" i="0" lang="en-US" sz="1600">
                <a:solidFill>
                  <a:srgbClr val="222222"/>
                </a:solidFill>
                <a:latin typeface="Times New Roman"/>
                <a:ea typeface="Times New Roman"/>
                <a:cs typeface="Times New Roman"/>
                <a:sym typeface="Times New Roman"/>
              </a:rPr>
            </a:br>
            <a:r>
              <a:rPr b="1" i="0" lang="en-US" sz="1600">
                <a:solidFill>
                  <a:srgbClr val="222222"/>
                </a:solidFill>
                <a:latin typeface="Times New Roman"/>
                <a:ea typeface="Times New Roman"/>
                <a:cs typeface="Times New Roman"/>
                <a:sym typeface="Times New Roman"/>
              </a:rPr>
              <a:t>4thly The prevalence of that pacific and friendly disposition among the people of the United States, which will induce them to forget their local prejudices and policies</a:t>
            </a:r>
            <a:r>
              <a:rPr i="0" lang="en-US" sz="1600">
                <a:solidFill>
                  <a:srgbClr val="222222"/>
                </a:solidFill>
                <a:latin typeface="Times New Roman"/>
                <a:ea typeface="Times New Roman"/>
                <a:cs typeface="Times New Roman"/>
                <a:sym typeface="Times New Roman"/>
              </a:rPr>
              <a:t>, to make those mutual concessions which are requisite to the general prosperity, </a:t>
            </a:r>
            <a:r>
              <a:rPr b="1" i="0" lang="en-US" sz="1600">
                <a:solidFill>
                  <a:srgbClr val="222222"/>
                </a:solidFill>
                <a:latin typeface="Times New Roman"/>
                <a:ea typeface="Times New Roman"/>
                <a:cs typeface="Times New Roman"/>
                <a:sym typeface="Times New Roman"/>
              </a:rPr>
              <a:t>and, in some instances, to sacrifice their individual advantages to the interest of the community.</a:t>
            </a:r>
            <a:br>
              <a:rPr b="1" i="0" lang="en-US" sz="1600">
                <a:solidFill>
                  <a:srgbClr val="222222"/>
                </a:solidFill>
                <a:latin typeface="Times New Roman"/>
                <a:ea typeface="Times New Roman"/>
                <a:cs typeface="Times New Roman"/>
                <a:sym typeface="Times New Roman"/>
              </a:rPr>
            </a:br>
            <a:r>
              <a:rPr b="0" i="0" lang="en-US" sz="1600">
                <a:solidFill>
                  <a:srgbClr val="222222"/>
                </a:solidFill>
                <a:latin typeface="Times New Roman"/>
                <a:ea typeface="Times New Roman"/>
                <a:cs typeface="Times New Roman"/>
                <a:sym typeface="Times New Roman"/>
              </a:rPr>
              <a:t>These are the pillars on which the glorious fabrick of our Independancy and National Character must be supported —Liberty is the basis.</a:t>
            </a:r>
            <a:br>
              <a:rPr b="0" i="0" lang="en-US" sz="1600">
                <a:solidFill>
                  <a:srgbClr val="222222"/>
                </a:solidFill>
                <a:latin typeface="Times New Roman"/>
                <a:ea typeface="Times New Roman"/>
                <a:cs typeface="Times New Roman"/>
                <a:sym typeface="Times New Roman"/>
              </a:rPr>
            </a:br>
            <a:br>
              <a:rPr b="0" i="0" lang="en-US" sz="1600">
                <a:solidFill>
                  <a:srgbClr val="222222"/>
                </a:solidFill>
                <a:latin typeface="Times New Roman"/>
                <a:ea typeface="Times New Roman"/>
                <a:cs typeface="Times New Roman"/>
                <a:sym typeface="Times New Roman"/>
              </a:rPr>
            </a:br>
            <a:r>
              <a:rPr lang="en-US" sz="1600">
                <a:solidFill>
                  <a:srgbClr val="222222"/>
                </a:solidFill>
                <a:latin typeface="Times New Roman"/>
                <a:ea typeface="Times New Roman"/>
                <a:cs typeface="Times New Roman"/>
                <a:sym typeface="Times New Roman"/>
              </a:rPr>
              <a:t>A</a:t>
            </a:r>
            <a:r>
              <a:rPr b="0" i="0" lang="en-US" sz="1600">
                <a:solidFill>
                  <a:srgbClr val="222222"/>
                </a:solidFill>
                <a:latin typeface="Times New Roman"/>
                <a:ea typeface="Times New Roman"/>
                <a:cs typeface="Times New Roman"/>
                <a:sym typeface="Times New Roman"/>
              </a:rPr>
              <a:t>ltho it may not be necessary or proper for me in this place to enter into a particular disquisition of the principles of the Union and to take up the great question which has been frequently agitated, whether it be expedient and requisite for the States to delegate a larger proportion of Power to Congress or not, yet it will be a part of my duty, and that of every true Patriot; to assert without reserve and to insist upon the following positions—That unless the States will suffer Congress to exercise those prerogatives they are undoubtedly invested with by the Constitution, every thing must very rapidly tend to Anarchy and confusion—that it is indispensible to the happiness of the individual States that there should be lodged somewhere, a supreme power to regulate and govern the general concerns of the confederated Republic, without which the Union cannot be of long duration.</a:t>
            </a:r>
            <a:br>
              <a:rPr b="0" i="0" lang="en-US" sz="1600">
                <a:solidFill>
                  <a:srgbClr val="222222"/>
                </a:solidFill>
                <a:latin typeface="Times New Roman"/>
                <a:ea typeface="Times New Roman"/>
                <a:cs typeface="Times New Roman"/>
                <a:sym typeface="Times New Roman"/>
              </a:rPr>
            </a:br>
            <a:br>
              <a:rPr b="0" i="0" lang="en-US" sz="1600">
                <a:solidFill>
                  <a:srgbClr val="222222"/>
                </a:solidFill>
                <a:latin typeface="Times New Roman"/>
                <a:ea typeface="Times New Roman"/>
                <a:cs typeface="Times New Roman"/>
                <a:sym typeface="Times New Roman"/>
              </a:rPr>
            </a:br>
            <a:r>
              <a:rPr i="0" lang="en-US" sz="1600">
                <a:solidFill>
                  <a:srgbClr val="222222"/>
                </a:solidFill>
                <a:latin typeface="Times New Roman"/>
                <a:ea typeface="Times New Roman"/>
                <a:cs typeface="Times New Roman"/>
                <a:sym typeface="Times New Roman"/>
              </a:rPr>
              <a:t>Complete letter available here: </a:t>
            </a:r>
            <a:r>
              <a:rPr i="0" lang="en-US" sz="1600" u="sng">
                <a:solidFill>
                  <a:schemeClr val="hlink"/>
                </a:solidFill>
                <a:latin typeface="Times New Roman"/>
                <a:ea typeface="Times New Roman"/>
                <a:cs typeface="Times New Roman"/>
                <a:sym typeface="Times New Roman"/>
                <a:hlinkClick r:id="rId3"/>
              </a:rPr>
              <a:t>https://founders.archives.gov/documents/Washington/99-01-02-11404</a:t>
            </a:r>
            <a:br>
              <a:rPr i="0" lang="en-US" sz="1600">
                <a:solidFill>
                  <a:srgbClr val="222222"/>
                </a:solidFill>
                <a:latin typeface="Times New Roman"/>
                <a:ea typeface="Times New Roman"/>
                <a:cs typeface="Times New Roman"/>
                <a:sym typeface="Times New Roman"/>
              </a:rPr>
            </a:br>
            <a:endParaRPr sz="16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p:nvPr/>
        </p:nvSpPr>
        <p:spPr>
          <a:xfrm>
            <a:off x="708108" y="2345886"/>
            <a:ext cx="3798136" cy="3621338"/>
          </a:xfrm>
          <a:prstGeom prst="ellipse">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9"/>
          <p:cNvSpPr txBox="1"/>
          <p:nvPr/>
        </p:nvSpPr>
        <p:spPr>
          <a:xfrm>
            <a:off x="1711974" y="2540599"/>
            <a:ext cx="2307670" cy="70866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British Government</a:t>
            </a:r>
            <a:endParaRPr/>
          </a:p>
        </p:txBody>
      </p:sp>
      <p:pic>
        <p:nvPicPr>
          <p:cNvPr id="116" name="Google Shape;116;p19"/>
          <p:cNvPicPr preferRelativeResize="0"/>
          <p:nvPr/>
        </p:nvPicPr>
        <p:blipFill rotWithShape="1">
          <a:blip r:embed="rId3">
            <a:alphaModFix/>
          </a:blip>
          <a:srcRect b="0" l="0" r="0" t="0"/>
          <a:stretch/>
        </p:blipFill>
        <p:spPr>
          <a:xfrm>
            <a:off x="4196931" y="2480110"/>
            <a:ext cx="3798137" cy="3683407"/>
          </a:xfrm>
          <a:prstGeom prst="rect">
            <a:avLst/>
          </a:prstGeom>
          <a:noFill/>
          <a:ln>
            <a:noFill/>
          </a:ln>
        </p:spPr>
      </p:pic>
      <p:sp>
        <p:nvSpPr>
          <p:cNvPr id="117" name="Google Shape;117;p19"/>
          <p:cNvSpPr txBox="1"/>
          <p:nvPr/>
        </p:nvSpPr>
        <p:spPr>
          <a:xfrm>
            <a:off x="4836166" y="2746547"/>
            <a:ext cx="25222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Articles of Confederation</a:t>
            </a:r>
            <a:endParaRPr/>
          </a:p>
        </p:txBody>
      </p:sp>
      <p:pic>
        <p:nvPicPr>
          <p:cNvPr id="118" name="Google Shape;118;p19"/>
          <p:cNvPicPr preferRelativeResize="0"/>
          <p:nvPr/>
        </p:nvPicPr>
        <p:blipFill rotWithShape="1">
          <a:blip r:embed="rId4">
            <a:alphaModFix/>
          </a:blip>
          <a:srcRect b="0" l="0" r="0" t="0"/>
          <a:stretch/>
        </p:blipFill>
        <p:spPr>
          <a:xfrm>
            <a:off x="7535747" y="2480110"/>
            <a:ext cx="3798137" cy="3621338"/>
          </a:xfrm>
          <a:prstGeom prst="rect">
            <a:avLst/>
          </a:prstGeom>
          <a:noFill/>
          <a:ln>
            <a:noFill/>
          </a:ln>
        </p:spPr>
      </p:pic>
      <p:sp>
        <p:nvSpPr>
          <p:cNvPr id="119" name="Google Shape;119;p19"/>
          <p:cNvSpPr txBox="1"/>
          <p:nvPr/>
        </p:nvSpPr>
        <p:spPr>
          <a:xfrm>
            <a:off x="8764278" y="2710265"/>
            <a:ext cx="13410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Constitution</a:t>
            </a:r>
            <a:endParaRPr/>
          </a:p>
        </p:txBody>
      </p:sp>
      <p:sp>
        <p:nvSpPr>
          <p:cNvPr id="120" name="Google Shape;120;p19"/>
          <p:cNvSpPr txBox="1"/>
          <p:nvPr/>
        </p:nvSpPr>
        <p:spPr>
          <a:xfrm>
            <a:off x="1534688" y="570451"/>
            <a:ext cx="874795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latin typeface="Calibri"/>
                <a:ea typeface="Calibri"/>
                <a:cs typeface="Calibri"/>
                <a:sym typeface="Calibri"/>
              </a:rPr>
              <a:t>Representation: </a:t>
            </a:r>
            <a:endParaRPr/>
          </a:p>
          <a:p>
            <a:pPr indent="0" lvl="0" marL="0" marR="0" rtl="0" algn="ctr">
              <a:spcBef>
                <a:spcPts val="0"/>
              </a:spcBef>
              <a:spcAft>
                <a:spcPts val="0"/>
              </a:spcAft>
              <a:buNone/>
            </a:pPr>
            <a:r>
              <a:rPr lang="en-US" sz="4400">
                <a:solidFill>
                  <a:schemeClr val="dk1"/>
                </a:solidFill>
                <a:latin typeface="Calibri"/>
                <a:ea typeface="Calibri"/>
                <a:cs typeface="Calibri"/>
                <a:sym typeface="Calibri"/>
              </a:rPr>
              <a:t>Who/What? How? Why?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