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6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1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8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6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4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9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1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4D19-BE14-4D9B-88C1-699F5F6E3FF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6436-8BDB-46C9-A500-F87B44F3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igital.houstonlibrary.org/" TargetMode="External"/><Relationship Id="rId3" Type="http://schemas.openxmlformats.org/officeDocument/2006/relationships/hyperlink" Target="https://texasarchive.org/education" TargetMode="External"/><Relationship Id="rId7" Type="http://schemas.openxmlformats.org/officeDocument/2006/relationships/hyperlink" Target="https://www.tsl.texas.gov/arc/onlinecollections" TargetMode="External"/><Relationship Id="rId2" Type="http://schemas.openxmlformats.org/officeDocument/2006/relationships/hyperlink" Target="https://texashistory.unt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sl.access.preservica.com/" TargetMode="External"/><Relationship Id="rId5" Type="http://schemas.openxmlformats.org/officeDocument/2006/relationships/hyperlink" Target="https://www.smu.edu/Libraries/digitalcollections" TargetMode="External"/><Relationship Id="rId4" Type="http://schemas.openxmlformats.org/officeDocument/2006/relationships/hyperlink" Target="https://loc.gov/collection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texas.org/" TargetMode="External"/><Relationship Id="rId7" Type="http://schemas.openxmlformats.org/officeDocument/2006/relationships/hyperlink" Target="https://thealamo.org/remember/education/lesson-plans/index.html" TargetMode="External"/><Relationship Id="rId2" Type="http://schemas.openxmlformats.org/officeDocument/2006/relationships/hyperlink" Target="https://education.texashistory.unt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hestoryoftexas.com/education/educators" TargetMode="External"/><Relationship Id="rId5" Type="http://schemas.openxmlformats.org/officeDocument/2006/relationships/hyperlink" Target="https://texasarchive.org/education" TargetMode="External"/><Relationship Id="rId4" Type="http://schemas.openxmlformats.org/officeDocument/2006/relationships/hyperlink" Target="https://txgloeducation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865" y="1229809"/>
            <a:ext cx="5029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402" y="144175"/>
            <a:ext cx="11203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Resources for Teaching Texas History:</a:t>
            </a:r>
          </a:p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PRIMARY SOURCES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25C01DA-A8BD-4261-AD0E-4F813C884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06749"/>
              </p:ext>
            </p:extLst>
          </p:nvPr>
        </p:nvGraphicFramePr>
        <p:xfrm>
          <a:off x="503402" y="1453045"/>
          <a:ext cx="11203406" cy="521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703">
                  <a:extLst>
                    <a:ext uri="{9D8B030D-6E8A-4147-A177-3AD203B41FA5}">
                      <a16:colId xmlns:a16="http://schemas.microsoft.com/office/drawing/2014/main" val="1056950146"/>
                    </a:ext>
                  </a:extLst>
                </a:gridCol>
                <a:gridCol w="5601703">
                  <a:extLst>
                    <a:ext uri="{9D8B030D-6E8A-4147-A177-3AD203B41FA5}">
                      <a16:colId xmlns:a16="http://schemas.microsoft.com/office/drawing/2014/main" val="3600809690"/>
                    </a:ext>
                  </a:extLst>
                </a:gridCol>
              </a:tblGrid>
              <a:tr h="5218449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Portal to Texas History (the newspaper collection is particularly rich)</a:t>
                      </a:r>
                    </a:p>
                    <a:p>
                      <a:r>
                        <a:rPr lang="en-US" sz="2400" u="sng" kern="1200" dirty="0">
                          <a:effectLst/>
                          <a:hlinkClick r:id="rId2"/>
                        </a:rPr>
                        <a:t>https://texashistory.unt.edu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Texas Archive of the Moving Image</a:t>
                      </a:r>
                    </a:p>
                    <a:p>
                      <a:r>
                        <a:rPr lang="en-US" sz="2400" u="sng" kern="1200" dirty="0">
                          <a:effectLst/>
                          <a:hlinkClick r:id="rId3"/>
                        </a:rPr>
                        <a:t>https://texasarchive.org/education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Library of Congress, Digital Collections (Immense collection; has wonderful images, for example, of people like Sam Houston)</a:t>
                      </a:r>
                    </a:p>
                    <a:p>
                      <a:r>
                        <a:rPr lang="en-US" sz="2400" u="sng" kern="1200" dirty="0">
                          <a:effectLst/>
                          <a:hlinkClick r:id="rId4"/>
                        </a:rPr>
                        <a:t>https://loc.gov/collections/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SMU Libraries Digital Collections (contains materials not in the Portal)</a:t>
                      </a:r>
                    </a:p>
                    <a:p>
                      <a:r>
                        <a:rPr lang="en-US" sz="2400" u="sng" kern="1200" dirty="0">
                          <a:effectLst/>
                          <a:hlinkClick r:id="rId5"/>
                        </a:rPr>
                        <a:t>https://www.smu.edu/Libraries/digitalcollections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Texas State Archives – Digital Archive</a:t>
                      </a:r>
                    </a:p>
                    <a:p>
                      <a:r>
                        <a:rPr lang="en-US" sz="2400" u="sng" kern="1200" dirty="0">
                          <a:effectLst/>
                          <a:hlinkClick r:id="rId6"/>
                        </a:rPr>
                        <a:t>https://tsl.access.preservica.com/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400" u="sng" kern="1200" dirty="0">
                          <a:effectLst/>
                          <a:hlinkClick r:id="rId7"/>
                        </a:rPr>
                        <a:t>https://www.tsl.texas.gov/arc/onlinecollections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Houston Area Digital Archives</a:t>
                      </a:r>
                    </a:p>
                    <a:p>
                      <a:r>
                        <a:rPr lang="en-US" sz="2400" u="sng" kern="1200" dirty="0">
                          <a:effectLst/>
                          <a:hlinkClick r:id="rId8"/>
                        </a:rPr>
                        <a:t>https://digital.houstonlibrary.org/</a:t>
                      </a:r>
                      <a:endParaRPr lang="en-US" sz="2400" dirty="0">
                        <a:effectLst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73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05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865" y="1229809"/>
            <a:ext cx="5029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402" y="144175"/>
            <a:ext cx="11203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Resources for Teaching Texas History:</a:t>
            </a:r>
          </a:p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LESSON PLANS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25C01DA-A8BD-4261-AD0E-4F813C884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68672"/>
              </p:ext>
            </p:extLst>
          </p:nvPr>
        </p:nvGraphicFramePr>
        <p:xfrm>
          <a:off x="485192" y="1453045"/>
          <a:ext cx="11354943" cy="521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2862">
                  <a:extLst>
                    <a:ext uri="{9D8B030D-6E8A-4147-A177-3AD203B41FA5}">
                      <a16:colId xmlns:a16="http://schemas.microsoft.com/office/drawing/2014/main" val="1056950146"/>
                    </a:ext>
                  </a:extLst>
                </a:gridCol>
                <a:gridCol w="5612081">
                  <a:extLst>
                    <a:ext uri="{9D8B030D-6E8A-4147-A177-3AD203B41FA5}">
                      <a16:colId xmlns:a16="http://schemas.microsoft.com/office/drawing/2014/main" val="3600809690"/>
                    </a:ext>
                  </a:extLst>
                </a:gridCol>
              </a:tblGrid>
              <a:tr h="5218449">
                <a:tc>
                  <a:txBody>
                    <a:bodyPr/>
                    <a:lstStyle/>
                    <a:p>
                      <a:r>
                        <a:rPr lang="en-US" sz="2600" dirty="0">
                          <a:effectLst/>
                        </a:rPr>
                        <a:t>Resources for Educators – Portal</a:t>
                      </a:r>
                    </a:p>
                    <a:p>
                      <a:r>
                        <a:rPr lang="en-US" sz="2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https://education.texashistory.unt.edu</a:t>
                      </a:r>
                      <a:endParaRPr lang="en-US" sz="2600" dirty="0">
                        <a:effectLst/>
                      </a:endParaRPr>
                    </a:p>
                    <a:p>
                      <a:r>
                        <a:rPr lang="en-US" sz="2600" dirty="0">
                          <a:effectLst/>
                        </a:rPr>
                        <a:t> </a:t>
                      </a:r>
                    </a:p>
                    <a:p>
                      <a:r>
                        <a:rPr lang="en-US" sz="2600" dirty="0">
                          <a:effectLst/>
                        </a:rPr>
                        <a:t>Teaching Texas (aggregates resources from lots of different places)</a:t>
                      </a:r>
                    </a:p>
                    <a:p>
                      <a:r>
                        <a:rPr lang="en-US" sz="2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https://teachingtexas.org/</a:t>
                      </a:r>
                      <a:endParaRPr lang="en-US" sz="2600" dirty="0">
                        <a:effectLst/>
                      </a:endParaRPr>
                    </a:p>
                    <a:p>
                      <a:r>
                        <a:rPr lang="en-US" sz="2600" dirty="0">
                          <a:effectLst/>
                        </a:rPr>
                        <a:t> </a:t>
                      </a:r>
                    </a:p>
                    <a:p>
                      <a:r>
                        <a:rPr lang="en-US" sz="2600" dirty="0">
                          <a:effectLst/>
                        </a:rPr>
                        <a:t>Texas General Land Office --- Teaching Resources</a:t>
                      </a:r>
                    </a:p>
                    <a:p>
                      <a:r>
                        <a:rPr lang="en-US" sz="2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https://txgloeducation.com/</a:t>
                      </a:r>
                      <a:endParaRPr lang="en-US" sz="2600" dirty="0">
                        <a:effectLst/>
                      </a:endParaRPr>
                    </a:p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effectLst/>
                        </a:rPr>
                        <a:t>Texas Archive of the Moving Image</a:t>
                      </a:r>
                    </a:p>
                    <a:p>
                      <a:r>
                        <a:rPr lang="en-US" sz="2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https://texasarchive.org/education</a:t>
                      </a:r>
                      <a:endParaRPr lang="en-US" sz="2600" dirty="0">
                        <a:effectLst/>
                      </a:endParaRPr>
                    </a:p>
                    <a:p>
                      <a:r>
                        <a:rPr lang="en-US" sz="2600" dirty="0">
                          <a:effectLst/>
                        </a:rPr>
                        <a:t> </a:t>
                      </a:r>
                    </a:p>
                    <a:p>
                      <a:r>
                        <a:rPr lang="en-US" sz="2600" dirty="0">
                          <a:effectLst/>
                        </a:rPr>
                        <a:t>Bob Bullock Museum – Educator Resources</a:t>
                      </a:r>
                    </a:p>
                    <a:p>
                      <a:r>
                        <a:rPr lang="en-US" sz="2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https://www.thestoryoftexas.com/education/educators</a:t>
                      </a:r>
                      <a:endParaRPr lang="en-US" sz="2600" dirty="0">
                        <a:effectLst/>
                      </a:endParaRPr>
                    </a:p>
                    <a:p>
                      <a:endParaRPr lang="en-US" sz="2600" dirty="0"/>
                    </a:p>
                    <a:p>
                      <a:r>
                        <a:rPr lang="en-US" sz="2600" b="1" dirty="0">
                          <a:effectLst/>
                        </a:rPr>
                        <a:t>The Alamo – Lesson Plans</a:t>
                      </a:r>
                      <a:endParaRPr lang="en-US" sz="2600" dirty="0">
                        <a:effectLst/>
                      </a:endParaRPr>
                    </a:p>
                    <a:p>
                      <a:r>
                        <a:rPr lang="en-US" sz="2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https://thealamo.org/remember/education/lesson-plans/index.html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73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54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0745" y="6488668"/>
            <a:ext cx="493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https://www.umbc.edu/che/historylabs/index.php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915" y="1221393"/>
            <a:ext cx="6318963" cy="52672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1865" y="1229809"/>
            <a:ext cx="50297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0" dirty="0">
                <a:effectLst/>
                <a:latin typeface="Century Gothic" panose="020B0502020202020204" pitchFamily="34" charset="0"/>
              </a:rPr>
              <a:t>History Labs </a:t>
            </a:r>
            <a:r>
              <a:rPr lang="en-US" sz="2800" b="0" i="0" dirty="0">
                <a:effectLst/>
                <a:latin typeface="Century Gothic" panose="020B0502020202020204" pitchFamily="34" charset="0"/>
              </a:rPr>
              <a:t>are research and investigative learning experiences that provide teachers with the necessary information, resources, and procedures to teach a full range of historical thinking skills by taking students through a process that is methodologically similar to that employed by historians.</a:t>
            </a:r>
          </a:p>
          <a:p>
            <a:b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402" y="144175"/>
            <a:ext cx="11203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History Labs </a:t>
            </a:r>
            <a:r>
              <a:rPr lang="en-US" sz="3600" b="1" dirty="0">
                <a:latin typeface="Century Gothic" panose="020B0502020202020204" pitchFamily="34" charset="0"/>
              </a:rPr>
              <a:t>(UMBC Center for History Education)</a:t>
            </a:r>
          </a:p>
        </p:txBody>
      </p:sp>
    </p:spTree>
    <p:extLst>
      <p:ext uri="{BB962C8B-B14F-4D97-AF65-F5344CB8AC3E}">
        <p14:creationId xmlns:p14="http://schemas.microsoft.com/office/powerpoint/2010/main" val="351871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19" y="1109373"/>
            <a:ext cx="4733925" cy="55054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8816" y="1109373"/>
            <a:ext cx="68579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NewseumED.org offers free resources to cultivate the First Amendment and media literacy skills essential to civic life. Learn how to authenticate, analyze and evaluate information from a variety of sources and </a:t>
            </a:r>
            <a:r>
              <a:rPr lang="en-US" sz="3200" i="1" dirty="0">
                <a:latin typeface="Century Gothic" panose="020B0502020202020204" pitchFamily="34" charset="0"/>
              </a:rPr>
              <a:t>put current events in historical context </a:t>
            </a:r>
            <a:r>
              <a:rPr lang="en-US" sz="3200" dirty="0">
                <a:latin typeface="Century Gothic" panose="020B0502020202020204" pitchFamily="34" charset="0"/>
              </a:rPr>
              <a:t>through standards-aligned lesson plans, videos, primary sources, virtual classes and programs.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77767" y="167951"/>
            <a:ext cx="5635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NewseumED.org</a:t>
            </a:r>
          </a:p>
        </p:txBody>
      </p:sp>
    </p:spTree>
    <p:extLst>
      <p:ext uri="{BB962C8B-B14F-4D97-AF65-F5344CB8AC3E}">
        <p14:creationId xmlns:p14="http://schemas.microsoft.com/office/powerpoint/2010/main" val="325399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6510" y="186613"/>
            <a:ext cx="5635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Century Gothic" panose="020B0502020202020204" pitchFamily="34" charset="0"/>
              </a:rPr>
              <a:t>Tolerance.org</a:t>
            </a:r>
          </a:p>
        </p:txBody>
      </p:sp>
      <p:sp>
        <p:nvSpPr>
          <p:cNvPr id="2" name="Rectangle 1"/>
          <p:cNvSpPr/>
          <p:nvPr/>
        </p:nvSpPr>
        <p:spPr>
          <a:xfrm>
            <a:off x="94812" y="856357"/>
            <a:ext cx="54988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282828"/>
                </a:solidFill>
                <a:effectLst/>
                <a:latin typeface="Century Gothic" panose="020B0502020202020204" pitchFamily="34" charset="0"/>
              </a:rPr>
              <a:t>Teaching Tolerance (tolerance.org) provides free lessons and resources to K-12 Educators. Educators use our materials to supplement the curriculum, to inform their practices, and to create civil and inclusive school communities where children are respected, valued and welcome participants.</a:t>
            </a:r>
          </a:p>
          <a:p>
            <a:endParaRPr lang="en-US" sz="2400" b="0" i="0" dirty="0">
              <a:solidFill>
                <a:srgbClr val="282828"/>
              </a:solidFill>
              <a:effectLst/>
              <a:latin typeface="Century Gothic" panose="020B0502020202020204" pitchFamily="34" charset="0"/>
            </a:endParaRPr>
          </a:p>
          <a:p>
            <a:r>
              <a:rPr lang="en-US" sz="2400" b="0" i="0" dirty="0">
                <a:solidFill>
                  <a:srgbClr val="282828"/>
                </a:solidFill>
                <a:effectLst/>
                <a:latin typeface="Century Gothic" panose="020B0502020202020204" pitchFamily="34" charset="0"/>
              </a:rPr>
              <a:t>The anti-bias approach encourages children and young people to challenge prejudice and learn how to be agents of change in their own lives.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3657" y="1287508"/>
            <a:ext cx="6287581" cy="477000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5412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9467" y="6488668"/>
            <a:ext cx="832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https://www.loc.gov/programs/teachers/getting-started-with-primary-sources/guides/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865" y="1229809"/>
            <a:ext cx="5029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9467" y="88419"/>
            <a:ext cx="856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Library of Congress Primary Source Analysis Guides for Teachers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FF847F0-0389-437B-B69C-882416DED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056" y="1380650"/>
            <a:ext cx="9236585" cy="510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476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</dc:creator>
  <cp:lastModifiedBy>Andrew Torget</cp:lastModifiedBy>
  <cp:revision>12</cp:revision>
  <dcterms:created xsi:type="dcterms:W3CDTF">2020-12-03T16:28:57Z</dcterms:created>
  <dcterms:modified xsi:type="dcterms:W3CDTF">2020-12-07T22:59:19Z</dcterms:modified>
</cp:coreProperties>
</file>