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371" r:id="rId2"/>
    <p:sldId id="259" r:id="rId3"/>
    <p:sldId id="260" r:id="rId4"/>
    <p:sldId id="258" r:id="rId5"/>
    <p:sldId id="363" r:id="rId6"/>
    <p:sldId id="361" r:id="rId7"/>
    <p:sldId id="367" r:id="rId8"/>
    <p:sldId id="362" r:id="rId9"/>
    <p:sldId id="365" r:id="rId10"/>
    <p:sldId id="360" r:id="rId11"/>
    <p:sldId id="339" r:id="rId12"/>
    <p:sldId id="340" r:id="rId13"/>
    <p:sldId id="337" r:id="rId14"/>
    <p:sldId id="324" r:id="rId15"/>
    <p:sldId id="351" r:id="rId16"/>
    <p:sldId id="357" r:id="rId17"/>
    <p:sldId id="343" r:id="rId18"/>
    <p:sldId id="342" r:id="rId19"/>
    <p:sldId id="359" r:id="rId20"/>
    <p:sldId id="344" r:id="rId21"/>
    <p:sldId id="366" r:id="rId22"/>
    <p:sldId id="34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2932"/>
  </p:normalViewPr>
  <p:slideViewPr>
    <p:cSldViewPr snapToGrid="0" snapToObjects="1">
      <p:cViewPr varScale="1">
        <p:scale>
          <a:sx n="58" d="100"/>
          <a:sy n="58" d="100"/>
        </p:scale>
        <p:origin x="126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z James" userId="ae574f10-1fe4-495e-95a3-d1155f1689df" providerId="ADAL" clId="{64658C2F-196F-0743-87E6-818F8B96750F}"/>
    <pc:docChg chg="modShowInfo">
      <pc:chgData name="Liz James" userId="ae574f10-1fe4-495e-95a3-d1155f1689df" providerId="ADAL" clId="{64658C2F-196F-0743-87E6-818F8B96750F}" dt="2020-11-30T22:50:58.401" v="1" actId="2744"/>
      <pc:docMkLst>
        <pc:docMk/>
      </pc:docMkLst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B5CB85-A653-6B43-B455-C2098F6C9489}" type="doc">
      <dgm:prSet loTypeId="urn:microsoft.com/office/officeart/2005/8/layout/process1" loCatId="" qsTypeId="urn:microsoft.com/office/officeart/2005/8/quickstyle/simple1" qsCatId="simple" csTypeId="urn:microsoft.com/office/officeart/2005/8/colors/accent2_5" csCatId="accent2" phldr="1"/>
      <dgm:spPr/>
    </dgm:pt>
    <dgm:pt modelId="{85AD7274-2480-9F4C-BF67-E5655D9AA36D}">
      <dgm:prSet phldrT="[Text]" custT="1"/>
      <dgm:spPr>
        <a:solidFill>
          <a:srgbClr val="C00000">
            <a:alpha val="50000"/>
          </a:srgbClr>
        </a:solidFill>
      </dgm:spPr>
      <dgm:t>
        <a:bodyPr/>
        <a:lstStyle/>
        <a:p>
          <a:r>
            <a:rPr lang="en-US" sz="2800" dirty="0"/>
            <a:t>Jim Crow racism </a:t>
          </a:r>
          <a:r>
            <a:rPr lang="en-US" sz="2000" dirty="0"/>
            <a:t>(legal, de jure)</a:t>
          </a:r>
        </a:p>
      </dgm:t>
    </dgm:pt>
    <dgm:pt modelId="{B54C2A9F-41E4-2A46-ABCB-8FEA869A82BF}" type="parTrans" cxnId="{238C95EC-95D8-514E-B0AA-C217D23C6B5E}">
      <dgm:prSet/>
      <dgm:spPr/>
      <dgm:t>
        <a:bodyPr/>
        <a:lstStyle/>
        <a:p>
          <a:endParaRPr lang="en-US"/>
        </a:p>
      </dgm:t>
    </dgm:pt>
    <dgm:pt modelId="{253D0BDE-A43F-1E47-B97D-DA4AEDEB3F8D}" type="sibTrans" cxnId="{238C95EC-95D8-514E-B0AA-C217D23C6B5E}">
      <dgm:prSet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endParaRPr lang="en-US" dirty="0"/>
        </a:p>
      </dgm:t>
    </dgm:pt>
    <dgm:pt modelId="{571AADC6-B858-5743-8C20-CF63DAA814C8}">
      <dgm:prSet phldrT="[Text]" custT="1"/>
      <dgm:spPr>
        <a:solidFill>
          <a:srgbClr val="C00000">
            <a:alpha val="50000"/>
          </a:srgbClr>
        </a:solidFill>
      </dgm:spPr>
      <dgm:t>
        <a:bodyPr/>
        <a:lstStyle/>
        <a:p>
          <a:r>
            <a:rPr lang="en-US" sz="2900" dirty="0"/>
            <a:t>Color-blind racism </a:t>
          </a:r>
          <a:r>
            <a:rPr lang="en-US" sz="2000" dirty="0"/>
            <a:t>(post-Civil Rights)</a:t>
          </a:r>
        </a:p>
      </dgm:t>
    </dgm:pt>
    <dgm:pt modelId="{2863DEA0-F3B7-4F4D-8420-1A220E490B7A}" type="parTrans" cxnId="{26C861B6-5F50-9E4A-B812-3F3766F44A51}">
      <dgm:prSet/>
      <dgm:spPr/>
      <dgm:t>
        <a:bodyPr/>
        <a:lstStyle/>
        <a:p>
          <a:endParaRPr lang="en-US"/>
        </a:p>
      </dgm:t>
    </dgm:pt>
    <dgm:pt modelId="{09831B42-B910-344B-9CBA-1F837DE222C9}" type="sibTrans" cxnId="{26C861B6-5F50-9E4A-B812-3F3766F44A51}">
      <dgm:prSet/>
      <dgm:spPr/>
      <dgm:t>
        <a:bodyPr/>
        <a:lstStyle/>
        <a:p>
          <a:endParaRPr lang="en-US"/>
        </a:p>
      </dgm:t>
    </dgm:pt>
    <dgm:pt modelId="{D53CF323-7BBC-3E46-856E-FA6018158747}" type="pres">
      <dgm:prSet presAssocID="{84B5CB85-A653-6B43-B455-C2098F6C9489}" presName="Name0" presStyleCnt="0">
        <dgm:presLayoutVars>
          <dgm:dir/>
          <dgm:resizeHandles val="exact"/>
        </dgm:presLayoutVars>
      </dgm:prSet>
      <dgm:spPr/>
    </dgm:pt>
    <dgm:pt modelId="{9952F6C0-DB3F-4F49-B858-C380BC7779EB}" type="pres">
      <dgm:prSet presAssocID="{85AD7274-2480-9F4C-BF67-E5655D9AA36D}" presName="node" presStyleLbl="node1" presStyleIdx="0" presStyleCnt="2">
        <dgm:presLayoutVars>
          <dgm:bulletEnabled val="1"/>
        </dgm:presLayoutVars>
      </dgm:prSet>
      <dgm:spPr/>
    </dgm:pt>
    <dgm:pt modelId="{0B9B9500-E382-F74D-9174-7DEB9D5A9AC6}" type="pres">
      <dgm:prSet presAssocID="{253D0BDE-A43F-1E47-B97D-DA4AEDEB3F8D}" presName="sibTrans" presStyleLbl="sibTrans2D1" presStyleIdx="0" presStyleCnt="1"/>
      <dgm:spPr/>
    </dgm:pt>
    <dgm:pt modelId="{17B400E8-84AF-8444-8F5A-F90ADB16FEE3}" type="pres">
      <dgm:prSet presAssocID="{253D0BDE-A43F-1E47-B97D-DA4AEDEB3F8D}" presName="connectorText" presStyleLbl="sibTrans2D1" presStyleIdx="0" presStyleCnt="1"/>
      <dgm:spPr/>
    </dgm:pt>
    <dgm:pt modelId="{CADDAC5D-AEF2-834C-AB73-F929506A6DC2}" type="pres">
      <dgm:prSet presAssocID="{571AADC6-B858-5743-8C20-CF63DAA814C8}" presName="node" presStyleLbl="node1" presStyleIdx="1" presStyleCnt="2">
        <dgm:presLayoutVars>
          <dgm:bulletEnabled val="1"/>
        </dgm:presLayoutVars>
      </dgm:prSet>
      <dgm:spPr/>
    </dgm:pt>
  </dgm:ptLst>
  <dgm:cxnLst>
    <dgm:cxn modelId="{62C8FB21-1EB6-EC4B-92B2-1D827DA2713C}" type="presOf" srcId="{85AD7274-2480-9F4C-BF67-E5655D9AA36D}" destId="{9952F6C0-DB3F-4F49-B858-C380BC7779EB}" srcOrd="0" destOrd="0" presId="urn:microsoft.com/office/officeart/2005/8/layout/process1"/>
    <dgm:cxn modelId="{CF620F24-CA37-824A-9720-DE4F1964FE18}" type="presOf" srcId="{253D0BDE-A43F-1E47-B97D-DA4AEDEB3F8D}" destId="{17B400E8-84AF-8444-8F5A-F90ADB16FEE3}" srcOrd="1" destOrd="0" presId="urn:microsoft.com/office/officeart/2005/8/layout/process1"/>
    <dgm:cxn modelId="{AC210675-4F97-3344-89C5-C3C80B935576}" type="presOf" srcId="{571AADC6-B858-5743-8C20-CF63DAA814C8}" destId="{CADDAC5D-AEF2-834C-AB73-F929506A6DC2}" srcOrd="0" destOrd="0" presId="urn:microsoft.com/office/officeart/2005/8/layout/process1"/>
    <dgm:cxn modelId="{26C861B6-5F50-9E4A-B812-3F3766F44A51}" srcId="{84B5CB85-A653-6B43-B455-C2098F6C9489}" destId="{571AADC6-B858-5743-8C20-CF63DAA814C8}" srcOrd="1" destOrd="0" parTransId="{2863DEA0-F3B7-4F4D-8420-1A220E490B7A}" sibTransId="{09831B42-B910-344B-9CBA-1F837DE222C9}"/>
    <dgm:cxn modelId="{F4DF4AC6-D74A-1047-B212-D3367AE1B06A}" type="presOf" srcId="{84B5CB85-A653-6B43-B455-C2098F6C9489}" destId="{D53CF323-7BBC-3E46-856E-FA6018158747}" srcOrd="0" destOrd="0" presId="urn:microsoft.com/office/officeart/2005/8/layout/process1"/>
    <dgm:cxn modelId="{C120D4EB-82E5-6449-A8E2-C847145BCBFB}" type="presOf" srcId="{253D0BDE-A43F-1E47-B97D-DA4AEDEB3F8D}" destId="{0B9B9500-E382-F74D-9174-7DEB9D5A9AC6}" srcOrd="0" destOrd="0" presId="urn:microsoft.com/office/officeart/2005/8/layout/process1"/>
    <dgm:cxn modelId="{238C95EC-95D8-514E-B0AA-C217D23C6B5E}" srcId="{84B5CB85-A653-6B43-B455-C2098F6C9489}" destId="{85AD7274-2480-9F4C-BF67-E5655D9AA36D}" srcOrd="0" destOrd="0" parTransId="{B54C2A9F-41E4-2A46-ABCB-8FEA869A82BF}" sibTransId="{253D0BDE-A43F-1E47-B97D-DA4AEDEB3F8D}"/>
    <dgm:cxn modelId="{7648DA65-1764-BB47-8BAB-BBDBCE7F34D0}" type="presParOf" srcId="{D53CF323-7BBC-3E46-856E-FA6018158747}" destId="{9952F6C0-DB3F-4F49-B858-C380BC7779EB}" srcOrd="0" destOrd="0" presId="urn:microsoft.com/office/officeart/2005/8/layout/process1"/>
    <dgm:cxn modelId="{927A00D5-A118-7045-A848-B5C4C7DA7020}" type="presParOf" srcId="{D53CF323-7BBC-3E46-856E-FA6018158747}" destId="{0B9B9500-E382-F74D-9174-7DEB9D5A9AC6}" srcOrd="1" destOrd="0" presId="urn:microsoft.com/office/officeart/2005/8/layout/process1"/>
    <dgm:cxn modelId="{AABB7D5D-6575-D14F-B266-F48BAD35C43D}" type="presParOf" srcId="{0B9B9500-E382-F74D-9174-7DEB9D5A9AC6}" destId="{17B400E8-84AF-8444-8F5A-F90ADB16FEE3}" srcOrd="0" destOrd="0" presId="urn:microsoft.com/office/officeart/2005/8/layout/process1"/>
    <dgm:cxn modelId="{FEA79388-A1B2-6049-A400-3EFD0DC33837}" type="presParOf" srcId="{D53CF323-7BBC-3E46-856E-FA6018158747}" destId="{CADDAC5D-AEF2-834C-AB73-F929506A6DC2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0D02F4-F2BE-1A49-8EA5-A0DA069D822B}" type="doc">
      <dgm:prSet loTypeId="urn:microsoft.com/office/officeart/2005/8/layout/cycle7" loCatId="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389DD461-0CFA-714A-A48B-08332C5E04CB}">
      <dgm:prSet phldrT="[Text]"/>
      <dgm:spPr/>
      <dgm:t>
        <a:bodyPr/>
        <a:lstStyle/>
        <a:p>
          <a:r>
            <a:rPr lang="en-US" dirty="0"/>
            <a:t>Science</a:t>
          </a:r>
        </a:p>
      </dgm:t>
    </dgm:pt>
    <dgm:pt modelId="{245C0B4E-C4C9-9345-B2E2-6D632A3AA563}" type="parTrans" cxnId="{45591F5C-CFF3-354A-8878-944F5D147F24}">
      <dgm:prSet/>
      <dgm:spPr/>
      <dgm:t>
        <a:bodyPr/>
        <a:lstStyle/>
        <a:p>
          <a:endParaRPr lang="en-US"/>
        </a:p>
      </dgm:t>
    </dgm:pt>
    <dgm:pt modelId="{DF15A8EB-6DE4-374A-89DD-4AD470B506E1}" type="sibTrans" cxnId="{45591F5C-CFF3-354A-8878-944F5D147F24}">
      <dgm:prSet/>
      <dgm:spPr/>
      <dgm:t>
        <a:bodyPr/>
        <a:lstStyle/>
        <a:p>
          <a:endParaRPr lang="en-US" dirty="0"/>
        </a:p>
      </dgm:t>
    </dgm:pt>
    <dgm:pt modelId="{2AA6E0F3-85EE-1244-B1FE-982C16BC10FE}">
      <dgm:prSet phldrT="[Text]"/>
      <dgm:spPr/>
      <dgm:t>
        <a:bodyPr/>
        <a:lstStyle/>
        <a:p>
          <a:r>
            <a:rPr lang="en-US" dirty="0"/>
            <a:t>Policy </a:t>
          </a:r>
        </a:p>
      </dgm:t>
    </dgm:pt>
    <dgm:pt modelId="{F5BDFA36-3A43-5F47-883E-ACAD5282B42C}" type="parTrans" cxnId="{093CFFBF-40B7-1E40-B093-553BE3BA4BEB}">
      <dgm:prSet/>
      <dgm:spPr/>
      <dgm:t>
        <a:bodyPr/>
        <a:lstStyle/>
        <a:p>
          <a:endParaRPr lang="en-US"/>
        </a:p>
      </dgm:t>
    </dgm:pt>
    <dgm:pt modelId="{32A50791-82B9-D84A-9D04-62BFD74AB175}" type="sibTrans" cxnId="{093CFFBF-40B7-1E40-B093-553BE3BA4BEB}">
      <dgm:prSet/>
      <dgm:spPr/>
      <dgm:t>
        <a:bodyPr/>
        <a:lstStyle/>
        <a:p>
          <a:endParaRPr lang="en-US" dirty="0"/>
        </a:p>
      </dgm:t>
    </dgm:pt>
    <dgm:pt modelId="{A2FCE496-B023-6845-949D-2210350FC576}">
      <dgm:prSet phldrT="[Text]"/>
      <dgm:spPr/>
      <dgm:t>
        <a:bodyPr/>
        <a:lstStyle/>
        <a:p>
          <a:r>
            <a:rPr lang="en-US" dirty="0"/>
            <a:t>Popular culture</a:t>
          </a:r>
        </a:p>
      </dgm:t>
    </dgm:pt>
    <dgm:pt modelId="{A88B71DF-5570-A94A-B4EA-E0AD753A35EB}" type="parTrans" cxnId="{E02FF077-A6AE-2B49-8A4C-EA881B5E66AB}">
      <dgm:prSet/>
      <dgm:spPr/>
      <dgm:t>
        <a:bodyPr/>
        <a:lstStyle/>
        <a:p>
          <a:endParaRPr lang="en-US"/>
        </a:p>
      </dgm:t>
    </dgm:pt>
    <dgm:pt modelId="{B0700984-3445-CC4B-BD2C-2153144042BB}" type="sibTrans" cxnId="{E02FF077-A6AE-2B49-8A4C-EA881B5E66AB}">
      <dgm:prSet/>
      <dgm:spPr/>
      <dgm:t>
        <a:bodyPr/>
        <a:lstStyle/>
        <a:p>
          <a:endParaRPr lang="en-US" dirty="0"/>
        </a:p>
      </dgm:t>
    </dgm:pt>
    <dgm:pt modelId="{EA2BA14A-D519-CF42-BC19-C09B77F2E06F}">
      <dgm:prSet phldrT="[Text]"/>
      <dgm:spPr/>
      <dgm:t>
        <a:bodyPr/>
        <a:lstStyle/>
        <a:p>
          <a:r>
            <a:rPr lang="en-US" dirty="0"/>
            <a:t>Everyday practices</a:t>
          </a:r>
        </a:p>
      </dgm:t>
    </dgm:pt>
    <dgm:pt modelId="{55B5525E-7B5D-AF4E-9AE5-C68E79B1A02A}" type="parTrans" cxnId="{C632D0E9-4E40-B549-959F-1698BF2AE79F}">
      <dgm:prSet/>
      <dgm:spPr/>
      <dgm:t>
        <a:bodyPr/>
        <a:lstStyle/>
        <a:p>
          <a:endParaRPr lang="en-US"/>
        </a:p>
      </dgm:t>
    </dgm:pt>
    <dgm:pt modelId="{AD6CC4BE-2536-2742-B460-CBC7C0EED6F0}" type="sibTrans" cxnId="{C632D0E9-4E40-B549-959F-1698BF2AE79F}">
      <dgm:prSet/>
      <dgm:spPr/>
      <dgm:t>
        <a:bodyPr/>
        <a:lstStyle/>
        <a:p>
          <a:endParaRPr lang="en-US" dirty="0"/>
        </a:p>
      </dgm:t>
    </dgm:pt>
    <dgm:pt modelId="{22ACBB76-FCC1-AB4B-8938-B555413D6211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/>
            <a:t>Laws</a:t>
          </a:r>
        </a:p>
      </dgm:t>
    </dgm:pt>
    <dgm:pt modelId="{3BD33FCC-6830-2C44-BE6F-C02737D54732}" type="parTrans" cxnId="{651C33B9-8CE5-9B4F-B0AD-7BA5FD52F052}">
      <dgm:prSet/>
      <dgm:spPr/>
      <dgm:t>
        <a:bodyPr/>
        <a:lstStyle/>
        <a:p>
          <a:endParaRPr lang="en-US"/>
        </a:p>
      </dgm:t>
    </dgm:pt>
    <dgm:pt modelId="{4EF2D866-FFC8-E347-BCD0-C73A7C6E76E6}" type="sibTrans" cxnId="{651C33B9-8CE5-9B4F-B0AD-7BA5FD52F052}">
      <dgm:prSet/>
      <dgm:spPr/>
      <dgm:t>
        <a:bodyPr/>
        <a:lstStyle/>
        <a:p>
          <a:endParaRPr lang="en-US" dirty="0"/>
        </a:p>
      </dgm:t>
    </dgm:pt>
    <dgm:pt modelId="{95986AFC-D877-7246-80A8-6B16EB1F9ABD}">
      <dgm:prSet phldrT="[Text]"/>
      <dgm:spPr/>
      <dgm:t>
        <a:bodyPr/>
        <a:lstStyle/>
        <a:p>
          <a:r>
            <a:rPr lang="en-US" dirty="0"/>
            <a:t>ideologies (stories)</a:t>
          </a:r>
        </a:p>
      </dgm:t>
    </dgm:pt>
    <dgm:pt modelId="{DA74808F-EEEC-EA41-BA63-FCA85FF68C50}" type="parTrans" cxnId="{83B7C715-2594-1840-9BB7-86975FD21E49}">
      <dgm:prSet/>
      <dgm:spPr/>
      <dgm:t>
        <a:bodyPr/>
        <a:lstStyle/>
        <a:p>
          <a:endParaRPr lang="en-US"/>
        </a:p>
      </dgm:t>
    </dgm:pt>
    <dgm:pt modelId="{1F5DCBB2-2C79-464C-B719-A304E403081C}" type="sibTrans" cxnId="{83B7C715-2594-1840-9BB7-86975FD21E49}">
      <dgm:prSet/>
      <dgm:spPr/>
      <dgm:t>
        <a:bodyPr/>
        <a:lstStyle/>
        <a:p>
          <a:endParaRPr lang="en-US" dirty="0"/>
        </a:p>
      </dgm:t>
    </dgm:pt>
    <dgm:pt modelId="{6B6D6ADD-3588-C64B-A58B-5B8DEEF991DB}" type="pres">
      <dgm:prSet presAssocID="{120D02F4-F2BE-1A49-8EA5-A0DA069D822B}" presName="Name0" presStyleCnt="0">
        <dgm:presLayoutVars>
          <dgm:dir/>
          <dgm:resizeHandles val="exact"/>
        </dgm:presLayoutVars>
      </dgm:prSet>
      <dgm:spPr/>
    </dgm:pt>
    <dgm:pt modelId="{9847F34E-7AF8-A14E-95DA-0ED4B04FF6E9}" type="pres">
      <dgm:prSet presAssocID="{389DD461-0CFA-714A-A48B-08332C5E04CB}" presName="node" presStyleLbl="node1" presStyleIdx="0" presStyleCnt="6">
        <dgm:presLayoutVars>
          <dgm:bulletEnabled val="1"/>
        </dgm:presLayoutVars>
      </dgm:prSet>
      <dgm:spPr/>
    </dgm:pt>
    <dgm:pt modelId="{E1D8AC77-F360-414D-A83D-4B0B7C5217F9}" type="pres">
      <dgm:prSet presAssocID="{DF15A8EB-6DE4-374A-89DD-4AD470B506E1}" presName="sibTrans" presStyleLbl="sibTrans2D1" presStyleIdx="0" presStyleCnt="6"/>
      <dgm:spPr/>
    </dgm:pt>
    <dgm:pt modelId="{1EDA2C9A-7FCD-B949-BD75-B6934E7DCF10}" type="pres">
      <dgm:prSet presAssocID="{DF15A8EB-6DE4-374A-89DD-4AD470B506E1}" presName="connectorText" presStyleLbl="sibTrans2D1" presStyleIdx="0" presStyleCnt="6"/>
      <dgm:spPr/>
    </dgm:pt>
    <dgm:pt modelId="{7DEFFAE4-06E8-9A4B-AC16-2DC867FCD2A3}" type="pres">
      <dgm:prSet presAssocID="{2AA6E0F3-85EE-1244-B1FE-982C16BC10FE}" presName="node" presStyleLbl="node1" presStyleIdx="1" presStyleCnt="6">
        <dgm:presLayoutVars>
          <dgm:bulletEnabled val="1"/>
        </dgm:presLayoutVars>
      </dgm:prSet>
      <dgm:spPr/>
    </dgm:pt>
    <dgm:pt modelId="{FD7BB0A5-EE79-0747-8861-79FC52D13403}" type="pres">
      <dgm:prSet presAssocID="{32A50791-82B9-D84A-9D04-62BFD74AB175}" presName="sibTrans" presStyleLbl="sibTrans2D1" presStyleIdx="1" presStyleCnt="6"/>
      <dgm:spPr/>
    </dgm:pt>
    <dgm:pt modelId="{AFF0F9F8-2DEE-8B4C-A154-413C56F63A0B}" type="pres">
      <dgm:prSet presAssocID="{32A50791-82B9-D84A-9D04-62BFD74AB175}" presName="connectorText" presStyleLbl="sibTrans2D1" presStyleIdx="1" presStyleCnt="6"/>
      <dgm:spPr/>
    </dgm:pt>
    <dgm:pt modelId="{F7E66975-9546-124F-845E-F1818BC75375}" type="pres">
      <dgm:prSet presAssocID="{A2FCE496-B023-6845-949D-2210350FC576}" presName="node" presStyleLbl="node1" presStyleIdx="2" presStyleCnt="6">
        <dgm:presLayoutVars>
          <dgm:bulletEnabled val="1"/>
        </dgm:presLayoutVars>
      </dgm:prSet>
      <dgm:spPr/>
    </dgm:pt>
    <dgm:pt modelId="{72B1D2BD-DD0C-E642-98D1-597E44001021}" type="pres">
      <dgm:prSet presAssocID="{B0700984-3445-CC4B-BD2C-2153144042BB}" presName="sibTrans" presStyleLbl="sibTrans2D1" presStyleIdx="2" presStyleCnt="6"/>
      <dgm:spPr/>
    </dgm:pt>
    <dgm:pt modelId="{8E9B55F0-0159-1543-A177-9A528D4D4C0D}" type="pres">
      <dgm:prSet presAssocID="{B0700984-3445-CC4B-BD2C-2153144042BB}" presName="connectorText" presStyleLbl="sibTrans2D1" presStyleIdx="2" presStyleCnt="6"/>
      <dgm:spPr/>
    </dgm:pt>
    <dgm:pt modelId="{7F8CFB77-3D4D-0B48-BCDA-84A8BD6E2380}" type="pres">
      <dgm:prSet presAssocID="{95986AFC-D877-7246-80A8-6B16EB1F9ABD}" presName="node" presStyleLbl="node1" presStyleIdx="3" presStyleCnt="6">
        <dgm:presLayoutVars>
          <dgm:bulletEnabled val="1"/>
        </dgm:presLayoutVars>
      </dgm:prSet>
      <dgm:spPr/>
    </dgm:pt>
    <dgm:pt modelId="{2E1A7900-4163-9445-B80B-A4C66B0FBC1B}" type="pres">
      <dgm:prSet presAssocID="{1F5DCBB2-2C79-464C-B719-A304E403081C}" presName="sibTrans" presStyleLbl="sibTrans2D1" presStyleIdx="3" presStyleCnt="6"/>
      <dgm:spPr/>
    </dgm:pt>
    <dgm:pt modelId="{C1F80FFA-ADF9-D545-B340-2ECADACD43DA}" type="pres">
      <dgm:prSet presAssocID="{1F5DCBB2-2C79-464C-B719-A304E403081C}" presName="connectorText" presStyleLbl="sibTrans2D1" presStyleIdx="3" presStyleCnt="6"/>
      <dgm:spPr/>
    </dgm:pt>
    <dgm:pt modelId="{920723FE-FEC4-4F4E-9B1B-D1240F44EEFC}" type="pres">
      <dgm:prSet presAssocID="{EA2BA14A-D519-CF42-BC19-C09B77F2E06F}" presName="node" presStyleLbl="node1" presStyleIdx="4" presStyleCnt="6">
        <dgm:presLayoutVars>
          <dgm:bulletEnabled val="1"/>
        </dgm:presLayoutVars>
      </dgm:prSet>
      <dgm:spPr/>
    </dgm:pt>
    <dgm:pt modelId="{FCCBD21C-3BE5-984F-BDF6-71AEAE7B08D8}" type="pres">
      <dgm:prSet presAssocID="{AD6CC4BE-2536-2742-B460-CBC7C0EED6F0}" presName="sibTrans" presStyleLbl="sibTrans2D1" presStyleIdx="4" presStyleCnt="6"/>
      <dgm:spPr/>
    </dgm:pt>
    <dgm:pt modelId="{DCA72818-2B41-AA4D-8066-582AD6837B77}" type="pres">
      <dgm:prSet presAssocID="{AD6CC4BE-2536-2742-B460-CBC7C0EED6F0}" presName="connectorText" presStyleLbl="sibTrans2D1" presStyleIdx="4" presStyleCnt="6"/>
      <dgm:spPr/>
    </dgm:pt>
    <dgm:pt modelId="{6B6C25C7-59A3-0344-840C-BA83DF022F79}" type="pres">
      <dgm:prSet presAssocID="{22ACBB76-FCC1-AB4B-8938-B555413D6211}" presName="node" presStyleLbl="node1" presStyleIdx="5" presStyleCnt="6">
        <dgm:presLayoutVars>
          <dgm:bulletEnabled val="1"/>
        </dgm:presLayoutVars>
      </dgm:prSet>
      <dgm:spPr/>
    </dgm:pt>
    <dgm:pt modelId="{D2990666-025F-3B45-97B3-EFB4EDF4F951}" type="pres">
      <dgm:prSet presAssocID="{4EF2D866-FFC8-E347-BCD0-C73A7C6E76E6}" presName="sibTrans" presStyleLbl="sibTrans2D1" presStyleIdx="5" presStyleCnt="6"/>
      <dgm:spPr/>
    </dgm:pt>
    <dgm:pt modelId="{2446A654-F1D5-BB45-BB70-6D7B2F53172E}" type="pres">
      <dgm:prSet presAssocID="{4EF2D866-FFC8-E347-BCD0-C73A7C6E76E6}" presName="connectorText" presStyleLbl="sibTrans2D1" presStyleIdx="5" presStyleCnt="6"/>
      <dgm:spPr/>
    </dgm:pt>
  </dgm:ptLst>
  <dgm:cxnLst>
    <dgm:cxn modelId="{10CEB700-0ABD-FF48-B241-982C20725594}" type="presOf" srcId="{EA2BA14A-D519-CF42-BC19-C09B77F2E06F}" destId="{920723FE-FEC4-4F4E-9B1B-D1240F44EEFC}" srcOrd="0" destOrd="0" presId="urn:microsoft.com/office/officeart/2005/8/layout/cycle7"/>
    <dgm:cxn modelId="{53E1AF02-5EB8-004C-8CFD-397E4F01F080}" type="presOf" srcId="{32A50791-82B9-D84A-9D04-62BFD74AB175}" destId="{FD7BB0A5-EE79-0747-8861-79FC52D13403}" srcOrd="0" destOrd="0" presId="urn:microsoft.com/office/officeart/2005/8/layout/cycle7"/>
    <dgm:cxn modelId="{C2D2D60C-C94A-4D4A-9EB1-5A91DADE4635}" type="presOf" srcId="{1F5DCBB2-2C79-464C-B719-A304E403081C}" destId="{2E1A7900-4163-9445-B80B-A4C66B0FBC1B}" srcOrd="0" destOrd="0" presId="urn:microsoft.com/office/officeart/2005/8/layout/cycle7"/>
    <dgm:cxn modelId="{83B7C715-2594-1840-9BB7-86975FD21E49}" srcId="{120D02F4-F2BE-1A49-8EA5-A0DA069D822B}" destId="{95986AFC-D877-7246-80A8-6B16EB1F9ABD}" srcOrd="3" destOrd="0" parTransId="{DA74808F-EEEC-EA41-BA63-FCA85FF68C50}" sibTransId="{1F5DCBB2-2C79-464C-B719-A304E403081C}"/>
    <dgm:cxn modelId="{859A2F38-5A53-EF4B-8CEE-232657C55ACB}" type="presOf" srcId="{B0700984-3445-CC4B-BD2C-2153144042BB}" destId="{72B1D2BD-DD0C-E642-98D1-597E44001021}" srcOrd="0" destOrd="0" presId="urn:microsoft.com/office/officeart/2005/8/layout/cycle7"/>
    <dgm:cxn modelId="{131A313D-4AE0-AE46-8FB5-D8808539CE73}" type="presOf" srcId="{389DD461-0CFA-714A-A48B-08332C5E04CB}" destId="{9847F34E-7AF8-A14E-95DA-0ED4B04FF6E9}" srcOrd="0" destOrd="0" presId="urn:microsoft.com/office/officeart/2005/8/layout/cycle7"/>
    <dgm:cxn modelId="{1011BF4A-7955-ED43-855B-9E3CEC4C1447}" type="presOf" srcId="{B0700984-3445-CC4B-BD2C-2153144042BB}" destId="{8E9B55F0-0159-1543-A177-9A528D4D4C0D}" srcOrd="1" destOrd="0" presId="urn:microsoft.com/office/officeart/2005/8/layout/cycle7"/>
    <dgm:cxn modelId="{B6E51554-8E87-0A43-B405-B6FF7F0A7108}" type="presOf" srcId="{32A50791-82B9-D84A-9D04-62BFD74AB175}" destId="{AFF0F9F8-2DEE-8B4C-A154-413C56F63A0B}" srcOrd="1" destOrd="0" presId="urn:microsoft.com/office/officeart/2005/8/layout/cycle7"/>
    <dgm:cxn modelId="{45591F5C-CFF3-354A-8878-944F5D147F24}" srcId="{120D02F4-F2BE-1A49-8EA5-A0DA069D822B}" destId="{389DD461-0CFA-714A-A48B-08332C5E04CB}" srcOrd="0" destOrd="0" parTransId="{245C0B4E-C4C9-9345-B2E2-6D632A3AA563}" sibTransId="{DF15A8EB-6DE4-374A-89DD-4AD470B506E1}"/>
    <dgm:cxn modelId="{7E10915C-8D15-4C4E-9101-97EB24CF3997}" type="presOf" srcId="{4EF2D866-FFC8-E347-BCD0-C73A7C6E76E6}" destId="{D2990666-025F-3B45-97B3-EFB4EDF4F951}" srcOrd="0" destOrd="0" presId="urn:microsoft.com/office/officeart/2005/8/layout/cycle7"/>
    <dgm:cxn modelId="{FCA87B65-1AF4-704B-BE16-38F8CEADC673}" type="presOf" srcId="{120D02F4-F2BE-1A49-8EA5-A0DA069D822B}" destId="{6B6D6ADD-3588-C64B-A58B-5B8DEEF991DB}" srcOrd="0" destOrd="0" presId="urn:microsoft.com/office/officeart/2005/8/layout/cycle7"/>
    <dgm:cxn modelId="{E02FF077-A6AE-2B49-8A4C-EA881B5E66AB}" srcId="{120D02F4-F2BE-1A49-8EA5-A0DA069D822B}" destId="{A2FCE496-B023-6845-949D-2210350FC576}" srcOrd="2" destOrd="0" parTransId="{A88B71DF-5570-A94A-B4EA-E0AD753A35EB}" sibTransId="{B0700984-3445-CC4B-BD2C-2153144042BB}"/>
    <dgm:cxn modelId="{DB4B8883-E7AF-1847-9A43-01419176EB0E}" type="presOf" srcId="{DF15A8EB-6DE4-374A-89DD-4AD470B506E1}" destId="{1EDA2C9A-7FCD-B949-BD75-B6934E7DCF10}" srcOrd="1" destOrd="0" presId="urn:microsoft.com/office/officeart/2005/8/layout/cycle7"/>
    <dgm:cxn modelId="{77E20C8E-0879-694B-BE30-ECC0636EC96A}" type="presOf" srcId="{A2FCE496-B023-6845-949D-2210350FC576}" destId="{F7E66975-9546-124F-845E-F1818BC75375}" srcOrd="0" destOrd="0" presId="urn:microsoft.com/office/officeart/2005/8/layout/cycle7"/>
    <dgm:cxn modelId="{586AD78E-697C-EA4C-898D-795F6B84233D}" type="presOf" srcId="{1F5DCBB2-2C79-464C-B719-A304E403081C}" destId="{C1F80FFA-ADF9-D545-B340-2ECADACD43DA}" srcOrd="1" destOrd="0" presId="urn:microsoft.com/office/officeart/2005/8/layout/cycle7"/>
    <dgm:cxn modelId="{A1B19E98-54AB-924F-9059-0035DE792471}" type="presOf" srcId="{95986AFC-D877-7246-80A8-6B16EB1F9ABD}" destId="{7F8CFB77-3D4D-0B48-BCDA-84A8BD6E2380}" srcOrd="0" destOrd="0" presId="urn:microsoft.com/office/officeart/2005/8/layout/cycle7"/>
    <dgm:cxn modelId="{B4D478B8-7DFE-0847-819C-33FB3B4993B1}" type="presOf" srcId="{DF15A8EB-6DE4-374A-89DD-4AD470B506E1}" destId="{E1D8AC77-F360-414D-A83D-4B0B7C5217F9}" srcOrd="0" destOrd="0" presId="urn:microsoft.com/office/officeart/2005/8/layout/cycle7"/>
    <dgm:cxn modelId="{651C33B9-8CE5-9B4F-B0AD-7BA5FD52F052}" srcId="{120D02F4-F2BE-1A49-8EA5-A0DA069D822B}" destId="{22ACBB76-FCC1-AB4B-8938-B555413D6211}" srcOrd="5" destOrd="0" parTransId="{3BD33FCC-6830-2C44-BE6F-C02737D54732}" sibTransId="{4EF2D866-FFC8-E347-BCD0-C73A7C6E76E6}"/>
    <dgm:cxn modelId="{4DA7E3BD-BAAF-3949-B888-CB7DE3893D41}" type="presOf" srcId="{22ACBB76-FCC1-AB4B-8938-B555413D6211}" destId="{6B6C25C7-59A3-0344-840C-BA83DF022F79}" srcOrd="0" destOrd="0" presId="urn:microsoft.com/office/officeart/2005/8/layout/cycle7"/>
    <dgm:cxn modelId="{093CFFBF-40B7-1E40-B093-553BE3BA4BEB}" srcId="{120D02F4-F2BE-1A49-8EA5-A0DA069D822B}" destId="{2AA6E0F3-85EE-1244-B1FE-982C16BC10FE}" srcOrd="1" destOrd="0" parTransId="{F5BDFA36-3A43-5F47-883E-ACAD5282B42C}" sibTransId="{32A50791-82B9-D84A-9D04-62BFD74AB175}"/>
    <dgm:cxn modelId="{AE0C09D7-DE4D-4242-B0CC-FA356217FA0F}" type="presOf" srcId="{AD6CC4BE-2536-2742-B460-CBC7C0EED6F0}" destId="{FCCBD21C-3BE5-984F-BDF6-71AEAE7B08D8}" srcOrd="0" destOrd="0" presId="urn:microsoft.com/office/officeart/2005/8/layout/cycle7"/>
    <dgm:cxn modelId="{C632D0E9-4E40-B549-959F-1698BF2AE79F}" srcId="{120D02F4-F2BE-1A49-8EA5-A0DA069D822B}" destId="{EA2BA14A-D519-CF42-BC19-C09B77F2E06F}" srcOrd="4" destOrd="0" parTransId="{55B5525E-7B5D-AF4E-9AE5-C68E79B1A02A}" sibTransId="{AD6CC4BE-2536-2742-B460-CBC7C0EED6F0}"/>
    <dgm:cxn modelId="{2EF534EB-979D-E044-BAD3-45DCAA856D8E}" type="presOf" srcId="{AD6CC4BE-2536-2742-B460-CBC7C0EED6F0}" destId="{DCA72818-2B41-AA4D-8066-582AD6837B77}" srcOrd="1" destOrd="0" presId="urn:microsoft.com/office/officeart/2005/8/layout/cycle7"/>
    <dgm:cxn modelId="{EE4F08F7-5BE4-9049-90B8-910551B4E947}" type="presOf" srcId="{2AA6E0F3-85EE-1244-B1FE-982C16BC10FE}" destId="{7DEFFAE4-06E8-9A4B-AC16-2DC867FCD2A3}" srcOrd="0" destOrd="0" presId="urn:microsoft.com/office/officeart/2005/8/layout/cycle7"/>
    <dgm:cxn modelId="{6C47DEFC-044F-3347-B6A6-78D65F349C2A}" type="presOf" srcId="{4EF2D866-FFC8-E347-BCD0-C73A7C6E76E6}" destId="{2446A654-F1D5-BB45-BB70-6D7B2F53172E}" srcOrd="1" destOrd="0" presId="urn:microsoft.com/office/officeart/2005/8/layout/cycle7"/>
    <dgm:cxn modelId="{5A010032-AB63-9B47-95A1-F43C473410FD}" type="presParOf" srcId="{6B6D6ADD-3588-C64B-A58B-5B8DEEF991DB}" destId="{9847F34E-7AF8-A14E-95DA-0ED4B04FF6E9}" srcOrd="0" destOrd="0" presId="urn:microsoft.com/office/officeart/2005/8/layout/cycle7"/>
    <dgm:cxn modelId="{ED628729-484E-A84E-8CD5-11319B58BF8B}" type="presParOf" srcId="{6B6D6ADD-3588-C64B-A58B-5B8DEEF991DB}" destId="{E1D8AC77-F360-414D-A83D-4B0B7C5217F9}" srcOrd="1" destOrd="0" presId="urn:microsoft.com/office/officeart/2005/8/layout/cycle7"/>
    <dgm:cxn modelId="{DC54CDD1-6FE4-6743-9694-035794A694C7}" type="presParOf" srcId="{E1D8AC77-F360-414D-A83D-4B0B7C5217F9}" destId="{1EDA2C9A-7FCD-B949-BD75-B6934E7DCF10}" srcOrd="0" destOrd="0" presId="urn:microsoft.com/office/officeart/2005/8/layout/cycle7"/>
    <dgm:cxn modelId="{FBDBBFF5-7F8D-3948-B174-F7038B5C8BF3}" type="presParOf" srcId="{6B6D6ADD-3588-C64B-A58B-5B8DEEF991DB}" destId="{7DEFFAE4-06E8-9A4B-AC16-2DC867FCD2A3}" srcOrd="2" destOrd="0" presId="urn:microsoft.com/office/officeart/2005/8/layout/cycle7"/>
    <dgm:cxn modelId="{13E27E71-B08E-5B47-A46F-DBCEF016FFD3}" type="presParOf" srcId="{6B6D6ADD-3588-C64B-A58B-5B8DEEF991DB}" destId="{FD7BB0A5-EE79-0747-8861-79FC52D13403}" srcOrd="3" destOrd="0" presId="urn:microsoft.com/office/officeart/2005/8/layout/cycle7"/>
    <dgm:cxn modelId="{6D93C80D-40AD-0749-8F42-F36AED6DBC9E}" type="presParOf" srcId="{FD7BB0A5-EE79-0747-8861-79FC52D13403}" destId="{AFF0F9F8-2DEE-8B4C-A154-413C56F63A0B}" srcOrd="0" destOrd="0" presId="urn:microsoft.com/office/officeart/2005/8/layout/cycle7"/>
    <dgm:cxn modelId="{A2EAEED5-C006-804F-A45E-721029C044CD}" type="presParOf" srcId="{6B6D6ADD-3588-C64B-A58B-5B8DEEF991DB}" destId="{F7E66975-9546-124F-845E-F1818BC75375}" srcOrd="4" destOrd="0" presId="urn:microsoft.com/office/officeart/2005/8/layout/cycle7"/>
    <dgm:cxn modelId="{E1E05A2D-4A1B-EA43-A2F3-22A3C690BD57}" type="presParOf" srcId="{6B6D6ADD-3588-C64B-A58B-5B8DEEF991DB}" destId="{72B1D2BD-DD0C-E642-98D1-597E44001021}" srcOrd="5" destOrd="0" presId="urn:microsoft.com/office/officeart/2005/8/layout/cycle7"/>
    <dgm:cxn modelId="{9609990E-0C0B-9B44-B420-1742FCB983A2}" type="presParOf" srcId="{72B1D2BD-DD0C-E642-98D1-597E44001021}" destId="{8E9B55F0-0159-1543-A177-9A528D4D4C0D}" srcOrd="0" destOrd="0" presId="urn:microsoft.com/office/officeart/2005/8/layout/cycle7"/>
    <dgm:cxn modelId="{776C4920-D291-2C48-AE10-B6748323AD55}" type="presParOf" srcId="{6B6D6ADD-3588-C64B-A58B-5B8DEEF991DB}" destId="{7F8CFB77-3D4D-0B48-BCDA-84A8BD6E2380}" srcOrd="6" destOrd="0" presId="urn:microsoft.com/office/officeart/2005/8/layout/cycle7"/>
    <dgm:cxn modelId="{9BA291FA-5BB0-9A4C-BC12-FE8900D5911D}" type="presParOf" srcId="{6B6D6ADD-3588-C64B-A58B-5B8DEEF991DB}" destId="{2E1A7900-4163-9445-B80B-A4C66B0FBC1B}" srcOrd="7" destOrd="0" presId="urn:microsoft.com/office/officeart/2005/8/layout/cycle7"/>
    <dgm:cxn modelId="{39D6FE97-0B7B-E542-B751-D83E75FC541D}" type="presParOf" srcId="{2E1A7900-4163-9445-B80B-A4C66B0FBC1B}" destId="{C1F80FFA-ADF9-D545-B340-2ECADACD43DA}" srcOrd="0" destOrd="0" presId="urn:microsoft.com/office/officeart/2005/8/layout/cycle7"/>
    <dgm:cxn modelId="{729AFADF-3F8A-E548-8E3D-C4181AF80D71}" type="presParOf" srcId="{6B6D6ADD-3588-C64B-A58B-5B8DEEF991DB}" destId="{920723FE-FEC4-4F4E-9B1B-D1240F44EEFC}" srcOrd="8" destOrd="0" presId="urn:microsoft.com/office/officeart/2005/8/layout/cycle7"/>
    <dgm:cxn modelId="{88F1DD5B-748B-D74D-8942-364126105E55}" type="presParOf" srcId="{6B6D6ADD-3588-C64B-A58B-5B8DEEF991DB}" destId="{FCCBD21C-3BE5-984F-BDF6-71AEAE7B08D8}" srcOrd="9" destOrd="0" presId="urn:microsoft.com/office/officeart/2005/8/layout/cycle7"/>
    <dgm:cxn modelId="{07E22F84-C52D-9544-8418-48160FC58643}" type="presParOf" srcId="{FCCBD21C-3BE5-984F-BDF6-71AEAE7B08D8}" destId="{DCA72818-2B41-AA4D-8066-582AD6837B77}" srcOrd="0" destOrd="0" presId="urn:microsoft.com/office/officeart/2005/8/layout/cycle7"/>
    <dgm:cxn modelId="{BB4D295F-6EB6-AE4B-89BC-B45D5C7CDA46}" type="presParOf" srcId="{6B6D6ADD-3588-C64B-A58B-5B8DEEF991DB}" destId="{6B6C25C7-59A3-0344-840C-BA83DF022F79}" srcOrd="10" destOrd="0" presId="urn:microsoft.com/office/officeart/2005/8/layout/cycle7"/>
    <dgm:cxn modelId="{79CDDD2A-427B-A845-8989-05172FD0DAFD}" type="presParOf" srcId="{6B6D6ADD-3588-C64B-A58B-5B8DEEF991DB}" destId="{D2990666-025F-3B45-97B3-EFB4EDF4F951}" srcOrd="11" destOrd="0" presId="urn:microsoft.com/office/officeart/2005/8/layout/cycle7"/>
    <dgm:cxn modelId="{87485EAD-A860-DA4A-8D40-74B8CDEE703E}" type="presParOf" srcId="{D2990666-025F-3B45-97B3-EFB4EDF4F951}" destId="{2446A654-F1D5-BB45-BB70-6D7B2F53172E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80E9943-2D42-D544-8955-0571158C1833}" type="doc">
      <dgm:prSet loTypeId="urn:microsoft.com/office/officeart/2005/8/layout/radial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99F51FE-AFA6-3746-8C3F-FF4FE3097EB1}">
      <dgm:prSet phldrT="[Text]"/>
      <dgm:spPr>
        <a:solidFill>
          <a:schemeClr val="accent3">
            <a:alpha val="50000"/>
          </a:schemeClr>
        </a:solidFill>
      </dgm:spPr>
      <dgm:t>
        <a:bodyPr/>
        <a:lstStyle/>
        <a:p>
          <a:r>
            <a:rPr lang="en-US" dirty="0"/>
            <a:t>Racism</a:t>
          </a:r>
        </a:p>
      </dgm:t>
    </dgm:pt>
    <dgm:pt modelId="{4D239EBA-97C6-684D-8455-685A93BD0718}" type="parTrans" cxnId="{C409151F-823F-0745-A75E-5C1EC72E944B}">
      <dgm:prSet/>
      <dgm:spPr/>
      <dgm:t>
        <a:bodyPr/>
        <a:lstStyle/>
        <a:p>
          <a:endParaRPr lang="en-US"/>
        </a:p>
      </dgm:t>
    </dgm:pt>
    <dgm:pt modelId="{144D7709-8E86-F24D-845C-A09FFDC7396C}" type="sibTrans" cxnId="{C409151F-823F-0745-A75E-5C1EC72E944B}">
      <dgm:prSet/>
      <dgm:spPr/>
      <dgm:t>
        <a:bodyPr/>
        <a:lstStyle/>
        <a:p>
          <a:endParaRPr lang="en-US"/>
        </a:p>
      </dgm:t>
    </dgm:pt>
    <dgm:pt modelId="{C8A9CFE5-BCD9-2140-B77C-2F68AC806FD4}">
      <dgm:prSet phldrT="[Text]" custT="1"/>
      <dgm:spPr>
        <a:solidFill>
          <a:srgbClr val="C00000">
            <a:alpha val="50000"/>
          </a:srgbClr>
        </a:solidFill>
      </dgm:spPr>
      <dgm:t>
        <a:bodyPr/>
        <a:lstStyle/>
        <a:p>
          <a:r>
            <a:rPr lang="en-US" sz="1600" dirty="0"/>
            <a:t>interpersonal racism (micro)</a:t>
          </a:r>
        </a:p>
      </dgm:t>
    </dgm:pt>
    <dgm:pt modelId="{40A51653-D5AA-0048-8D14-3B57C6DECD46}" type="parTrans" cxnId="{A40F17B9-8104-D241-B2FB-B262DEDBCBFA}">
      <dgm:prSet/>
      <dgm:spPr/>
      <dgm:t>
        <a:bodyPr/>
        <a:lstStyle/>
        <a:p>
          <a:endParaRPr lang="en-US"/>
        </a:p>
      </dgm:t>
    </dgm:pt>
    <dgm:pt modelId="{8AC95BC1-C0D2-D044-BEE3-D2F876D07BB7}" type="sibTrans" cxnId="{A40F17B9-8104-D241-B2FB-B262DEDBCBFA}">
      <dgm:prSet/>
      <dgm:spPr/>
      <dgm:t>
        <a:bodyPr/>
        <a:lstStyle/>
        <a:p>
          <a:endParaRPr lang="en-US"/>
        </a:p>
      </dgm:t>
    </dgm:pt>
    <dgm:pt modelId="{6B5469E6-AF9E-BF44-9349-D5B8939BA0E4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1600" dirty="0"/>
            <a:t>Structural/</a:t>
          </a:r>
        </a:p>
        <a:p>
          <a:r>
            <a:rPr lang="en-US" sz="1600" dirty="0"/>
            <a:t>institutional racism</a:t>
          </a:r>
        </a:p>
        <a:p>
          <a:r>
            <a:rPr lang="en-US" sz="1600" dirty="0"/>
            <a:t>(macro)</a:t>
          </a:r>
        </a:p>
      </dgm:t>
    </dgm:pt>
    <dgm:pt modelId="{7F27E488-30DE-7F42-B879-2185F2F269EC}" type="parTrans" cxnId="{9B346785-E825-C440-A3EB-12AF2A9EFCDD}">
      <dgm:prSet/>
      <dgm:spPr/>
      <dgm:t>
        <a:bodyPr/>
        <a:lstStyle/>
        <a:p>
          <a:endParaRPr lang="en-US"/>
        </a:p>
      </dgm:t>
    </dgm:pt>
    <dgm:pt modelId="{7B5ABCD4-D281-C747-8069-A6713B57A286}" type="sibTrans" cxnId="{9B346785-E825-C440-A3EB-12AF2A9EFCDD}">
      <dgm:prSet/>
      <dgm:spPr/>
      <dgm:t>
        <a:bodyPr/>
        <a:lstStyle/>
        <a:p>
          <a:endParaRPr lang="en-US"/>
        </a:p>
      </dgm:t>
    </dgm:pt>
    <dgm:pt modelId="{BEFAFFAF-35DC-ED4A-A4D2-24D426779ED9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1600" dirty="0"/>
            <a:t>Internalized racism</a:t>
          </a:r>
        </a:p>
      </dgm:t>
    </dgm:pt>
    <dgm:pt modelId="{8353139A-C980-FA49-9D7D-BDB9890A1A55}" type="parTrans" cxnId="{37A2CE0A-3B39-5041-826D-77309240DB5E}">
      <dgm:prSet/>
      <dgm:spPr/>
      <dgm:t>
        <a:bodyPr/>
        <a:lstStyle/>
        <a:p>
          <a:endParaRPr lang="en-US"/>
        </a:p>
      </dgm:t>
    </dgm:pt>
    <dgm:pt modelId="{008E4609-D0B6-1D42-96A9-26A9B13D7448}" type="sibTrans" cxnId="{37A2CE0A-3B39-5041-826D-77309240DB5E}">
      <dgm:prSet/>
      <dgm:spPr/>
      <dgm:t>
        <a:bodyPr/>
        <a:lstStyle/>
        <a:p>
          <a:endParaRPr lang="en-US"/>
        </a:p>
      </dgm:t>
    </dgm:pt>
    <dgm:pt modelId="{E4239E7F-66C9-454B-9868-924813B00823}" type="pres">
      <dgm:prSet presAssocID="{880E9943-2D42-D544-8955-0571158C1833}" presName="composite" presStyleCnt="0">
        <dgm:presLayoutVars>
          <dgm:chMax val="1"/>
          <dgm:dir/>
          <dgm:resizeHandles val="exact"/>
        </dgm:presLayoutVars>
      </dgm:prSet>
      <dgm:spPr/>
    </dgm:pt>
    <dgm:pt modelId="{470D5D70-46C8-AE4F-AF5E-3E2EAA2B6044}" type="pres">
      <dgm:prSet presAssocID="{880E9943-2D42-D544-8955-0571158C1833}" presName="radial" presStyleCnt="0">
        <dgm:presLayoutVars>
          <dgm:animLvl val="ctr"/>
        </dgm:presLayoutVars>
      </dgm:prSet>
      <dgm:spPr/>
    </dgm:pt>
    <dgm:pt modelId="{59FA6806-9EAB-7F4B-89E0-8CBD9E0D9215}" type="pres">
      <dgm:prSet presAssocID="{799F51FE-AFA6-3746-8C3F-FF4FE3097EB1}" presName="centerShape" presStyleLbl="vennNode1" presStyleIdx="0" presStyleCnt="4" custScaleY="88768"/>
      <dgm:spPr/>
    </dgm:pt>
    <dgm:pt modelId="{EC2B6228-2B61-2642-8F74-04F68DB704DB}" type="pres">
      <dgm:prSet presAssocID="{C8A9CFE5-BCD9-2140-B77C-2F68AC806FD4}" presName="node" presStyleLbl="vennNode1" presStyleIdx="1" presStyleCnt="4" custScaleX="219026" custRadScaleRad="90011" custRadScaleInc="983">
        <dgm:presLayoutVars>
          <dgm:bulletEnabled val="1"/>
        </dgm:presLayoutVars>
      </dgm:prSet>
      <dgm:spPr/>
    </dgm:pt>
    <dgm:pt modelId="{53FAB4E7-512E-7B4D-92A8-59547ADA34EE}" type="pres">
      <dgm:prSet presAssocID="{6B5469E6-AF9E-BF44-9349-D5B8939BA0E4}" presName="node" presStyleLbl="vennNode1" presStyleIdx="2" presStyleCnt="4" custScaleX="162566">
        <dgm:presLayoutVars>
          <dgm:bulletEnabled val="1"/>
        </dgm:presLayoutVars>
      </dgm:prSet>
      <dgm:spPr/>
    </dgm:pt>
    <dgm:pt modelId="{8861AC97-C77D-5B4A-A159-BC98815C79E1}" type="pres">
      <dgm:prSet presAssocID="{BEFAFFAF-35DC-ED4A-A4D2-24D426779ED9}" presName="node" presStyleLbl="vennNode1" presStyleIdx="3" presStyleCnt="4" custScaleX="161864" custScaleY="94812">
        <dgm:presLayoutVars>
          <dgm:bulletEnabled val="1"/>
        </dgm:presLayoutVars>
      </dgm:prSet>
      <dgm:spPr/>
    </dgm:pt>
  </dgm:ptLst>
  <dgm:cxnLst>
    <dgm:cxn modelId="{D300E404-1537-F14D-9F2A-A5BBEB35DBFD}" type="presOf" srcId="{799F51FE-AFA6-3746-8C3F-FF4FE3097EB1}" destId="{59FA6806-9EAB-7F4B-89E0-8CBD9E0D9215}" srcOrd="0" destOrd="0" presId="urn:microsoft.com/office/officeart/2005/8/layout/radial3"/>
    <dgm:cxn modelId="{7152AD0A-0656-7B4F-910A-C21D7B2A05B5}" type="presOf" srcId="{C8A9CFE5-BCD9-2140-B77C-2F68AC806FD4}" destId="{EC2B6228-2B61-2642-8F74-04F68DB704DB}" srcOrd="0" destOrd="0" presId="urn:microsoft.com/office/officeart/2005/8/layout/radial3"/>
    <dgm:cxn modelId="{37A2CE0A-3B39-5041-826D-77309240DB5E}" srcId="{799F51FE-AFA6-3746-8C3F-FF4FE3097EB1}" destId="{BEFAFFAF-35DC-ED4A-A4D2-24D426779ED9}" srcOrd="2" destOrd="0" parTransId="{8353139A-C980-FA49-9D7D-BDB9890A1A55}" sibTransId="{008E4609-D0B6-1D42-96A9-26A9B13D7448}"/>
    <dgm:cxn modelId="{C409151F-823F-0745-A75E-5C1EC72E944B}" srcId="{880E9943-2D42-D544-8955-0571158C1833}" destId="{799F51FE-AFA6-3746-8C3F-FF4FE3097EB1}" srcOrd="0" destOrd="0" parTransId="{4D239EBA-97C6-684D-8455-685A93BD0718}" sibTransId="{144D7709-8E86-F24D-845C-A09FFDC7396C}"/>
    <dgm:cxn modelId="{9DA8FD56-4A2B-D04C-8683-38174A4DDA0E}" type="presOf" srcId="{BEFAFFAF-35DC-ED4A-A4D2-24D426779ED9}" destId="{8861AC97-C77D-5B4A-A159-BC98815C79E1}" srcOrd="0" destOrd="0" presId="urn:microsoft.com/office/officeart/2005/8/layout/radial3"/>
    <dgm:cxn modelId="{9B346785-E825-C440-A3EB-12AF2A9EFCDD}" srcId="{799F51FE-AFA6-3746-8C3F-FF4FE3097EB1}" destId="{6B5469E6-AF9E-BF44-9349-D5B8939BA0E4}" srcOrd="1" destOrd="0" parTransId="{7F27E488-30DE-7F42-B879-2185F2F269EC}" sibTransId="{7B5ABCD4-D281-C747-8069-A6713B57A286}"/>
    <dgm:cxn modelId="{DA748598-2018-1947-86B6-EB798B07F780}" type="presOf" srcId="{6B5469E6-AF9E-BF44-9349-D5B8939BA0E4}" destId="{53FAB4E7-512E-7B4D-92A8-59547ADA34EE}" srcOrd="0" destOrd="0" presId="urn:microsoft.com/office/officeart/2005/8/layout/radial3"/>
    <dgm:cxn modelId="{9077E1B3-B22D-3341-A53A-8301C04FE5D9}" type="presOf" srcId="{880E9943-2D42-D544-8955-0571158C1833}" destId="{E4239E7F-66C9-454B-9868-924813B00823}" srcOrd="0" destOrd="0" presId="urn:microsoft.com/office/officeart/2005/8/layout/radial3"/>
    <dgm:cxn modelId="{A40F17B9-8104-D241-B2FB-B262DEDBCBFA}" srcId="{799F51FE-AFA6-3746-8C3F-FF4FE3097EB1}" destId="{C8A9CFE5-BCD9-2140-B77C-2F68AC806FD4}" srcOrd="0" destOrd="0" parTransId="{40A51653-D5AA-0048-8D14-3B57C6DECD46}" sibTransId="{8AC95BC1-C0D2-D044-BEE3-D2F876D07BB7}"/>
    <dgm:cxn modelId="{8DAFCE4A-F872-8F43-915A-82C6BAF5289D}" type="presParOf" srcId="{E4239E7F-66C9-454B-9868-924813B00823}" destId="{470D5D70-46C8-AE4F-AF5E-3E2EAA2B6044}" srcOrd="0" destOrd="0" presId="urn:microsoft.com/office/officeart/2005/8/layout/radial3"/>
    <dgm:cxn modelId="{CA5BD3DE-9702-0F4E-AEBB-DFAC3F56B877}" type="presParOf" srcId="{470D5D70-46C8-AE4F-AF5E-3E2EAA2B6044}" destId="{59FA6806-9EAB-7F4B-89E0-8CBD9E0D9215}" srcOrd="0" destOrd="0" presId="urn:microsoft.com/office/officeart/2005/8/layout/radial3"/>
    <dgm:cxn modelId="{C27067AD-4B8E-D941-A442-FF7A6BE81A26}" type="presParOf" srcId="{470D5D70-46C8-AE4F-AF5E-3E2EAA2B6044}" destId="{EC2B6228-2B61-2642-8F74-04F68DB704DB}" srcOrd="1" destOrd="0" presId="urn:microsoft.com/office/officeart/2005/8/layout/radial3"/>
    <dgm:cxn modelId="{1627467B-252B-CA42-BFA0-15BFDF2D28CA}" type="presParOf" srcId="{470D5D70-46C8-AE4F-AF5E-3E2EAA2B6044}" destId="{53FAB4E7-512E-7B4D-92A8-59547ADA34EE}" srcOrd="2" destOrd="0" presId="urn:microsoft.com/office/officeart/2005/8/layout/radial3"/>
    <dgm:cxn modelId="{CDA78BD1-50A0-C04E-8D84-6812BAEB36C9}" type="presParOf" srcId="{470D5D70-46C8-AE4F-AF5E-3E2EAA2B6044}" destId="{8861AC97-C77D-5B4A-A159-BC98815C79E1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36FB1CC-056F-0C4E-8C08-DBCD6E546B8F}" type="doc">
      <dgm:prSet loTypeId="urn:microsoft.com/office/officeart/2009/layout/Reverse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756E1C-1D25-9743-8BB9-D97B4F3FC0EF}" type="pres">
      <dgm:prSet presAssocID="{736FB1CC-056F-0C4E-8C08-DBCD6E546B8F}" presName="Name0" presStyleCnt="0">
        <dgm:presLayoutVars>
          <dgm:chMax val="2"/>
          <dgm:chPref val="2"/>
          <dgm:animLvl val="lvl"/>
        </dgm:presLayoutVars>
      </dgm:prSet>
      <dgm:spPr/>
    </dgm:pt>
  </dgm:ptLst>
  <dgm:cxnLst>
    <dgm:cxn modelId="{8C75942E-9DCB-D34E-BA4A-49686E255AE7}" type="presOf" srcId="{736FB1CC-056F-0C4E-8C08-DBCD6E546B8F}" destId="{39756E1C-1D25-9743-8BB9-D97B4F3FC0EF}" srcOrd="0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CB854FC-D764-1F4B-BA55-1693340711F2}" type="doc">
      <dgm:prSet loTypeId="urn:microsoft.com/office/officeart/2005/8/layout/arrow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0BF8395-F223-4241-AAF1-173E3231E8A2}">
      <dgm:prSet phldrT="[Text]"/>
      <dgm:spPr>
        <a:solidFill>
          <a:srgbClr val="C00000">
            <a:alpha val="50000"/>
          </a:srgbClr>
        </a:solidFill>
      </dgm:spPr>
      <dgm:t>
        <a:bodyPr/>
        <a:lstStyle/>
        <a:p>
          <a:r>
            <a:rPr lang="en-US" dirty="0"/>
            <a:t>Social construction of race</a:t>
          </a:r>
        </a:p>
      </dgm:t>
    </dgm:pt>
    <dgm:pt modelId="{47FB9DCB-82CA-464D-BEE9-81DF1CDDAE34}" type="parTrans" cxnId="{160E8551-8CFE-B443-8F74-1FBA7082E3B7}">
      <dgm:prSet/>
      <dgm:spPr/>
      <dgm:t>
        <a:bodyPr/>
        <a:lstStyle/>
        <a:p>
          <a:endParaRPr lang="en-US"/>
        </a:p>
      </dgm:t>
    </dgm:pt>
    <dgm:pt modelId="{98CED73B-783E-AE4F-84F9-0058E723E643}" type="sibTrans" cxnId="{160E8551-8CFE-B443-8F74-1FBA7082E3B7}">
      <dgm:prSet/>
      <dgm:spPr/>
      <dgm:t>
        <a:bodyPr/>
        <a:lstStyle/>
        <a:p>
          <a:endParaRPr lang="en-US"/>
        </a:p>
      </dgm:t>
    </dgm:pt>
    <dgm:pt modelId="{C3E32899-B585-704B-88E2-E76A89C4A891}">
      <dgm:prSet phldrT="[Text]"/>
      <dgm:spPr>
        <a:solidFill>
          <a:srgbClr val="C00000">
            <a:alpha val="50000"/>
          </a:srgbClr>
        </a:solidFill>
      </dgm:spPr>
      <dgm:t>
        <a:bodyPr/>
        <a:lstStyle/>
        <a:p>
          <a:r>
            <a:rPr lang="en-US" dirty="0"/>
            <a:t>Material consequences of race</a:t>
          </a:r>
        </a:p>
      </dgm:t>
    </dgm:pt>
    <dgm:pt modelId="{EB0A11AA-E022-CD4B-BA80-EDB53B577B5E}" type="parTrans" cxnId="{694926A5-5379-1B4C-836C-D9734B0EF40A}">
      <dgm:prSet/>
      <dgm:spPr/>
      <dgm:t>
        <a:bodyPr/>
        <a:lstStyle/>
        <a:p>
          <a:endParaRPr lang="en-US"/>
        </a:p>
      </dgm:t>
    </dgm:pt>
    <dgm:pt modelId="{C04F6EBC-B1E5-E748-B274-E6E9425317D7}" type="sibTrans" cxnId="{694926A5-5379-1B4C-836C-D9734B0EF40A}">
      <dgm:prSet/>
      <dgm:spPr/>
      <dgm:t>
        <a:bodyPr/>
        <a:lstStyle/>
        <a:p>
          <a:endParaRPr lang="en-US"/>
        </a:p>
      </dgm:t>
    </dgm:pt>
    <dgm:pt modelId="{6A01F9B5-316E-B847-AFB5-0167389CED81}" type="pres">
      <dgm:prSet presAssocID="{ECB854FC-D764-1F4B-BA55-1693340711F2}" presName="diagram" presStyleCnt="0">
        <dgm:presLayoutVars>
          <dgm:dir/>
          <dgm:resizeHandles val="exact"/>
        </dgm:presLayoutVars>
      </dgm:prSet>
      <dgm:spPr/>
    </dgm:pt>
    <dgm:pt modelId="{A006856B-1F5C-EF42-A786-D5ABB0E2D65E}" type="pres">
      <dgm:prSet presAssocID="{30BF8395-F223-4241-AAF1-173E3231E8A2}" presName="arrow" presStyleLbl="node1" presStyleIdx="0" presStyleCnt="2" custScaleY="95143">
        <dgm:presLayoutVars>
          <dgm:bulletEnabled val="1"/>
        </dgm:presLayoutVars>
      </dgm:prSet>
      <dgm:spPr/>
    </dgm:pt>
    <dgm:pt modelId="{A31E6A3F-6FBC-6E4C-BAD4-44ECD2F0E73F}" type="pres">
      <dgm:prSet presAssocID="{C3E32899-B585-704B-88E2-E76A89C4A891}" presName="arrow" presStyleLbl="node1" presStyleIdx="1" presStyleCnt="2">
        <dgm:presLayoutVars>
          <dgm:bulletEnabled val="1"/>
        </dgm:presLayoutVars>
      </dgm:prSet>
      <dgm:spPr/>
    </dgm:pt>
  </dgm:ptLst>
  <dgm:cxnLst>
    <dgm:cxn modelId="{78009925-D6CF-4342-965E-BE6CC0208B4E}" type="presOf" srcId="{ECB854FC-D764-1F4B-BA55-1693340711F2}" destId="{6A01F9B5-316E-B847-AFB5-0167389CED81}" srcOrd="0" destOrd="0" presId="urn:microsoft.com/office/officeart/2005/8/layout/arrow5"/>
    <dgm:cxn modelId="{8A884629-8E32-C843-96F6-64E035C486B0}" type="presOf" srcId="{C3E32899-B585-704B-88E2-E76A89C4A891}" destId="{A31E6A3F-6FBC-6E4C-BAD4-44ECD2F0E73F}" srcOrd="0" destOrd="0" presId="urn:microsoft.com/office/officeart/2005/8/layout/arrow5"/>
    <dgm:cxn modelId="{160E8551-8CFE-B443-8F74-1FBA7082E3B7}" srcId="{ECB854FC-D764-1F4B-BA55-1693340711F2}" destId="{30BF8395-F223-4241-AAF1-173E3231E8A2}" srcOrd="0" destOrd="0" parTransId="{47FB9DCB-82CA-464D-BEE9-81DF1CDDAE34}" sibTransId="{98CED73B-783E-AE4F-84F9-0058E723E643}"/>
    <dgm:cxn modelId="{DA099970-5F9A-6C45-B6B4-DE761C060D2F}" type="presOf" srcId="{30BF8395-F223-4241-AAF1-173E3231E8A2}" destId="{A006856B-1F5C-EF42-A786-D5ABB0E2D65E}" srcOrd="0" destOrd="0" presId="urn:microsoft.com/office/officeart/2005/8/layout/arrow5"/>
    <dgm:cxn modelId="{694926A5-5379-1B4C-836C-D9734B0EF40A}" srcId="{ECB854FC-D764-1F4B-BA55-1693340711F2}" destId="{C3E32899-B585-704B-88E2-E76A89C4A891}" srcOrd="1" destOrd="0" parTransId="{EB0A11AA-E022-CD4B-BA80-EDB53B577B5E}" sibTransId="{C04F6EBC-B1E5-E748-B274-E6E9425317D7}"/>
    <dgm:cxn modelId="{873DDBD5-D334-DD41-92A0-8F42777C4218}" type="presParOf" srcId="{6A01F9B5-316E-B847-AFB5-0167389CED81}" destId="{A006856B-1F5C-EF42-A786-D5ABB0E2D65E}" srcOrd="0" destOrd="0" presId="urn:microsoft.com/office/officeart/2005/8/layout/arrow5"/>
    <dgm:cxn modelId="{343AAA17-7279-4143-BCBF-4A6C30A1C555}" type="presParOf" srcId="{6A01F9B5-316E-B847-AFB5-0167389CED81}" destId="{A31E6A3F-6FBC-6E4C-BAD4-44ECD2F0E73F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36FB1CC-056F-0C4E-8C08-DBCD6E546B8F}" type="doc">
      <dgm:prSet loTypeId="urn:microsoft.com/office/officeart/2009/layout/Reverse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756E1C-1D25-9743-8BB9-D97B4F3FC0EF}" type="pres">
      <dgm:prSet presAssocID="{736FB1CC-056F-0C4E-8C08-DBCD6E546B8F}" presName="Name0" presStyleCnt="0">
        <dgm:presLayoutVars>
          <dgm:chMax val="2"/>
          <dgm:chPref val="2"/>
          <dgm:animLvl val="lvl"/>
        </dgm:presLayoutVars>
      </dgm:prSet>
      <dgm:spPr/>
    </dgm:pt>
  </dgm:ptLst>
  <dgm:cxnLst>
    <dgm:cxn modelId="{8C75942E-9DCB-D34E-BA4A-49686E255AE7}" type="presOf" srcId="{736FB1CC-056F-0C4E-8C08-DBCD6E546B8F}" destId="{39756E1C-1D25-9743-8BB9-D97B4F3FC0EF}" srcOrd="0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CB854FC-D764-1F4B-BA55-1693340711F2}" type="doc">
      <dgm:prSet loTypeId="urn:microsoft.com/office/officeart/2005/8/layout/arrow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0BF8395-F223-4241-AAF1-173E3231E8A2}">
      <dgm:prSet phldrT="[Text]"/>
      <dgm:spPr>
        <a:solidFill>
          <a:schemeClr val="tx1">
            <a:alpha val="50000"/>
          </a:schemeClr>
        </a:solidFill>
      </dgm:spPr>
      <dgm:t>
        <a:bodyPr/>
        <a:lstStyle/>
        <a:p>
          <a:r>
            <a:rPr lang="en-US" dirty="0"/>
            <a:t>Enslavement</a:t>
          </a:r>
        </a:p>
      </dgm:t>
    </dgm:pt>
    <dgm:pt modelId="{47FB9DCB-82CA-464D-BEE9-81DF1CDDAE34}" type="parTrans" cxnId="{160E8551-8CFE-B443-8F74-1FBA7082E3B7}">
      <dgm:prSet/>
      <dgm:spPr/>
      <dgm:t>
        <a:bodyPr/>
        <a:lstStyle/>
        <a:p>
          <a:endParaRPr lang="en-US"/>
        </a:p>
      </dgm:t>
    </dgm:pt>
    <dgm:pt modelId="{98CED73B-783E-AE4F-84F9-0058E723E643}" type="sibTrans" cxnId="{160E8551-8CFE-B443-8F74-1FBA7082E3B7}">
      <dgm:prSet/>
      <dgm:spPr/>
      <dgm:t>
        <a:bodyPr/>
        <a:lstStyle/>
        <a:p>
          <a:endParaRPr lang="en-US"/>
        </a:p>
      </dgm:t>
    </dgm:pt>
    <dgm:pt modelId="{C3E32899-B585-704B-88E2-E76A89C4A891}">
      <dgm:prSet phldrT="[Text]"/>
      <dgm:spPr>
        <a:solidFill>
          <a:schemeClr val="tx1">
            <a:alpha val="50000"/>
          </a:schemeClr>
        </a:solidFill>
      </dgm:spPr>
      <dgm:t>
        <a:bodyPr/>
        <a:lstStyle/>
        <a:p>
          <a:r>
            <a:rPr lang="en-US" dirty="0"/>
            <a:t>Black agency/resistance</a:t>
          </a:r>
        </a:p>
      </dgm:t>
    </dgm:pt>
    <dgm:pt modelId="{EB0A11AA-E022-CD4B-BA80-EDB53B577B5E}" type="parTrans" cxnId="{694926A5-5379-1B4C-836C-D9734B0EF40A}">
      <dgm:prSet/>
      <dgm:spPr/>
      <dgm:t>
        <a:bodyPr/>
        <a:lstStyle/>
        <a:p>
          <a:endParaRPr lang="en-US"/>
        </a:p>
      </dgm:t>
    </dgm:pt>
    <dgm:pt modelId="{C04F6EBC-B1E5-E748-B274-E6E9425317D7}" type="sibTrans" cxnId="{694926A5-5379-1B4C-836C-D9734B0EF40A}">
      <dgm:prSet/>
      <dgm:spPr/>
      <dgm:t>
        <a:bodyPr/>
        <a:lstStyle/>
        <a:p>
          <a:endParaRPr lang="en-US"/>
        </a:p>
      </dgm:t>
    </dgm:pt>
    <dgm:pt modelId="{6A01F9B5-316E-B847-AFB5-0167389CED81}" type="pres">
      <dgm:prSet presAssocID="{ECB854FC-D764-1F4B-BA55-1693340711F2}" presName="diagram" presStyleCnt="0">
        <dgm:presLayoutVars>
          <dgm:dir/>
          <dgm:resizeHandles val="exact"/>
        </dgm:presLayoutVars>
      </dgm:prSet>
      <dgm:spPr/>
    </dgm:pt>
    <dgm:pt modelId="{A006856B-1F5C-EF42-A786-D5ABB0E2D65E}" type="pres">
      <dgm:prSet presAssocID="{30BF8395-F223-4241-AAF1-173E3231E8A2}" presName="arrow" presStyleLbl="node1" presStyleIdx="0" presStyleCnt="2" custScaleY="95143">
        <dgm:presLayoutVars>
          <dgm:bulletEnabled val="1"/>
        </dgm:presLayoutVars>
      </dgm:prSet>
      <dgm:spPr/>
    </dgm:pt>
    <dgm:pt modelId="{A31E6A3F-6FBC-6E4C-BAD4-44ECD2F0E73F}" type="pres">
      <dgm:prSet presAssocID="{C3E32899-B585-704B-88E2-E76A89C4A891}" presName="arrow" presStyleLbl="node1" presStyleIdx="1" presStyleCnt="2">
        <dgm:presLayoutVars>
          <dgm:bulletEnabled val="1"/>
        </dgm:presLayoutVars>
      </dgm:prSet>
      <dgm:spPr/>
    </dgm:pt>
  </dgm:ptLst>
  <dgm:cxnLst>
    <dgm:cxn modelId="{78009925-D6CF-4342-965E-BE6CC0208B4E}" type="presOf" srcId="{ECB854FC-D764-1F4B-BA55-1693340711F2}" destId="{6A01F9B5-316E-B847-AFB5-0167389CED81}" srcOrd="0" destOrd="0" presId="urn:microsoft.com/office/officeart/2005/8/layout/arrow5"/>
    <dgm:cxn modelId="{8A884629-8E32-C843-96F6-64E035C486B0}" type="presOf" srcId="{C3E32899-B585-704B-88E2-E76A89C4A891}" destId="{A31E6A3F-6FBC-6E4C-BAD4-44ECD2F0E73F}" srcOrd="0" destOrd="0" presId="urn:microsoft.com/office/officeart/2005/8/layout/arrow5"/>
    <dgm:cxn modelId="{160E8551-8CFE-B443-8F74-1FBA7082E3B7}" srcId="{ECB854FC-D764-1F4B-BA55-1693340711F2}" destId="{30BF8395-F223-4241-AAF1-173E3231E8A2}" srcOrd="0" destOrd="0" parTransId="{47FB9DCB-82CA-464D-BEE9-81DF1CDDAE34}" sibTransId="{98CED73B-783E-AE4F-84F9-0058E723E643}"/>
    <dgm:cxn modelId="{DA099970-5F9A-6C45-B6B4-DE761C060D2F}" type="presOf" srcId="{30BF8395-F223-4241-AAF1-173E3231E8A2}" destId="{A006856B-1F5C-EF42-A786-D5ABB0E2D65E}" srcOrd="0" destOrd="0" presId="urn:microsoft.com/office/officeart/2005/8/layout/arrow5"/>
    <dgm:cxn modelId="{694926A5-5379-1B4C-836C-D9734B0EF40A}" srcId="{ECB854FC-D764-1F4B-BA55-1693340711F2}" destId="{C3E32899-B585-704B-88E2-E76A89C4A891}" srcOrd="1" destOrd="0" parTransId="{EB0A11AA-E022-CD4B-BA80-EDB53B577B5E}" sibTransId="{C04F6EBC-B1E5-E748-B274-E6E9425317D7}"/>
    <dgm:cxn modelId="{873DDBD5-D334-DD41-92A0-8F42777C4218}" type="presParOf" srcId="{6A01F9B5-316E-B847-AFB5-0167389CED81}" destId="{A006856B-1F5C-EF42-A786-D5ABB0E2D65E}" srcOrd="0" destOrd="0" presId="urn:microsoft.com/office/officeart/2005/8/layout/arrow5"/>
    <dgm:cxn modelId="{343AAA17-7279-4143-BCBF-4A6C30A1C555}" type="presParOf" srcId="{6A01F9B5-316E-B847-AFB5-0167389CED81}" destId="{A31E6A3F-6FBC-6E4C-BAD4-44ECD2F0E73F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52F6C0-DB3F-4F49-B858-C380BC7779EB}">
      <dsp:nvSpPr>
        <dsp:cNvPr id="0" name=""/>
        <dsp:cNvSpPr/>
      </dsp:nvSpPr>
      <dsp:spPr>
        <a:xfrm>
          <a:off x="2053" y="861732"/>
          <a:ext cx="4379788" cy="2627873"/>
        </a:xfrm>
        <a:prstGeom prst="roundRect">
          <a:avLst>
            <a:gd name="adj" fmla="val 10000"/>
          </a:avLst>
        </a:prstGeom>
        <a:solidFill>
          <a:srgbClr val="C0000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Jim Crow racism </a:t>
          </a:r>
          <a:r>
            <a:rPr lang="en-US" sz="2000" kern="1200" dirty="0"/>
            <a:t>(legal, de jure)</a:t>
          </a:r>
        </a:p>
      </dsp:txBody>
      <dsp:txXfrm>
        <a:off x="79021" y="938700"/>
        <a:ext cx="4225852" cy="2473937"/>
      </dsp:txXfrm>
    </dsp:sp>
    <dsp:sp modelId="{0B9B9500-E382-F74D-9174-7DEB9D5A9AC6}">
      <dsp:nvSpPr>
        <dsp:cNvPr id="0" name=""/>
        <dsp:cNvSpPr/>
      </dsp:nvSpPr>
      <dsp:spPr>
        <a:xfrm>
          <a:off x="4819821" y="1632575"/>
          <a:ext cx="928515" cy="1086187"/>
        </a:xfrm>
        <a:prstGeom prst="rightArrow">
          <a:avLst>
            <a:gd name="adj1" fmla="val 60000"/>
            <a:gd name="adj2" fmla="val 50000"/>
          </a:avLst>
        </a:prstGeom>
        <a:solidFill>
          <a:schemeClr val="tx1">
            <a:lumMod val="50000"/>
            <a:lumOff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600" kern="1200" dirty="0"/>
        </a:p>
      </dsp:txBody>
      <dsp:txXfrm>
        <a:off x="4819821" y="1849812"/>
        <a:ext cx="649961" cy="651713"/>
      </dsp:txXfrm>
    </dsp:sp>
    <dsp:sp modelId="{CADDAC5D-AEF2-834C-AB73-F929506A6DC2}">
      <dsp:nvSpPr>
        <dsp:cNvPr id="0" name=""/>
        <dsp:cNvSpPr/>
      </dsp:nvSpPr>
      <dsp:spPr>
        <a:xfrm>
          <a:off x="6133757" y="861732"/>
          <a:ext cx="4379788" cy="2627873"/>
        </a:xfrm>
        <a:prstGeom prst="roundRect">
          <a:avLst>
            <a:gd name="adj" fmla="val 10000"/>
          </a:avLst>
        </a:prstGeom>
        <a:solidFill>
          <a:srgbClr val="C0000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Color-blind racism </a:t>
          </a:r>
          <a:r>
            <a:rPr lang="en-US" sz="2000" kern="1200" dirty="0"/>
            <a:t>(post-Civil Rights)</a:t>
          </a:r>
        </a:p>
      </dsp:txBody>
      <dsp:txXfrm>
        <a:off x="6210725" y="938700"/>
        <a:ext cx="4225852" cy="24739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47F34E-7AF8-A14E-95DA-0ED4B04FF6E9}">
      <dsp:nvSpPr>
        <dsp:cNvPr id="0" name=""/>
        <dsp:cNvSpPr/>
      </dsp:nvSpPr>
      <dsp:spPr>
        <a:xfrm>
          <a:off x="1728234" y="232806"/>
          <a:ext cx="1206803" cy="60340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Science</a:t>
          </a:r>
        </a:p>
      </dsp:txBody>
      <dsp:txXfrm>
        <a:off x="1745907" y="250479"/>
        <a:ext cx="1171457" cy="568055"/>
      </dsp:txXfrm>
    </dsp:sp>
    <dsp:sp modelId="{E1D8AC77-F360-414D-A83D-4B0B7C5217F9}">
      <dsp:nvSpPr>
        <dsp:cNvPr id="0" name=""/>
        <dsp:cNvSpPr/>
      </dsp:nvSpPr>
      <dsp:spPr>
        <a:xfrm rot="1800000">
          <a:off x="2880178" y="927364"/>
          <a:ext cx="629603" cy="21119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 dirty="0"/>
        </a:p>
      </dsp:txBody>
      <dsp:txXfrm>
        <a:off x="2943535" y="969602"/>
        <a:ext cx="502889" cy="126714"/>
      </dsp:txXfrm>
    </dsp:sp>
    <dsp:sp modelId="{7DEFFAE4-06E8-9A4B-AC16-2DC867FCD2A3}">
      <dsp:nvSpPr>
        <dsp:cNvPr id="0" name=""/>
        <dsp:cNvSpPr/>
      </dsp:nvSpPr>
      <dsp:spPr>
        <a:xfrm>
          <a:off x="3454922" y="1229710"/>
          <a:ext cx="1206803" cy="603401"/>
        </a:xfrm>
        <a:prstGeom prst="roundRect">
          <a:avLst>
            <a:gd name="adj" fmla="val 10000"/>
          </a:avLst>
        </a:prstGeom>
        <a:solidFill>
          <a:schemeClr val="accent3">
            <a:hueOff val="542120"/>
            <a:satOff val="20000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Policy </a:t>
          </a:r>
        </a:p>
      </dsp:txBody>
      <dsp:txXfrm>
        <a:off x="3472595" y="1247383"/>
        <a:ext cx="1171457" cy="568055"/>
      </dsp:txXfrm>
    </dsp:sp>
    <dsp:sp modelId="{FD7BB0A5-EE79-0747-8861-79FC52D13403}">
      <dsp:nvSpPr>
        <dsp:cNvPr id="0" name=""/>
        <dsp:cNvSpPr/>
      </dsp:nvSpPr>
      <dsp:spPr>
        <a:xfrm rot="5400000">
          <a:off x="3743522" y="2422720"/>
          <a:ext cx="629603" cy="21119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3">
            <a:hueOff val="542120"/>
            <a:satOff val="20000"/>
            <a:lumOff val="-294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 dirty="0"/>
        </a:p>
      </dsp:txBody>
      <dsp:txXfrm>
        <a:off x="3806879" y="2464958"/>
        <a:ext cx="502889" cy="126714"/>
      </dsp:txXfrm>
    </dsp:sp>
    <dsp:sp modelId="{F7E66975-9546-124F-845E-F1818BC75375}">
      <dsp:nvSpPr>
        <dsp:cNvPr id="0" name=""/>
        <dsp:cNvSpPr/>
      </dsp:nvSpPr>
      <dsp:spPr>
        <a:xfrm>
          <a:off x="3454922" y="3223519"/>
          <a:ext cx="1206803" cy="603401"/>
        </a:xfrm>
        <a:prstGeom prst="roundRect">
          <a:avLst>
            <a:gd name="adj" fmla="val 10000"/>
          </a:avLst>
        </a:prstGeom>
        <a:solidFill>
          <a:schemeClr val="accent3">
            <a:hueOff val="1084240"/>
            <a:satOff val="40000"/>
            <a:lumOff val="-5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Popular culture</a:t>
          </a:r>
        </a:p>
      </dsp:txBody>
      <dsp:txXfrm>
        <a:off x="3472595" y="3241192"/>
        <a:ext cx="1171457" cy="568055"/>
      </dsp:txXfrm>
    </dsp:sp>
    <dsp:sp modelId="{72B1D2BD-DD0C-E642-98D1-597E44001021}">
      <dsp:nvSpPr>
        <dsp:cNvPr id="0" name=""/>
        <dsp:cNvSpPr/>
      </dsp:nvSpPr>
      <dsp:spPr>
        <a:xfrm rot="9000000">
          <a:off x="2880178" y="3918077"/>
          <a:ext cx="629603" cy="21119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3">
            <a:hueOff val="1084240"/>
            <a:satOff val="40000"/>
            <a:lumOff val="-588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 dirty="0"/>
        </a:p>
      </dsp:txBody>
      <dsp:txXfrm rot="10800000">
        <a:off x="2943535" y="3960315"/>
        <a:ext cx="502889" cy="126714"/>
      </dsp:txXfrm>
    </dsp:sp>
    <dsp:sp modelId="{7F8CFB77-3D4D-0B48-BCDA-84A8BD6E2380}">
      <dsp:nvSpPr>
        <dsp:cNvPr id="0" name=""/>
        <dsp:cNvSpPr/>
      </dsp:nvSpPr>
      <dsp:spPr>
        <a:xfrm>
          <a:off x="1728234" y="4220423"/>
          <a:ext cx="1206803" cy="603401"/>
        </a:xfrm>
        <a:prstGeom prst="roundRect">
          <a:avLst>
            <a:gd name="adj" fmla="val 10000"/>
          </a:avLst>
        </a:prstGeom>
        <a:solidFill>
          <a:schemeClr val="accent3">
            <a:hueOff val="1626359"/>
            <a:satOff val="60000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ideologies (stories)</a:t>
          </a:r>
        </a:p>
      </dsp:txBody>
      <dsp:txXfrm>
        <a:off x="1745907" y="4238096"/>
        <a:ext cx="1171457" cy="568055"/>
      </dsp:txXfrm>
    </dsp:sp>
    <dsp:sp modelId="{2E1A7900-4163-9445-B80B-A4C66B0FBC1B}">
      <dsp:nvSpPr>
        <dsp:cNvPr id="0" name=""/>
        <dsp:cNvSpPr/>
      </dsp:nvSpPr>
      <dsp:spPr>
        <a:xfrm rot="12600000">
          <a:off x="1153489" y="3918077"/>
          <a:ext cx="629603" cy="21119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3">
            <a:hueOff val="1626359"/>
            <a:satOff val="60000"/>
            <a:lumOff val="-882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 dirty="0"/>
        </a:p>
      </dsp:txBody>
      <dsp:txXfrm rot="10800000">
        <a:off x="1216846" y="3960315"/>
        <a:ext cx="502889" cy="126714"/>
      </dsp:txXfrm>
    </dsp:sp>
    <dsp:sp modelId="{920723FE-FEC4-4F4E-9B1B-D1240F44EEFC}">
      <dsp:nvSpPr>
        <dsp:cNvPr id="0" name=""/>
        <dsp:cNvSpPr/>
      </dsp:nvSpPr>
      <dsp:spPr>
        <a:xfrm>
          <a:off x="1545" y="3223519"/>
          <a:ext cx="1206803" cy="603401"/>
        </a:xfrm>
        <a:prstGeom prst="roundRect">
          <a:avLst>
            <a:gd name="adj" fmla="val 10000"/>
          </a:avLst>
        </a:prstGeom>
        <a:solidFill>
          <a:schemeClr val="accent3">
            <a:hueOff val="2168479"/>
            <a:satOff val="80000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Everyday practices</a:t>
          </a:r>
        </a:p>
      </dsp:txBody>
      <dsp:txXfrm>
        <a:off x="19218" y="3241192"/>
        <a:ext cx="1171457" cy="568055"/>
      </dsp:txXfrm>
    </dsp:sp>
    <dsp:sp modelId="{FCCBD21C-3BE5-984F-BDF6-71AEAE7B08D8}">
      <dsp:nvSpPr>
        <dsp:cNvPr id="0" name=""/>
        <dsp:cNvSpPr/>
      </dsp:nvSpPr>
      <dsp:spPr>
        <a:xfrm rot="16200000">
          <a:off x="290145" y="2422720"/>
          <a:ext cx="629603" cy="21119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3">
            <a:hueOff val="2168479"/>
            <a:satOff val="80000"/>
            <a:lumOff val="-1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 dirty="0"/>
        </a:p>
      </dsp:txBody>
      <dsp:txXfrm>
        <a:off x="353502" y="2464958"/>
        <a:ext cx="502889" cy="126714"/>
      </dsp:txXfrm>
    </dsp:sp>
    <dsp:sp modelId="{6B6C25C7-59A3-0344-840C-BA83DF022F79}">
      <dsp:nvSpPr>
        <dsp:cNvPr id="0" name=""/>
        <dsp:cNvSpPr/>
      </dsp:nvSpPr>
      <dsp:spPr>
        <a:xfrm>
          <a:off x="1545" y="1229710"/>
          <a:ext cx="1206803" cy="603401"/>
        </a:xfrm>
        <a:prstGeom prst="roundRect">
          <a:avLst>
            <a:gd name="adj" fmla="val 1000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Laws</a:t>
          </a:r>
        </a:p>
      </dsp:txBody>
      <dsp:txXfrm>
        <a:off x="19218" y="1247383"/>
        <a:ext cx="1171457" cy="568055"/>
      </dsp:txXfrm>
    </dsp:sp>
    <dsp:sp modelId="{D2990666-025F-3B45-97B3-EFB4EDF4F951}">
      <dsp:nvSpPr>
        <dsp:cNvPr id="0" name=""/>
        <dsp:cNvSpPr/>
      </dsp:nvSpPr>
      <dsp:spPr>
        <a:xfrm rot="19800000">
          <a:off x="1153489" y="927364"/>
          <a:ext cx="629603" cy="21119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 dirty="0"/>
        </a:p>
      </dsp:txBody>
      <dsp:txXfrm>
        <a:off x="1216846" y="969602"/>
        <a:ext cx="502889" cy="1267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FA6806-9EAB-7F4B-89E0-8CBD9E0D9215}">
      <dsp:nvSpPr>
        <dsp:cNvPr id="0" name=""/>
        <dsp:cNvSpPr/>
      </dsp:nvSpPr>
      <dsp:spPr>
        <a:xfrm>
          <a:off x="3093327" y="1750219"/>
          <a:ext cx="3284954" cy="2915988"/>
        </a:xfrm>
        <a:prstGeom prst="ellipse">
          <a:avLst/>
        </a:prstGeom>
        <a:solidFill>
          <a:schemeClr val="accent3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4930" tIns="74930" rIns="74930" bIns="74930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900" kern="1200" dirty="0"/>
            <a:t>Racism</a:t>
          </a:r>
        </a:p>
      </dsp:txBody>
      <dsp:txXfrm>
        <a:off x="3574397" y="2177256"/>
        <a:ext cx="2322814" cy="2061914"/>
      </dsp:txXfrm>
    </dsp:sp>
    <dsp:sp modelId="{EC2B6228-2B61-2642-8F74-04F68DB704DB}">
      <dsp:nvSpPr>
        <dsp:cNvPr id="0" name=""/>
        <dsp:cNvSpPr/>
      </dsp:nvSpPr>
      <dsp:spPr>
        <a:xfrm>
          <a:off x="2976680" y="463695"/>
          <a:ext cx="3597452" cy="1642477"/>
        </a:xfrm>
        <a:prstGeom prst="ellipse">
          <a:avLst/>
        </a:prstGeom>
        <a:solidFill>
          <a:srgbClr val="C0000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interpersonal racism (micro)</a:t>
          </a:r>
        </a:p>
      </dsp:txBody>
      <dsp:txXfrm>
        <a:off x="3503515" y="704230"/>
        <a:ext cx="2543782" cy="1161407"/>
      </dsp:txXfrm>
    </dsp:sp>
    <dsp:sp modelId="{53FAB4E7-512E-7B4D-92A8-59547ADA34EE}">
      <dsp:nvSpPr>
        <dsp:cNvPr id="0" name=""/>
        <dsp:cNvSpPr/>
      </dsp:nvSpPr>
      <dsp:spPr>
        <a:xfrm>
          <a:off x="5251593" y="3455560"/>
          <a:ext cx="2670109" cy="1642477"/>
        </a:xfrm>
        <a:prstGeom prst="ellips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Structural/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institutional racism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(macro)</a:t>
          </a:r>
        </a:p>
      </dsp:txBody>
      <dsp:txXfrm>
        <a:off x="5642621" y="3696095"/>
        <a:ext cx="1888053" cy="1161407"/>
      </dsp:txXfrm>
    </dsp:sp>
    <dsp:sp modelId="{8861AC97-C77D-5B4A-A159-BC98815C79E1}">
      <dsp:nvSpPr>
        <dsp:cNvPr id="0" name=""/>
        <dsp:cNvSpPr/>
      </dsp:nvSpPr>
      <dsp:spPr>
        <a:xfrm>
          <a:off x="1555672" y="3498166"/>
          <a:ext cx="2658579" cy="1557265"/>
        </a:xfrm>
        <a:prstGeom prst="ellips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Internalized racism</a:t>
          </a:r>
        </a:p>
      </dsp:txBody>
      <dsp:txXfrm>
        <a:off x="1945012" y="3726222"/>
        <a:ext cx="1879899" cy="110115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06856B-1F5C-EF42-A786-D5ABB0E2D65E}">
      <dsp:nvSpPr>
        <dsp:cNvPr id="0" name=""/>
        <dsp:cNvSpPr/>
      </dsp:nvSpPr>
      <dsp:spPr>
        <a:xfrm rot="16200000">
          <a:off x="1763" y="840219"/>
          <a:ext cx="3929062" cy="3738227"/>
        </a:xfrm>
        <a:prstGeom prst="downArrow">
          <a:avLst>
            <a:gd name="adj1" fmla="val 50000"/>
            <a:gd name="adj2" fmla="val 35000"/>
          </a:avLst>
        </a:prstGeom>
        <a:solidFill>
          <a:srgbClr val="C0000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Social construction of race</a:t>
          </a:r>
        </a:p>
      </dsp:txBody>
      <dsp:txXfrm rot="5400000">
        <a:off x="97181" y="1727067"/>
        <a:ext cx="3084037" cy="1964531"/>
      </dsp:txXfrm>
    </dsp:sp>
    <dsp:sp modelId="{A31E6A3F-6FBC-6E4C-BAD4-44ECD2F0E73F}">
      <dsp:nvSpPr>
        <dsp:cNvPr id="0" name=""/>
        <dsp:cNvSpPr/>
      </dsp:nvSpPr>
      <dsp:spPr>
        <a:xfrm rot="5400000">
          <a:off x="4197174" y="744802"/>
          <a:ext cx="3929062" cy="3929062"/>
        </a:xfrm>
        <a:prstGeom prst="downArrow">
          <a:avLst>
            <a:gd name="adj1" fmla="val 50000"/>
            <a:gd name="adj2" fmla="val 35000"/>
          </a:avLst>
        </a:prstGeom>
        <a:solidFill>
          <a:srgbClr val="C0000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Material consequences of race</a:t>
          </a:r>
        </a:p>
      </dsp:txBody>
      <dsp:txXfrm rot="-5400000">
        <a:off x="4884761" y="1727068"/>
        <a:ext cx="3241476" cy="196453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06856B-1F5C-EF42-A786-D5ABB0E2D65E}">
      <dsp:nvSpPr>
        <dsp:cNvPr id="0" name=""/>
        <dsp:cNvSpPr/>
      </dsp:nvSpPr>
      <dsp:spPr>
        <a:xfrm rot="16200000">
          <a:off x="1763" y="840219"/>
          <a:ext cx="3929062" cy="3738227"/>
        </a:xfrm>
        <a:prstGeom prst="downArrow">
          <a:avLst>
            <a:gd name="adj1" fmla="val 50000"/>
            <a:gd name="adj2" fmla="val 35000"/>
          </a:avLst>
        </a:prstGeom>
        <a:solidFill>
          <a:schemeClr val="tx1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Enslavement</a:t>
          </a:r>
        </a:p>
      </dsp:txBody>
      <dsp:txXfrm rot="5400000">
        <a:off x="97181" y="1727067"/>
        <a:ext cx="3084037" cy="1964531"/>
      </dsp:txXfrm>
    </dsp:sp>
    <dsp:sp modelId="{A31E6A3F-6FBC-6E4C-BAD4-44ECD2F0E73F}">
      <dsp:nvSpPr>
        <dsp:cNvPr id="0" name=""/>
        <dsp:cNvSpPr/>
      </dsp:nvSpPr>
      <dsp:spPr>
        <a:xfrm rot="5400000">
          <a:off x="4197174" y="744802"/>
          <a:ext cx="3929062" cy="3929062"/>
        </a:xfrm>
        <a:prstGeom prst="downArrow">
          <a:avLst>
            <a:gd name="adj1" fmla="val 50000"/>
            <a:gd name="adj2" fmla="val 35000"/>
          </a:avLst>
        </a:prstGeom>
        <a:solidFill>
          <a:schemeClr val="tx1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Black agency/resistance</a:t>
          </a:r>
        </a:p>
      </dsp:txBody>
      <dsp:txXfrm rot="-5400000">
        <a:off x="4884761" y="1727068"/>
        <a:ext cx="3241476" cy="19645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A1B90C-0A77-CB4B-B05A-A9128BAB1859}" type="datetimeFigureOut">
              <a:rPr lang="en-US" smtClean="0"/>
              <a:t>11/30/20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EC9E65-1F1E-254D-A717-DB3001B59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038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itannica.com/technology/cotton-gin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Image found on Encyclopedia Britannica; </a:t>
            </a:r>
            <a:r>
              <a:rPr lang="en-US" sz="1200" b="0" i="0" u="none" strike="noStrike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DATE PUBLISHED;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April 04, 2019, </a:t>
            </a:r>
            <a:r>
              <a:rPr lang="en-US" sz="1200" b="0" i="0" u="none" strike="noStrike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URL:</a:t>
            </a:r>
          </a:p>
          <a:p>
            <a:pPr fontAlgn="b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https://www.britannica.com/technology/cotton-gin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ACCESS DATE November 29, 2020.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EC9E65-1F1E-254D-A717-DB3001B592A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08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Images from the Jacob Lawrence Collection available online at El Paso Museum of Art: https://</a:t>
            </a:r>
            <a:r>
              <a:rPr lang="en-US" dirty="0" err="1"/>
              <a:t>epma.art</a:t>
            </a:r>
            <a:r>
              <a:rPr lang="en-US" dirty="0"/>
              <a:t>/art/exhibitions/jacob-lawrence-s-toussaint-l-ouverture-series-the-haitian-revolution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EC9E65-1F1E-254D-A717-DB3001B592A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5644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Original Document at the Library of Congress: https://</a:t>
            </a:r>
            <a:r>
              <a:rPr lang="en-US" dirty="0" err="1"/>
              <a:t>www.loc.gov</a:t>
            </a:r>
            <a:r>
              <a:rPr lang="en-US" dirty="0"/>
              <a:t>/</a:t>
            </a:r>
            <a:r>
              <a:rPr lang="en-US" dirty="0" err="1"/>
              <a:t>rr</a:t>
            </a:r>
            <a:r>
              <a:rPr lang="en-US" dirty="0"/>
              <a:t>/program//bib/</a:t>
            </a:r>
            <a:r>
              <a:rPr lang="en-US" dirty="0" err="1"/>
              <a:t>ourdocs</a:t>
            </a:r>
            <a:r>
              <a:rPr lang="en-US" dirty="0"/>
              <a:t>/</a:t>
            </a:r>
            <a:r>
              <a:rPr lang="en-US" dirty="0" err="1"/>
              <a:t>northwest.html</a:t>
            </a:r>
            <a:r>
              <a:rPr lang="en-US" dirty="0"/>
              <a:t>.  Map of Territory courtesy of American History USA https://</a:t>
            </a:r>
            <a:r>
              <a:rPr lang="en-US" dirty="0" err="1"/>
              <a:t>www.americanhistoryusa.com</a:t>
            </a:r>
            <a:r>
              <a:rPr lang="en-US" dirty="0"/>
              <a:t>/northwest-ordinance-1787-effects/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EC9E65-1F1E-254D-A717-DB3001B592A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2854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National Portrait Gallery, Smithsonian: https://</a:t>
            </a:r>
            <a:r>
              <a:rPr lang="en-US" dirty="0" err="1"/>
              <a:t>npg.si.edu</a:t>
            </a:r>
            <a:r>
              <a:rPr lang="en-US" dirty="0"/>
              <a:t>/object/posts_68f148247a89bca28fdf1c9669c24ce4?destination=</a:t>
            </a:r>
            <a:r>
              <a:rPr lang="en-US" dirty="0" err="1"/>
              <a:t>edan</a:t>
            </a:r>
            <a:r>
              <a:rPr lang="en-US" dirty="0"/>
              <a:t>-search/default_search%3Fpage%3D563%26edan_q%3DABRAHAM%2520LINCOLN%26search_si%3D1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EC9E65-1F1E-254D-A717-DB3001B592A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6365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of Charles Ball available at the National Park Service: https://</a:t>
            </a:r>
            <a:r>
              <a:rPr lang="en-US" dirty="0" err="1"/>
              <a:t>www.nps.gov</a:t>
            </a:r>
            <a:r>
              <a:rPr lang="en-US" dirty="0"/>
              <a:t>/articles/</a:t>
            </a:r>
            <a:r>
              <a:rPr lang="en-US" dirty="0" err="1"/>
              <a:t>american</a:t>
            </a:r>
            <a:r>
              <a:rPr lang="en-US" dirty="0"/>
              <a:t>-liberty-and-slavery-in-the-</a:t>
            </a:r>
            <a:r>
              <a:rPr lang="en-US" dirty="0" err="1"/>
              <a:t>chesapeake.htm</a:t>
            </a:r>
            <a:r>
              <a:rPr lang="en-US" dirty="0"/>
              <a:t>;; Image of Gabriel Hall at the Nova Scotia Archives: https://</a:t>
            </a:r>
            <a:r>
              <a:rPr lang="en-US" dirty="0" err="1"/>
              <a:t>archives.novascotia.ca</a:t>
            </a:r>
            <a:r>
              <a:rPr lang="en-US" dirty="0"/>
              <a:t>/</a:t>
            </a:r>
            <a:r>
              <a:rPr lang="en-US" dirty="0" err="1"/>
              <a:t>africanns</a:t>
            </a:r>
            <a:r>
              <a:rPr lang="en-US" dirty="0"/>
              <a:t>/archives/?ID=151; Image of Jordan Noble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EC9E65-1F1E-254D-A717-DB3001B592A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947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D7141-EEE9-F04B-B5CC-A30089EE8D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6E7BE6-0A72-E842-BFFD-C9AD2BA48F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0B0728-B3A3-A54D-B7D0-313ADD5B3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C899C-6C2E-F844-A8C6-6DDB1DB6A3BA}" type="datetimeFigureOut">
              <a:rPr lang="en-US" smtClean="0"/>
              <a:t>11/30/20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617C10-8978-5348-824C-99F254C4F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270DAF-FA24-BB43-94A1-F15A08721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D6DB-C69A-4848-8352-8CF90E826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166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F2B63-BDCE-C342-A1B1-0DE0F73E3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DA9F73-030B-AD4A-9B09-94A929FD95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EDC06B-FB63-E94A-9F77-694E55DEE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C899C-6C2E-F844-A8C6-6DDB1DB6A3BA}" type="datetimeFigureOut">
              <a:rPr lang="en-US" smtClean="0"/>
              <a:t>11/30/20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891CB-BB7F-CA45-B144-CE77A9692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3DBFAB-774A-0048-879E-213A5A59C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D6DB-C69A-4848-8352-8CF90E826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926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71C3E4-B6E6-9441-8D69-B448B9F890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8F8C87-087C-2B43-B120-AADDCC270F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74BCC5-F137-234F-BA10-C718F79B7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C899C-6C2E-F844-A8C6-6DDB1DB6A3BA}" type="datetimeFigureOut">
              <a:rPr lang="en-US" smtClean="0"/>
              <a:t>11/30/20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94CBB9-820E-5D44-BBDF-4BD371587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C77F67-EFCE-C74C-8E71-DBC7635C2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D6DB-C69A-4848-8352-8CF90E826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868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434E8-70D7-9647-AD5A-E0D28B050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2B3998-F48E-7144-BCF8-49F15C3B67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C197DC-8477-A14C-8060-8F6F2A2D6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C899C-6C2E-F844-A8C6-6DDB1DB6A3BA}" type="datetimeFigureOut">
              <a:rPr lang="en-US" smtClean="0"/>
              <a:t>11/30/20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B1B5C9-0BC4-BE4E-B9C9-1E2ED89B8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C22AE8-2F90-5742-92AC-209B7618C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D6DB-C69A-4848-8352-8CF90E826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834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03AF7-8344-C44E-A913-D00957BC6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7A8980-1FEC-624B-A253-CBCFC07489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404B0A-1B27-6D42-AB25-958B411FB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C899C-6C2E-F844-A8C6-6DDB1DB6A3BA}" type="datetimeFigureOut">
              <a:rPr lang="en-US" smtClean="0"/>
              <a:t>11/30/20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40DE4A-3D3F-3C4E-8B45-6A02C41D5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581C4C-EC17-734F-9B76-BD0A28A17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D6DB-C69A-4848-8352-8CF90E826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334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1DC9C-FE7A-1448-93E3-28FB1D42F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30A06-AAF6-714E-B824-4DB190B61B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23ED76-52BE-6A48-A563-F1C3934DB0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88B2DA-48E2-E442-B5E8-18181EF15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C899C-6C2E-F844-A8C6-6DDB1DB6A3BA}" type="datetimeFigureOut">
              <a:rPr lang="en-US" smtClean="0"/>
              <a:t>11/30/20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F02296-C6BE-9143-8580-6ECD9E117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2A0F99-6F2C-7348-8A43-F53BFE8D5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D6DB-C69A-4848-8352-8CF90E826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450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B140B-E87C-2241-8BD7-75D389B3A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F7323A-7247-1A49-950A-CD25F54B2B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E67E3B-9E84-B348-B284-1C73D36B33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DA929A-3EB7-6447-A093-27BFB22F4D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CCF16B-8688-5A48-BB5C-269E3F9DC9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B267E5B-C789-294C-948E-BB5DD2FA0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C899C-6C2E-F844-A8C6-6DDB1DB6A3BA}" type="datetimeFigureOut">
              <a:rPr lang="en-US" smtClean="0"/>
              <a:t>11/30/20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D6C19C-9C7A-B94F-B1D6-02EB75A1E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413160-2E13-6B4D-8C8E-2C20ED25B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D6DB-C69A-4848-8352-8CF90E826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557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A0B46-3BC0-A04E-BDBA-565F2DD72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774ED9-BEFB-334A-8603-032F9E694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C899C-6C2E-F844-A8C6-6DDB1DB6A3BA}" type="datetimeFigureOut">
              <a:rPr lang="en-US" smtClean="0"/>
              <a:t>11/30/20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E88501-B7D9-2348-954F-84729C403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A5FC18-59A6-874E-9047-411C50C56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D6DB-C69A-4848-8352-8CF90E826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832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BBCA8A-F36B-F74E-A77B-57C3C7CA8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C899C-6C2E-F844-A8C6-6DDB1DB6A3BA}" type="datetimeFigureOut">
              <a:rPr lang="en-US" smtClean="0"/>
              <a:t>11/30/20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526006-1594-2340-8DA0-DD51E01F2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2C2B45-3338-0F46-862E-72388482E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D6DB-C69A-4848-8352-8CF90E826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825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F710C-8FEE-914D-B5DA-CA6E24284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65085-65D1-9E4D-8015-4BC24A5699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CA7951-D703-C945-91D8-5383D2EA65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981BCC-70AB-334C-8D8F-1C242B229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C899C-6C2E-F844-A8C6-6DDB1DB6A3BA}" type="datetimeFigureOut">
              <a:rPr lang="en-US" smtClean="0"/>
              <a:t>11/30/20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21B2B2-5536-0445-A52C-F0D33DC02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598B82-38C9-8348-B719-E9F48B79D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D6DB-C69A-4848-8352-8CF90E826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048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34FD1-EDDA-5F4B-A6A7-89FAA0A93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073676-CE36-6F44-AB7A-9E149542B3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A433B8-3CD8-7248-B2C7-024FF7A3A3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88F022-A64F-B14B-AEFA-83A983B41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C899C-6C2E-F844-A8C6-6DDB1DB6A3BA}" type="datetimeFigureOut">
              <a:rPr lang="en-US" smtClean="0"/>
              <a:t>11/30/20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F62D34-E86B-0B46-9CF4-F19805005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D76661-850D-4C49-837C-928210EB5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D6DB-C69A-4848-8352-8CF90E826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604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  <a:alpha val="7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2C861F-85CD-0546-9E56-7FF3BEE4A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1BBFC1-749C-BD4B-8B76-C6FB575A7D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80B4E7-EBEC-D943-B320-C7A4B7C5E2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C899C-6C2E-F844-A8C6-6DDB1DB6A3BA}" type="datetimeFigureOut">
              <a:rPr lang="en-US" smtClean="0"/>
              <a:t>11/30/20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252FA6-2590-BE45-B564-868D390A2C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A89E2D-1698-AE46-AB67-5BA75A524C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99D6DB-C69A-4848-8352-8CF90E826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366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lewisandclarkjournals.unl.edu/images" TargetMode="External"/><Relationship Id="rId3" Type="http://schemas.openxmlformats.org/officeDocument/2006/relationships/hyperlink" Target="https://teachingtxslavery.education.utexas.edu/#/" TargetMode="External"/><Relationship Id="rId7" Type="http://schemas.openxmlformats.org/officeDocument/2006/relationships/hyperlink" Target="https://www.washingtonpost.com/history/2020/01/12/york-slave-lewis-clark-expedition/" TargetMode="External"/><Relationship Id="rId2" Type="http://schemas.openxmlformats.org/officeDocument/2006/relationships/hyperlink" Target="https://slate.com/podcasts/history-of-american-slaver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lavevoyages.org/" TargetMode="External"/><Relationship Id="rId5" Type="http://schemas.openxmlformats.org/officeDocument/2006/relationships/hyperlink" Target="https://peoplenotproperty.hudsonvalley.org/" TargetMode="External"/><Relationship Id="rId4" Type="http://schemas.openxmlformats.org/officeDocument/2006/relationships/hyperlink" Target="https://www.tolerance.org/frameworks/teaching-hard-history/american-slavery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alb@austin.utexas.edu" TargetMode="External"/><Relationship Id="rId2" Type="http://schemas.openxmlformats.org/officeDocument/2006/relationships/hyperlink" Target="mailto:drb@austin.utexas.edu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keffrelyn@austin.utexas.edu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TRlfMhP_CMI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B0084-F419-954A-8A70-ED1793B345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50875"/>
            <a:ext cx="9144000" cy="906462"/>
          </a:xfrm>
        </p:spPr>
        <p:txBody>
          <a:bodyPr>
            <a:normAutofit fontScale="90000"/>
          </a:bodyPr>
          <a:lstStyle/>
          <a:p>
            <a:r>
              <a:rPr lang="en-US" dirty="0"/>
              <a:t>Slavery in the Early Republic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133278-600B-4D44-85A3-69B12B876A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24075" y="2014538"/>
            <a:ext cx="8277922" cy="4329112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/>
              <a:t>Dr. </a:t>
            </a:r>
            <a:r>
              <a:rPr lang="en-US" sz="2600" dirty="0" err="1"/>
              <a:t>Daina</a:t>
            </a:r>
            <a:r>
              <a:rPr lang="en-US" sz="2600" dirty="0"/>
              <a:t> Ramey Berry  </a:t>
            </a:r>
          </a:p>
          <a:p>
            <a:r>
              <a:rPr lang="en-US" sz="2600" dirty="0"/>
              <a:t>The University of Texas at Austin</a:t>
            </a:r>
          </a:p>
          <a:p>
            <a:r>
              <a:rPr lang="en-US" sz="2600" dirty="0"/>
              <a:t>Twitter: @</a:t>
            </a:r>
            <a:r>
              <a:rPr lang="en-US" sz="2600" dirty="0" err="1"/>
              <a:t>DainaRameyBerry</a:t>
            </a:r>
            <a:endParaRPr lang="en-US" sz="2600" dirty="0"/>
          </a:p>
          <a:p>
            <a:endParaRPr lang="en-US" sz="2600" dirty="0"/>
          </a:p>
          <a:p>
            <a:r>
              <a:rPr lang="en-US" sz="2600" dirty="0"/>
              <a:t>Dr. Anthony Brown</a:t>
            </a:r>
          </a:p>
          <a:p>
            <a:r>
              <a:rPr lang="en-US" sz="2600" dirty="0"/>
              <a:t>The University of Texas at Austin </a:t>
            </a:r>
          </a:p>
          <a:p>
            <a:endParaRPr lang="en-US" sz="2600" dirty="0"/>
          </a:p>
          <a:p>
            <a:r>
              <a:rPr lang="en-US" sz="2600" dirty="0"/>
              <a:t>Dr. </a:t>
            </a:r>
            <a:r>
              <a:rPr lang="en-US" sz="2600" dirty="0" err="1"/>
              <a:t>Keffrelyn</a:t>
            </a:r>
            <a:r>
              <a:rPr lang="en-US" sz="2600" dirty="0"/>
              <a:t> Brown  </a:t>
            </a:r>
          </a:p>
          <a:p>
            <a:r>
              <a:rPr lang="en-US" sz="2600" dirty="0"/>
              <a:t>The University of Texas at Austin</a:t>
            </a:r>
          </a:p>
          <a:p>
            <a:r>
              <a:rPr lang="en-US" sz="2600" dirty="0"/>
              <a:t>Twitter: @</a:t>
            </a:r>
            <a:r>
              <a:rPr lang="en-US" sz="2600" dirty="0" err="1"/>
              <a:t>DrKeffrelynB</a:t>
            </a:r>
            <a:endParaRPr lang="en-US" sz="2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3118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8C239-28EB-614A-BD3A-49AF4A979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296" y="213078"/>
            <a:ext cx="4470527" cy="1473449"/>
          </a:xfrm>
        </p:spPr>
        <p:txBody>
          <a:bodyPr/>
          <a:lstStyle/>
          <a:p>
            <a:r>
              <a:rPr lang="en-US" dirty="0"/>
              <a:t>Black Soldiers in the War of 1812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D7F0D8-F262-754B-BBDB-E3B186639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85999" y="2057399"/>
            <a:ext cx="2905213" cy="4442255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Some fled to Nova Scotia CAN, similar to the efforts that began during the American Revolution.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Gabriel Hall (far right), went to Canada during the war. When he fled, to the British he was around 13 years old.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Some Black men served as drummers. Pictured (middle) is the drum of Jordan Noble (b. enslaved in Georgia) -- marched with the US Army at the age of 13. He received his freedom during the war.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Charles Ball (left )wrote about his wartime experience in his slave narrative.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5ADB9A-AFC7-AF48-BE4D-F3773117AE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3383" y="1686527"/>
            <a:ext cx="2366321" cy="34849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51BFE4E-B6A3-5345-89E5-54D5F63967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070" y="1937543"/>
            <a:ext cx="1574800" cy="4051300"/>
          </a:xfrm>
          <a:prstGeom prst="rect">
            <a:avLst/>
          </a:prstGeo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870C8877-0F2A-D741-B905-4BA1EF7997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5611341" y="3963193"/>
            <a:ext cx="2667000" cy="2679700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55D4363-B19B-C64D-BDE7-38C80EA624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1341" y="469556"/>
            <a:ext cx="2485006" cy="3025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9474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636894F-FE44-F74F-85B1-58B0B3D0B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Key Constructs in the Study of Race &amp; Racism </a:t>
            </a:r>
            <a:r>
              <a:rPr lang="en-US" sz="4000" dirty="0"/>
              <a:t>(10 min.)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E708C9B-83CE-2343-99CE-87C14FFD26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29188"/>
            <a:ext cx="10515600" cy="1160462"/>
          </a:xfrm>
        </p:spPr>
        <p:txBody>
          <a:bodyPr/>
          <a:lstStyle/>
          <a:p>
            <a:r>
              <a:rPr lang="en-US" dirty="0"/>
              <a:t>Dr. Anthony Brown &amp; Dr. Keffrelyn Brown</a:t>
            </a:r>
          </a:p>
        </p:txBody>
      </p:sp>
    </p:spTree>
    <p:extLst>
      <p:ext uri="{BB962C8B-B14F-4D97-AF65-F5344CB8AC3E}">
        <p14:creationId xmlns:p14="http://schemas.microsoft.com/office/powerpoint/2010/main" val="30537459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6D3983F-8A3B-624E-8C81-772D57AE5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Presence of Racism in U.S. History: Seeing Race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F9BA89E-723E-D648-9E2B-CB7CB4202C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193112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325282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713E8-4A30-B343-A0C0-6839EB040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13" y="304800"/>
            <a:ext cx="10944225" cy="582168"/>
          </a:xfrm>
        </p:spPr>
        <p:txBody>
          <a:bodyPr>
            <a:normAutofit fontScale="90000"/>
          </a:bodyPr>
          <a:lstStyle/>
          <a:p>
            <a:r>
              <a:rPr lang="en-US" dirty="0"/>
              <a:t>Social Construction of Race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7BE83A6-872B-3948-BDD4-01608026E22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15556" y="2209800"/>
            <a:ext cx="2936798" cy="2438400"/>
          </a:xfrm>
        </p:spPr>
      </p:pic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22BD91FF-DCB6-B949-AB8C-AF8823FCCB10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5562600" y="1219200"/>
          <a:ext cx="4663272" cy="5056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86709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9062427-3ABC-7F4D-A058-66C859FB9C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7472508"/>
              </p:ext>
            </p:extLst>
          </p:nvPr>
        </p:nvGraphicFramePr>
        <p:xfrm>
          <a:off x="1109663" y="1025525"/>
          <a:ext cx="9477375" cy="53478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F6413D48-3886-BF4D-951A-9FE40E28B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7" y="341757"/>
            <a:ext cx="9477375" cy="683768"/>
          </a:xfrm>
        </p:spPr>
        <p:txBody>
          <a:bodyPr>
            <a:normAutofit fontScale="90000"/>
          </a:bodyPr>
          <a:lstStyle/>
          <a:p>
            <a:r>
              <a:rPr lang="en-US" dirty="0"/>
              <a:t>Types of Racism</a:t>
            </a:r>
          </a:p>
        </p:txBody>
      </p:sp>
    </p:spTree>
    <p:extLst>
      <p:ext uri="{BB962C8B-B14F-4D97-AF65-F5344CB8AC3E}">
        <p14:creationId xmlns:p14="http://schemas.microsoft.com/office/powerpoint/2010/main" val="33905221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B37A565A-86C1-EE4E-ADFD-3F0E548A6146}"/>
              </a:ext>
            </a:extLst>
          </p:cNvPr>
          <p:cNvGraphicFramePr/>
          <p:nvPr/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DA1D3ED5-67AD-154C-A03E-53EEE552D797}"/>
              </a:ext>
            </a:extLst>
          </p:cNvPr>
          <p:cNvGraphicFramePr/>
          <p:nvPr/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0745765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B37A565A-86C1-EE4E-ADFD-3F0E548A6146}"/>
              </a:ext>
            </a:extLst>
          </p:cNvPr>
          <p:cNvGraphicFramePr/>
          <p:nvPr/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DA1D3ED5-67AD-154C-A03E-53EEE552D7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5265158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6266926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636894F-FE44-F74F-85B1-58B0B3D0B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450" y="4695826"/>
            <a:ext cx="10515600" cy="1160463"/>
          </a:xfrm>
        </p:spPr>
        <p:txBody>
          <a:bodyPr>
            <a:normAutofit/>
          </a:bodyPr>
          <a:lstStyle/>
          <a:p>
            <a:r>
              <a:rPr lang="en-US" dirty="0"/>
              <a:t>Looking at Documents </a:t>
            </a:r>
            <a:r>
              <a:rPr lang="en-US" sz="4000" dirty="0"/>
              <a:t>(15 min.)</a:t>
            </a:r>
          </a:p>
        </p:txBody>
      </p:sp>
    </p:spTree>
    <p:extLst>
      <p:ext uri="{BB962C8B-B14F-4D97-AF65-F5344CB8AC3E}">
        <p14:creationId xmlns:p14="http://schemas.microsoft.com/office/powerpoint/2010/main" val="39415802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0F07F-489D-084A-AF37-2790148B5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to Consider </a:t>
            </a:r>
            <a:r>
              <a:rPr lang="en-US" sz="2800" dirty="0"/>
              <a:t>(10 min.)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64B591-284D-F047-B3A6-1A6E39F07B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How do the images in the slideshow and the documents provided illustrate </a:t>
            </a:r>
          </a:p>
          <a:p>
            <a:pPr lvl="1"/>
            <a:r>
              <a:rPr lang="en-US" dirty="0"/>
              <a:t>Black agency/resistance</a:t>
            </a:r>
          </a:p>
          <a:p>
            <a:pPr lvl="1"/>
            <a:r>
              <a:rPr lang="en-US" dirty="0"/>
              <a:t>Black personhood/citizenship</a:t>
            </a:r>
          </a:p>
          <a:p>
            <a:r>
              <a:rPr lang="en-US" dirty="0"/>
              <a:t>What struck you when looking at the documents? Did you discover a new or deepened insight?</a:t>
            </a:r>
          </a:p>
          <a:p>
            <a:r>
              <a:rPr lang="en-US" dirty="0"/>
              <a:t>What questions or wonderings do you have after completing this activity? </a:t>
            </a:r>
          </a:p>
        </p:txBody>
      </p:sp>
    </p:spTree>
    <p:extLst>
      <p:ext uri="{BB962C8B-B14F-4D97-AF65-F5344CB8AC3E}">
        <p14:creationId xmlns:p14="http://schemas.microsoft.com/office/powerpoint/2010/main" val="19833886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4109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636894F-FE44-F74F-85B1-58B0B3D0B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604962"/>
          </a:xfrm>
        </p:spPr>
        <p:txBody>
          <a:bodyPr/>
          <a:lstStyle/>
          <a:p>
            <a:pPr algn="r"/>
            <a:r>
              <a:rPr lang="en-US" dirty="0"/>
              <a:t>Introduction &amp; Overview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2679A7-92B2-8D48-9609-FE8D437368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760788"/>
            <a:ext cx="10515600" cy="1997075"/>
          </a:xfrm>
        </p:spPr>
        <p:txBody>
          <a:bodyPr>
            <a:normAutofit fontScale="92500" lnSpcReduction="10000"/>
          </a:bodyPr>
          <a:lstStyle/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What we are Doing</a:t>
            </a:r>
          </a:p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Historical Knowledge: Slavery in Early America</a:t>
            </a:r>
          </a:p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Historical Knowledge: Key Constructs in Race and Racism </a:t>
            </a:r>
          </a:p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Breakout Session: Looking at Documents</a:t>
            </a:r>
          </a:p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Q/A</a:t>
            </a:r>
          </a:p>
        </p:txBody>
      </p:sp>
    </p:spTree>
    <p:extLst>
      <p:ext uri="{BB962C8B-B14F-4D97-AF65-F5344CB8AC3E}">
        <p14:creationId xmlns:p14="http://schemas.microsoft.com/office/powerpoint/2010/main" val="35447912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93452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1D320-0726-AB4C-97E5-BB1D7C866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56D4A8-CC2C-FA4B-89FE-B0C912318D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Slate</a:t>
            </a:r>
            <a:r>
              <a:rPr lang="en-US" dirty="0"/>
              <a:t>: The History of American Slavery</a:t>
            </a:r>
          </a:p>
          <a:p>
            <a:r>
              <a:rPr lang="en-US" dirty="0">
                <a:hlinkClick r:id="rId3"/>
              </a:rPr>
              <a:t>Teaching Texas Slavery</a:t>
            </a:r>
            <a:endParaRPr lang="en-US" dirty="0"/>
          </a:p>
          <a:p>
            <a:r>
              <a:rPr lang="en-US" dirty="0">
                <a:hlinkClick r:id="rId4"/>
              </a:rPr>
              <a:t>Teaching Tolerance</a:t>
            </a:r>
            <a:r>
              <a:rPr lang="en-US" dirty="0"/>
              <a:t>: American Slavery</a:t>
            </a:r>
          </a:p>
          <a:p>
            <a:r>
              <a:rPr lang="en-US" dirty="0">
                <a:hlinkClick r:id="rId5"/>
              </a:rPr>
              <a:t>People Not Property</a:t>
            </a:r>
            <a:r>
              <a:rPr lang="en-US" dirty="0"/>
              <a:t>: Stories of Slavery in the Colonial North</a:t>
            </a:r>
          </a:p>
          <a:p>
            <a:r>
              <a:rPr lang="en-US" dirty="0">
                <a:hlinkClick r:id="rId6"/>
              </a:rPr>
              <a:t>Slavery Voyages</a:t>
            </a:r>
            <a:r>
              <a:rPr lang="en-US" dirty="0"/>
              <a:t>: The Dispersal of Enslaved Africans Across the Atlantic World</a:t>
            </a:r>
          </a:p>
          <a:p>
            <a:r>
              <a:rPr lang="en-US" dirty="0">
                <a:hlinkClick r:id="rId7"/>
              </a:rPr>
              <a:t>Washington Post </a:t>
            </a:r>
            <a:r>
              <a:rPr lang="en-US" dirty="0"/>
              <a:t>article on York</a:t>
            </a:r>
          </a:p>
          <a:p>
            <a:r>
              <a:rPr lang="en-US" dirty="0"/>
              <a:t>Lewis and Clark Expedition </a:t>
            </a:r>
            <a:r>
              <a:rPr lang="en-US" dirty="0">
                <a:hlinkClick r:id="rId8"/>
              </a:rPr>
              <a:t>Journals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5700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815F467-25B7-5941-B76F-9CF8F298A2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08000"/>
            <a:ext cx="9144000" cy="806450"/>
          </a:xfrm>
        </p:spPr>
        <p:txBody>
          <a:bodyPr>
            <a:normAutofit fontScale="90000"/>
          </a:bodyPr>
          <a:lstStyle/>
          <a:p>
            <a:r>
              <a:rPr lang="en-US" dirty="0"/>
              <a:t>Thanks!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17313EC-7134-454F-9ABB-4AC5B5E9A7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757362"/>
            <a:ext cx="9144000" cy="4592637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/>
              <a:t>Dr. Daina Ramey Berry  </a:t>
            </a:r>
          </a:p>
          <a:p>
            <a:r>
              <a:rPr lang="en-US" dirty="0"/>
              <a:t>Email: </a:t>
            </a:r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drb@austin.utexas.edu</a:t>
            </a:r>
            <a:endParaRPr lang="en-US" dirty="0"/>
          </a:p>
          <a:p>
            <a:r>
              <a:rPr lang="en-US" dirty="0"/>
              <a:t>Twitter: @DainaRameyBerry</a:t>
            </a:r>
          </a:p>
          <a:p>
            <a:endParaRPr lang="en-US" sz="1600" dirty="0"/>
          </a:p>
          <a:p>
            <a:r>
              <a:rPr lang="en-US" sz="3600" dirty="0"/>
              <a:t>Dr. Anthony Brown</a:t>
            </a:r>
          </a:p>
          <a:p>
            <a:r>
              <a:rPr lang="en-US" dirty="0"/>
              <a:t>Email: </a:t>
            </a:r>
            <a:r>
              <a:rPr 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alb@austin.utexas.edu</a:t>
            </a:r>
            <a:endParaRPr lang="en-US" dirty="0"/>
          </a:p>
          <a:p>
            <a:endParaRPr lang="en-US" sz="3600" dirty="0"/>
          </a:p>
          <a:p>
            <a:r>
              <a:rPr lang="en-US" sz="3600" dirty="0"/>
              <a:t>Dr. Keffrelyn Brown  </a:t>
            </a:r>
          </a:p>
          <a:p>
            <a:r>
              <a:rPr lang="en-US" dirty="0"/>
              <a:t>Email: </a:t>
            </a:r>
            <a:r>
              <a:rPr lang="en-US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keffrelyn@austin.utexas.edu</a:t>
            </a:r>
            <a:endParaRPr lang="en-US" dirty="0"/>
          </a:p>
          <a:p>
            <a:r>
              <a:rPr lang="en-US" dirty="0"/>
              <a:t>Twitter: @DrKeffrelynB</a:t>
            </a:r>
          </a:p>
          <a:p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843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636894F-FE44-F74F-85B1-58B0B3D0B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We are Doing Today </a:t>
            </a:r>
            <a:r>
              <a:rPr lang="en-US" sz="4000" dirty="0"/>
              <a:t>(5 min.)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E708C9B-83CE-2343-99CE-87C14FFD26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29188"/>
            <a:ext cx="10515600" cy="1160462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Dr. Anthony Brown &amp; Dr. Keffrelyn Brown</a:t>
            </a:r>
          </a:p>
        </p:txBody>
      </p:sp>
    </p:spTree>
    <p:extLst>
      <p:ext uri="{BB962C8B-B14F-4D97-AF65-F5344CB8AC3E}">
        <p14:creationId xmlns:p14="http://schemas.microsoft.com/office/powerpoint/2010/main" val="373010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53AE4-FF80-FA41-8D8D-329DCA904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" y="150114"/>
            <a:ext cx="6475412" cy="739571"/>
          </a:xfrm>
        </p:spPr>
        <p:txBody>
          <a:bodyPr/>
          <a:lstStyle/>
          <a:p>
            <a:r>
              <a:rPr lang="en-US" b="1" dirty="0"/>
              <a:t>Slavery in the Early Republic</a:t>
            </a:r>
            <a:r>
              <a:rPr lang="en-US" dirty="0"/>
              <a:t>		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28AB483-C924-AD4B-96CF-F234C8BFE8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683692" y="1098994"/>
            <a:ext cx="6172200" cy="4660011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3E0769-EFDE-7F4F-BE63-FB6AE9295A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0340" y="1308303"/>
            <a:ext cx="5113351" cy="5195036"/>
          </a:xfrm>
        </p:spPr>
        <p:txBody>
          <a:bodyPr>
            <a:normAutofit/>
          </a:bodyPr>
          <a:lstStyle/>
          <a:p>
            <a:pPr algn="ctr"/>
            <a:r>
              <a:rPr lang="en-US" sz="1800" b="1" dirty="0"/>
              <a:t>Timeline of Key Events:</a:t>
            </a:r>
          </a:p>
          <a:p>
            <a:r>
              <a:rPr lang="en-US" sz="1800" dirty="0"/>
              <a:t>1783	   Blacks fled to Nova Scotia 		   	   (Lord Dunmore)</a:t>
            </a:r>
          </a:p>
          <a:p>
            <a:r>
              <a:rPr lang="en-US" sz="1800" dirty="0"/>
              <a:t>1784  	   Gradual Emancipation legislation begins</a:t>
            </a:r>
          </a:p>
          <a:p>
            <a:r>
              <a:rPr lang="en-US" sz="1800" dirty="0"/>
              <a:t>1780s	   Development of Anti-Slavery Societies</a:t>
            </a:r>
          </a:p>
          <a:p>
            <a:pPr marL="342900" indent="-342900">
              <a:buAutoNum type="arabicPlain" startAt="1787"/>
            </a:pPr>
            <a:r>
              <a:rPr lang="en-US" sz="1800" dirty="0"/>
              <a:t> 	   NW Land Ordinance </a:t>
            </a:r>
          </a:p>
          <a:p>
            <a:r>
              <a:rPr lang="en-US" sz="1800" dirty="0"/>
              <a:t>1791-1804   Haitian Revolution*</a:t>
            </a:r>
          </a:p>
          <a:p>
            <a:pPr marL="342900" indent="-342900">
              <a:buAutoNum type="arabicPlain" startAt="1793"/>
            </a:pPr>
            <a:r>
              <a:rPr lang="en-US" sz="1800" dirty="0"/>
              <a:t>             Fugitive Slave Act </a:t>
            </a:r>
          </a:p>
          <a:p>
            <a:r>
              <a:rPr lang="en-US" sz="1800" dirty="0"/>
              <a:t>1793	    Invention of the Cotton Gin</a:t>
            </a:r>
          </a:p>
          <a:p>
            <a:pPr marL="342900" indent="-342900">
              <a:buAutoNum type="arabicPlain" startAt="1800"/>
            </a:pPr>
            <a:r>
              <a:rPr lang="en-US" sz="1800" dirty="0"/>
              <a:t> 	    Gabriel Prosser’s Conspiracy</a:t>
            </a:r>
          </a:p>
          <a:p>
            <a:pPr marL="342900" indent="-342900">
              <a:buAutoNum type="arabicPlain" startAt="1803"/>
            </a:pPr>
            <a:r>
              <a:rPr lang="en-US" sz="1800" dirty="0"/>
              <a:t> 	    Louisiana Purchase </a:t>
            </a:r>
          </a:p>
          <a:p>
            <a:pPr marL="342900" indent="-342900">
              <a:buAutoNum type="arabicPlain" startAt="1803"/>
            </a:pPr>
            <a:r>
              <a:rPr lang="en-US" sz="1800" dirty="0"/>
              <a:t>-06 	    Lewis &amp; Clark Expedition*</a:t>
            </a:r>
          </a:p>
          <a:p>
            <a:r>
              <a:rPr lang="en-US" sz="1800" dirty="0"/>
              <a:t>1812-14 	    War of 1812*</a:t>
            </a:r>
          </a:p>
          <a:p>
            <a:r>
              <a:rPr lang="en-US" sz="1800" dirty="0"/>
              <a:t>April 1812     Lord Cochrane‘s Proclamation*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1FA49B-9D55-9543-BF16-6AA39453C9E0}"/>
              </a:ext>
            </a:extLst>
          </p:cNvPr>
          <p:cNvSpPr txBox="1"/>
          <p:nvPr/>
        </p:nvSpPr>
        <p:spPr>
          <a:xfrm>
            <a:off x="8587946" y="5968314"/>
            <a:ext cx="3267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1793 Invention of the Cotton Gin</a:t>
            </a:r>
          </a:p>
        </p:txBody>
      </p:sp>
    </p:spTree>
    <p:extLst>
      <p:ext uri="{BB962C8B-B14F-4D97-AF65-F5344CB8AC3E}">
        <p14:creationId xmlns:p14="http://schemas.microsoft.com/office/powerpoint/2010/main" val="1150564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51735-FA04-0147-9FE7-0727A5758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1" y="307974"/>
            <a:ext cx="3932237" cy="651827"/>
          </a:xfrm>
        </p:spPr>
        <p:txBody>
          <a:bodyPr/>
          <a:lstStyle/>
          <a:p>
            <a:r>
              <a:rPr lang="en-US" dirty="0"/>
              <a:t>Haitian Revolution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9619178-D620-4A41-92F3-3E64E27FFB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02860" y="1109027"/>
            <a:ext cx="3186062" cy="4873625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605C65-6FDD-FE4E-BCC5-42CF27872E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97166" y="1280319"/>
            <a:ext cx="4492977" cy="5026820"/>
          </a:xfrm>
        </p:spPr>
        <p:txBody>
          <a:bodyPr>
            <a:normAutofit fontScale="850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 art of Jacob Lawrence provides a unique narrative of the Haitian Revolution (1791-1804).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Columbus colonized Haiti in 1492 and changed the name to Hispaniola for the Spanish Govt.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1697 French took over a large portion of the western side of the island and named it Saint-Domingue.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 French captured and enslaved Africans and brought them to the island.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Toussaint L’ </a:t>
            </a:r>
            <a:r>
              <a:rPr lang="en-US" sz="2000" dirty="0" err="1"/>
              <a:t>Ouverture</a:t>
            </a:r>
            <a:r>
              <a:rPr lang="en-US" sz="2000" dirty="0"/>
              <a:t> led enslaved and free blacks in battle to become the first independent black nation by conquering the Spanish side of the island.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Other leaders such as Jean-Jacques Dessalines and Henri Christophe defeated the French and ran Napoleon off of the island.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Dessalines declared Haiti independence in 1804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6E3960-F5CF-1F4E-8C5C-E5B644CE29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1639" y="354012"/>
            <a:ext cx="3742693" cy="24452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9A2F806-5C87-D241-B6C6-81A4663A2A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2294" y="3545840"/>
            <a:ext cx="3541384" cy="2323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865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3C4E365-0BA9-8749-B209-EA472E22C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7695"/>
          </a:xfrm>
        </p:spPr>
        <p:txBody>
          <a:bodyPr/>
          <a:lstStyle/>
          <a:p>
            <a:pPr algn="ctr"/>
            <a:r>
              <a:rPr lang="en-US" dirty="0"/>
              <a:t>1787 Northwest Land Ordinance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62CD203-B2F0-1C4C-A2AA-9D6DAB2384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74570" y="1549836"/>
            <a:ext cx="4418510" cy="4686561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69F7BEB-15E0-D248-AAF0-15C2034CB1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4334" y="1549836"/>
            <a:ext cx="2946400" cy="4530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047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71D46-78E3-534D-835F-B3257C2CA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7163"/>
            <a:ext cx="10515600" cy="1100137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1803 LA Purchase and </a:t>
            </a:r>
            <a:br>
              <a:rPr lang="en-US" sz="3600" dirty="0"/>
            </a:br>
            <a:r>
              <a:rPr lang="en-US" sz="3600" dirty="0"/>
              <a:t>1804-06 York (Lewis &amp; Clark Expedition)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B01C411-8FCE-AC40-9566-08C316B8E77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55806" y="1391809"/>
            <a:ext cx="2633019" cy="4351338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BEABAA-107D-B347-8C13-DA963C077A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74889" y="1825625"/>
            <a:ext cx="6383724" cy="4351338"/>
          </a:xfrm>
        </p:spPr>
        <p:txBody>
          <a:bodyPr>
            <a:normAutofit/>
          </a:bodyPr>
          <a:lstStyle/>
          <a:p>
            <a:r>
              <a:rPr lang="en-US" sz="2400" dirty="0"/>
              <a:t>LA Purchase doubled the the United States as the US received 827,000 Sq Miles of Land West of the Mississippi for $15M.</a:t>
            </a:r>
          </a:p>
          <a:p>
            <a:r>
              <a:rPr lang="en-US" sz="2400" dirty="0"/>
              <a:t>Thomas Jefferson purchased this land from the French Government and some say it was his version of Manifest Destiny.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DB1CE0-F77D-DA49-9255-B660AA7304E6}"/>
              </a:ext>
            </a:extLst>
          </p:cNvPr>
          <p:cNvSpPr txBox="1"/>
          <p:nvPr/>
        </p:nvSpPr>
        <p:spPr>
          <a:xfrm>
            <a:off x="433388" y="5572808"/>
            <a:ext cx="61483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York</a:t>
            </a:r>
          </a:p>
          <a:p>
            <a:r>
              <a:rPr lang="en-US" dirty="0"/>
              <a:t>Statue of William Clark's slave York, a member of the Lewis and Clark Expedition of 1804-1806. The statue is installed in Louisville, Kentucky.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744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946A5-6DA2-C940-A8B4-7DDCD0D65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19</a:t>
            </a:r>
            <a:r>
              <a:rPr lang="en-US" baseline="30000" dirty="0"/>
              <a:t>th</a:t>
            </a:r>
            <a:r>
              <a:rPr lang="en-US" dirty="0"/>
              <a:t> Century Enslaved Population Census</a:t>
            </a:r>
            <a:br>
              <a:rPr lang="en-US" dirty="0"/>
            </a:b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0A54410-0816-704A-8DC5-F21BFCAF35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07523" y="1574592"/>
            <a:ext cx="9255211" cy="4812710"/>
          </a:xfrm>
        </p:spPr>
      </p:pic>
    </p:spTree>
    <p:extLst>
      <p:ext uri="{BB962C8B-B14F-4D97-AF65-F5344CB8AC3E}">
        <p14:creationId xmlns:p14="http://schemas.microsoft.com/office/powerpoint/2010/main" val="1976190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19288-B154-FC43-85DC-B50ABEFCF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Cotton Gin and the Expansion of Slavery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7981BC-B31E-364A-91EC-FCF656C670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Video: The African Americans Many Rivers to Cross click </a:t>
            </a:r>
            <a:r>
              <a:rPr lang="en-US" dirty="0">
                <a:hlinkClick r:id="rId2"/>
              </a:rPr>
              <a:t>here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OR</a:t>
            </a:r>
          </a:p>
          <a:p>
            <a:endParaRPr lang="en-US" dirty="0"/>
          </a:p>
          <a:p>
            <a:r>
              <a:rPr lang="en-US" dirty="0">
                <a:hlinkClick r:id="rId2"/>
              </a:rPr>
              <a:t>https://www.youtube.com/watch?v=TRlfMhP_CMI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0783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114B8381992D49BFEC195D1E62885C" ma:contentTypeVersion="12" ma:contentTypeDescription="Create a new document." ma:contentTypeScope="" ma:versionID="bcf0f9b6107f41beef10986d0e1cb926">
  <xsd:schema xmlns:xsd="http://www.w3.org/2001/XMLSchema" xmlns:xs="http://www.w3.org/2001/XMLSchema" xmlns:p="http://schemas.microsoft.com/office/2006/metadata/properties" xmlns:ns2="edc1dda4-e497-4293-92fa-89c2d7121ae6" xmlns:ns3="8d85cce8-ce02-4b6f-9ec5-19814b89220d" targetNamespace="http://schemas.microsoft.com/office/2006/metadata/properties" ma:root="true" ma:fieldsID="87aab614151e668abac86855a81947f9" ns2:_="" ns3:_="">
    <xsd:import namespace="edc1dda4-e497-4293-92fa-89c2d7121ae6"/>
    <xsd:import namespace="8d85cce8-ce02-4b6f-9ec5-19814b89220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c1dda4-e497-4293-92fa-89c2d7121a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85cce8-ce02-4b6f-9ec5-19814b89220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B5EC831-C51D-435B-881E-C27052218FE1}"/>
</file>

<file path=customXml/itemProps2.xml><?xml version="1.0" encoding="utf-8"?>
<ds:datastoreItem xmlns:ds="http://schemas.openxmlformats.org/officeDocument/2006/customXml" ds:itemID="{67CEE4EA-98A0-4E17-AEF9-854225AF7D9D}"/>
</file>

<file path=customXml/itemProps3.xml><?xml version="1.0" encoding="utf-8"?>
<ds:datastoreItem xmlns:ds="http://schemas.openxmlformats.org/officeDocument/2006/customXml" ds:itemID="{077C5E6B-E299-4621-B923-2F1CF3044276}"/>
</file>

<file path=docProps/app.xml><?xml version="1.0" encoding="utf-8"?>
<Properties xmlns="http://schemas.openxmlformats.org/officeDocument/2006/extended-properties" xmlns:vt="http://schemas.openxmlformats.org/officeDocument/2006/docPropsVTypes">
  <TotalTime>890</TotalTime>
  <Words>1030</Words>
  <Application>Microsoft Macintosh PowerPoint</Application>
  <PresentationFormat>Widescreen</PresentationFormat>
  <Paragraphs>122</Paragraphs>
  <Slides>22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Slavery in the Early Republic</vt:lpstr>
      <vt:lpstr>Introduction &amp; Overview</vt:lpstr>
      <vt:lpstr>What We are Doing Today (5 min.)</vt:lpstr>
      <vt:lpstr>Slavery in the Early Republic  </vt:lpstr>
      <vt:lpstr>Haitian Revolution</vt:lpstr>
      <vt:lpstr>1787 Northwest Land Ordinance</vt:lpstr>
      <vt:lpstr>1803 LA Purchase and  1804-06 York (Lewis &amp; Clark Expedition)</vt:lpstr>
      <vt:lpstr>19th Century Enslaved Population Census </vt:lpstr>
      <vt:lpstr>The Cotton Gin and the Expansion of Slavery</vt:lpstr>
      <vt:lpstr>Black Soldiers in the War of 1812 </vt:lpstr>
      <vt:lpstr>Key Constructs in the Study of Race &amp; Racism (10 min.)</vt:lpstr>
      <vt:lpstr>Presence of Racism in U.S. History: Seeing Race</vt:lpstr>
      <vt:lpstr>Social Construction of Race</vt:lpstr>
      <vt:lpstr>Types of Racism</vt:lpstr>
      <vt:lpstr>PowerPoint Presentation</vt:lpstr>
      <vt:lpstr>PowerPoint Presentation</vt:lpstr>
      <vt:lpstr>Looking at Documents (15 min.)</vt:lpstr>
      <vt:lpstr>Questions to Consider (10 min.)</vt:lpstr>
      <vt:lpstr>PowerPoint Presentation</vt:lpstr>
      <vt:lpstr>PowerPoint Presentation</vt:lpstr>
      <vt:lpstr>Digital Resources</vt:lpstr>
      <vt:lpstr>Thanks!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Teaching Slavery  in the Early Republic</dc:title>
  <dc:creator>Berry, Daina R</dc:creator>
  <cp:lastModifiedBy>Liz James</cp:lastModifiedBy>
  <cp:revision>42</cp:revision>
  <dcterms:created xsi:type="dcterms:W3CDTF">2020-11-29T19:54:02Z</dcterms:created>
  <dcterms:modified xsi:type="dcterms:W3CDTF">2020-11-30T22:51:29Z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0x01010068114B8381992D49BFEC195D1E62885C</vt:lpwstr>
  </property>
</Properties>
</file>