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mp4"/>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entation.xml" ContentType="application/vnd.openxmlformats-officedocument.presentationml.presentation.main+xml"/>
  <Override PartName="/ppt/notesSlides/notesSlide14.xml" ContentType="application/vnd.openxmlformats-officedocument.presentationml.notesSlide+xml"/>
  <Override PartName="/ppt/notesSlides/notesSlide22.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13.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sldIdLst>
    <p:sldId id="878" r:id="rId2"/>
    <p:sldId id="877" r:id="rId3"/>
    <p:sldId id="882" r:id="rId4"/>
    <p:sldId id="879" r:id="rId5"/>
    <p:sldId id="883" r:id="rId6"/>
    <p:sldId id="901" r:id="rId7"/>
    <p:sldId id="902" r:id="rId8"/>
    <p:sldId id="885" r:id="rId9"/>
    <p:sldId id="886" r:id="rId10"/>
    <p:sldId id="884" r:id="rId11"/>
    <p:sldId id="887" r:id="rId12"/>
    <p:sldId id="888" r:id="rId13"/>
    <p:sldId id="880" r:id="rId14"/>
    <p:sldId id="889" r:id="rId15"/>
    <p:sldId id="365" r:id="rId16"/>
    <p:sldId id="366" r:id="rId17"/>
    <p:sldId id="890" r:id="rId18"/>
    <p:sldId id="891" r:id="rId19"/>
    <p:sldId id="892" r:id="rId20"/>
    <p:sldId id="893" r:id="rId21"/>
    <p:sldId id="367" r:id="rId22"/>
    <p:sldId id="369" r:id="rId23"/>
    <p:sldId id="894" r:id="rId24"/>
    <p:sldId id="895" r:id="rId25"/>
    <p:sldId id="903" r:id="rId26"/>
    <p:sldId id="898" r:id="rId27"/>
    <p:sldId id="897" r:id="rId28"/>
    <p:sldId id="881" r:id="rId29"/>
    <p:sldId id="899" r:id="rId30"/>
    <p:sldId id="896"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11"/>
    <p:restoredTop sz="74176"/>
  </p:normalViewPr>
  <p:slideViewPr>
    <p:cSldViewPr snapToGrid="0" snapToObjects="1">
      <p:cViewPr varScale="1">
        <p:scale>
          <a:sx n="92" d="100"/>
          <a:sy n="92" d="100"/>
        </p:scale>
        <p:origin x="1184"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3.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Calibri Light" panose="020F030202020403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Calibri Light" panose="020F0302020204030204" pitchFamily="34" charset="0"/>
              </a:defRPr>
            </a:lvl1pPr>
          </a:lstStyle>
          <a:p>
            <a:fld id="{EA15B39F-1959-1041-8C88-A382EABEE7D2}" type="datetimeFigureOut">
              <a:rPr lang="en-US" smtClean="0"/>
              <a:pPr/>
              <a:t>11/18/21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Calibri Light" panose="020F030202020403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Calibri Light" panose="020F0302020204030204" pitchFamily="34" charset="0"/>
              </a:defRPr>
            </a:lvl1pPr>
          </a:lstStyle>
          <a:p>
            <a:fld id="{89BFA739-B674-654D-A865-9AAC621A4D7D}" type="slidenum">
              <a:rPr lang="en-US" smtClean="0"/>
              <a:pPr/>
              <a:t>‹#›</a:t>
            </a:fld>
            <a:endParaRPr lang="en-US" dirty="0"/>
          </a:p>
        </p:txBody>
      </p:sp>
    </p:spTree>
    <p:extLst>
      <p:ext uri="{BB962C8B-B14F-4D97-AF65-F5344CB8AC3E}">
        <p14:creationId xmlns:p14="http://schemas.microsoft.com/office/powerpoint/2010/main" val="439746823"/>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Calibri Light" panose="020F0302020204030204" pitchFamily="34" charset="0"/>
        <a:ea typeface="+mn-ea"/>
        <a:cs typeface="+mn-cs"/>
      </a:defRPr>
    </a:lvl1pPr>
    <a:lvl2pPr marL="457200" algn="l" defTabSz="914400" rtl="0" eaLnBrk="1" latinLnBrk="0" hangingPunct="1">
      <a:defRPr sz="1200" b="0" i="0" kern="1200">
        <a:solidFill>
          <a:schemeClr val="tx1"/>
        </a:solidFill>
        <a:latin typeface="Calibri Light" panose="020F0302020204030204" pitchFamily="34" charset="0"/>
        <a:ea typeface="+mn-ea"/>
        <a:cs typeface="+mn-cs"/>
      </a:defRPr>
    </a:lvl2pPr>
    <a:lvl3pPr marL="914400" algn="l" defTabSz="914400" rtl="0" eaLnBrk="1" latinLnBrk="0" hangingPunct="1">
      <a:defRPr sz="1200" b="0" i="0" kern="1200">
        <a:solidFill>
          <a:schemeClr val="tx1"/>
        </a:solidFill>
        <a:latin typeface="Calibri Light" panose="020F0302020204030204" pitchFamily="34" charset="0"/>
        <a:ea typeface="+mn-ea"/>
        <a:cs typeface="+mn-cs"/>
      </a:defRPr>
    </a:lvl3pPr>
    <a:lvl4pPr marL="1371600" algn="l" defTabSz="914400" rtl="0" eaLnBrk="1" latinLnBrk="0" hangingPunct="1">
      <a:defRPr sz="1200" b="0" i="0" kern="1200">
        <a:solidFill>
          <a:schemeClr val="tx1"/>
        </a:solidFill>
        <a:latin typeface="Calibri Light" panose="020F0302020204030204" pitchFamily="34" charset="0"/>
        <a:ea typeface="+mn-ea"/>
        <a:cs typeface="+mn-cs"/>
      </a:defRPr>
    </a:lvl4pPr>
    <a:lvl5pPr marL="1828800" algn="l" defTabSz="914400" rtl="0" eaLnBrk="1" latinLnBrk="0" hangingPunct="1">
      <a:defRPr sz="1200" b="0" i="0" kern="1200">
        <a:solidFill>
          <a:schemeClr val="tx1"/>
        </a:solidFill>
        <a:latin typeface="Calibri Light" panose="020F03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ea typeface="+mn-ea"/>
                <a:cs typeface="+mn-cs"/>
              </a:rPr>
              <a:t>Your webinar, More Than “The News That’s Fit to Print”: Video and Visual Media, is scheduled for Thursday, November 18, from 5:00–6:15 p.m. CT. It will consist of the following components:</a:t>
            </a:r>
          </a:p>
          <a:p>
            <a:endParaRPr lang="en-US" sz="1200" kern="1200" dirty="0">
              <a:solidFill>
                <a:schemeClr val="tx1"/>
              </a:solidFill>
              <a:effectLst/>
              <a:ea typeface="+mn-ea"/>
              <a:cs typeface="+mn-cs"/>
            </a:endParaRPr>
          </a:p>
          <a:p>
            <a:r>
              <a:rPr lang="en-US" sz="1200" kern="1200" dirty="0">
                <a:solidFill>
                  <a:schemeClr val="tx1"/>
                </a:solidFill>
                <a:effectLst/>
                <a:ea typeface="+mn-ea"/>
                <a:cs typeface="+mn-cs"/>
              </a:rPr>
              <a:t>1. A 30-minute presentation designed for delivery via Zoom</a:t>
            </a:r>
          </a:p>
          <a:p>
            <a:r>
              <a:rPr lang="en-US" sz="1200" kern="1200" dirty="0">
                <a:solidFill>
                  <a:schemeClr val="tx1"/>
                </a:solidFill>
                <a:effectLst/>
                <a:ea typeface="+mn-ea"/>
                <a:cs typeface="+mn-cs"/>
              </a:rPr>
              <a:t>2. A 25-minute session focused on resources for the secondary classroom. This</a:t>
            </a:r>
          </a:p>
          <a:p>
            <a:r>
              <a:rPr lang="en-US" sz="1200" kern="1200" dirty="0">
                <a:solidFill>
                  <a:schemeClr val="tx1"/>
                </a:solidFill>
                <a:effectLst/>
                <a:ea typeface="+mn-ea"/>
                <a:cs typeface="+mn-cs"/>
              </a:rPr>
              <a:t>session should incorporate group discussion with the teachers.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ea typeface="+mn-ea"/>
                <a:cs typeface="+mn-cs"/>
              </a:rPr>
              <a:t>3. A 15-minute moderated Q&amp;A with the group of teacher participants</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A34BFA9-0452-8546-B5ED-B1BA2631A468}" type="slidenum">
              <a:rPr lang="en-US" smtClean="0"/>
              <a:t>1</a:t>
            </a:fld>
            <a:endParaRPr lang="en-US"/>
          </a:p>
        </p:txBody>
      </p:sp>
    </p:spTree>
    <p:extLst>
      <p:ext uri="{BB962C8B-B14F-4D97-AF65-F5344CB8AC3E}">
        <p14:creationId xmlns:p14="http://schemas.microsoft.com/office/powerpoint/2010/main" val="970178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A34BFA9-0452-8546-B5ED-B1BA2631A468}" type="slidenum">
              <a:rPr lang="en-US" smtClean="0"/>
              <a:t>10</a:t>
            </a:fld>
            <a:endParaRPr lang="en-US"/>
          </a:p>
        </p:txBody>
      </p:sp>
    </p:spTree>
    <p:extLst>
      <p:ext uri="{BB962C8B-B14F-4D97-AF65-F5344CB8AC3E}">
        <p14:creationId xmlns:p14="http://schemas.microsoft.com/office/powerpoint/2010/main" val="20614210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A34BFA9-0452-8546-B5ED-B1BA2631A468}" type="slidenum">
              <a:rPr lang="en-US" smtClean="0"/>
              <a:t>11</a:t>
            </a:fld>
            <a:endParaRPr lang="en-US"/>
          </a:p>
        </p:txBody>
      </p:sp>
    </p:spTree>
    <p:extLst>
      <p:ext uri="{BB962C8B-B14F-4D97-AF65-F5344CB8AC3E}">
        <p14:creationId xmlns:p14="http://schemas.microsoft.com/office/powerpoint/2010/main" val="19692151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A34BFA9-0452-8546-B5ED-B1BA2631A468}" type="slidenum">
              <a:rPr lang="en-US" smtClean="0"/>
              <a:t>12</a:t>
            </a:fld>
            <a:endParaRPr lang="en-US"/>
          </a:p>
        </p:txBody>
      </p:sp>
    </p:spTree>
    <p:extLst>
      <p:ext uri="{BB962C8B-B14F-4D97-AF65-F5344CB8AC3E}">
        <p14:creationId xmlns:p14="http://schemas.microsoft.com/office/powerpoint/2010/main" val="1707416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A34BFA9-0452-8546-B5ED-B1BA2631A468}" type="slidenum">
              <a:rPr lang="en-US" smtClean="0"/>
              <a:t>13</a:t>
            </a:fld>
            <a:endParaRPr lang="en-US"/>
          </a:p>
        </p:txBody>
      </p:sp>
    </p:spTree>
    <p:extLst>
      <p:ext uri="{BB962C8B-B14F-4D97-AF65-F5344CB8AC3E}">
        <p14:creationId xmlns:p14="http://schemas.microsoft.com/office/powerpoint/2010/main" val="9901380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A34BFA9-0452-8546-B5ED-B1BA2631A468}" type="slidenum">
              <a:rPr lang="en-US" smtClean="0"/>
              <a:t>14</a:t>
            </a:fld>
            <a:endParaRPr lang="en-US"/>
          </a:p>
        </p:txBody>
      </p:sp>
    </p:spTree>
    <p:extLst>
      <p:ext uri="{BB962C8B-B14F-4D97-AF65-F5344CB8AC3E}">
        <p14:creationId xmlns:p14="http://schemas.microsoft.com/office/powerpoint/2010/main" val="37378378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9BFA739-B674-654D-A865-9AAC621A4D7D}" type="slidenum">
              <a:rPr lang="en-US" smtClean="0"/>
              <a:t>16</a:t>
            </a:fld>
            <a:endParaRPr lang="en-US"/>
          </a:p>
        </p:txBody>
      </p:sp>
    </p:spTree>
    <p:extLst>
      <p:ext uri="{BB962C8B-B14F-4D97-AF65-F5344CB8AC3E}">
        <p14:creationId xmlns:p14="http://schemas.microsoft.com/office/powerpoint/2010/main" val="29648977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A34BFA9-0452-8546-B5ED-B1BA2631A468}" type="slidenum">
              <a:rPr lang="en-US" smtClean="0"/>
              <a:t>17</a:t>
            </a:fld>
            <a:endParaRPr lang="en-US"/>
          </a:p>
        </p:txBody>
      </p:sp>
    </p:spTree>
    <p:extLst>
      <p:ext uri="{BB962C8B-B14F-4D97-AF65-F5344CB8AC3E}">
        <p14:creationId xmlns:p14="http://schemas.microsoft.com/office/powerpoint/2010/main" val="31197869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A34BFA9-0452-8546-B5ED-B1BA2631A468}" type="slidenum">
              <a:rPr lang="en-US" smtClean="0"/>
              <a:t>18</a:t>
            </a:fld>
            <a:endParaRPr lang="en-US"/>
          </a:p>
        </p:txBody>
      </p:sp>
    </p:spTree>
    <p:extLst>
      <p:ext uri="{BB962C8B-B14F-4D97-AF65-F5344CB8AC3E}">
        <p14:creationId xmlns:p14="http://schemas.microsoft.com/office/powerpoint/2010/main" val="12317807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A34BFA9-0452-8546-B5ED-B1BA2631A468}" type="slidenum">
              <a:rPr lang="en-US" smtClean="0"/>
              <a:t>19</a:t>
            </a:fld>
            <a:endParaRPr lang="en-US"/>
          </a:p>
        </p:txBody>
      </p:sp>
    </p:spTree>
    <p:extLst>
      <p:ext uri="{BB962C8B-B14F-4D97-AF65-F5344CB8AC3E}">
        <p14:creationId xmlns:p14="http://schemas.microsoft.com/office/powerpoint/2010/main" val="33527405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A34BFA9-0452-8546-B5ED-B1BA2631A468}" type="slidenum">
              <a:rPr lang="en-US" smtClean="0"/>
              <a:t>20</a:t>
            </a:fld>
            <a:endParaRPr lang="en-US"/>
          </a:p>
        </p:txBody>
      </p:sp>
    </p:spTree>
    <p:extLst>
      <p:ext uri="{BB962C8B-B14F-4D97-AF65-F5344CB8AC3E}">
        <p14:creationId xmlns:p14="http://schemas.microsoft.com/office/powerpoint/2010/main" val="2789728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A34BFA9-0452-8546-B5ED-B1BA2631A468}" type="slidenum">
              <a:rPr lang="en-US" smtClean="0"/>
              <a:t>2</a:t>
            </a:fld>
            <a:endParaRPr lang="en-US"/>
          </a:p>
        </p:txBody>
      </p:sp>
    </p:spTree>
    <p:extLst>
      <p:ext uri="{BB962C8B-B14F-4D97-AF65-F5344CB8AC3E}">
        <p14:creationId xmlns:p14="http://schemas.microsoft.com/office/powerpoint/2010/main" val="18382717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9BFA739-B674-654D-A865-9AAC621A4D7D}" type="slidenum">
              <a:rPr lang="en-US" smtClean="0"/>
              <a:t>24</a:t>
            </a:fld>
            <a:endParaRPr lang="en-US"/>
          </a:p>
        </p:txBody>
      </p:sp>
    </p:spTree>
    <p:extLst>
      <p:ext uri="{BB962C8B-B14F-4D97-AF65-F5344CB8AC3E}">
        <p14:creationId xmlns:p14="http://schemas.microsoft.com/office/powerpoint/2010/main" val="33406143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A34BFA9-0452-8546-B5ED-B1BA2631A468}" type="slidenum">
              <a:rPr lang="en-US" smtClean="0"/>
              <a:t>25</a:t>
            </a:fld>
            <a:endParaRPr lang="en-US"/>
          </a:p>
        </p:txBody>
      </p:sp>
    </p:spTree>
    <p:extLst>
      <p:ext uri="{BB962C8B-B14F-4D97-AF65-F5344CB8AC3E}">
        <p14:creationId xmlns:p14="http://schemas.microsoft.com/office/powerpoint/2010/main" val="5894074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A34BFA9-0452-8546-B5ED-B1BA2631A468}" type="slidenum">
              <a:rPr lang="en-US" smtClean="0"/>
              <a:t>26</a:t>
            </a:fld>
            <a:endParaRPr lang="en-US"/>
          </a:p>
        </p:txBody>
      </p:sp>
    </p:spTree>
    <p:extLst>
      <p:ext uri="{BB962C8B-B14F-4D97-AF65-F5344CB8AC3E}">
        <p14:creationId xmlns:p14="http://schemas.microsoft.com/office/powerpoint/2010/main" val="8275280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A34BFA9-0452-8546-B5ED-B1BA2631A468}" type="slidenum">
              <a:rPr lang="en-US" smtClean="0"/>
              <a:t>27</a:t>
            </a:fld>
            <a:endParaRPr lang="en-US"/>
          </a:p>
        </p:txBody>
      </p:sp>
    </p:spTree>
    <p:extLst>
      <p:ext uri="{BB962C8B-B14F-4D97-AF65-F5344CB8AC3E}">
        <p14:creationId xmlns:p14="http://schemas.microsoft.com/office/powerpoint/2010/main" val="652341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A34BFA9-0452-8546-B5ED-B1BA2631A468}" type="slidenum">
              <a:rPr lang="en-US" smtClean="0"/>
              <a:t>29</a:t>
            </a:fld>
            <a:endParaRPr lang="en-US"/>
          </a:p>
        </p:txBody>
      </p:sp>
    </p:spTree>
    <p:extLst>
      <p:ext uri="{BB962C8B-B14F-4D97-AF65-F5344CB8AC3E}">
        <p14:creationId xmlns:p14="http://schemas.microsoft.com/office/powerpoint/2010/main" val="16388867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err="1">
                <a:solidFill>
                  <a:schemeClr val="tx1"/>
                </a:solidFill>
                <a:latin typeface="Calibri Light" panose="020F0302020204030204" pitchFamily="34" charset="0"/>
                <a:ea typeface="+mn-ea"/>
                <a:cs typeface="+mn-cs"/>
              </a:rPr>
              <a:t>Infodemic</a:t>
            </a:r>
            <a:r>
              <a:rPr lang="en-US" sz="1200" b="0" i="0" kern="1200" dirty="0">
                <a:solidFill>
                  <a:schemeClr val="tx1"/>
                </a:solidFill>
                <a:latin typeface="Calibri Light" panose="020F0302020204030204" pitchFamily="34" charset="0"/>
                <a:ea typeface="+mn-ea"/>
                <a:cs typeface="+mn-cs"/>
              </a:rPr>
              <a:t>, PSAs, videos &amp; discussion</a:t>
            </a:r>
            <a:endParaRPr lang="en-US" dirty="0"/>
          </a:p>
        </p:txBody>
      </p:sp>
      <p:sp>
        <p:nvSpPr>
          <p:cNvPr id="4" name="Slide Number Placeholder 3"/>
          <p:cNvSpPr>
            <a:spLocks noGrp="1"/>
          </p:cNvSpPr>
          <p:nvPr>
            <p:ph type="sldNum" sz="quarter" idx="5"/>
          </p:nvPr>
        </p:nvSpPr>
        <p:spPr/>
        <p:txBody>
          <a:bodyPr/>
          <a:lstStyle/>
          <a:p>
            <a:fld id="{89BFA739-B674-654D-A865-9AAC621A4D7D}" type="slidenum">
              <a:rPr lang="en-US" smtClean="0"/>
              <a:pPr/>
              <a:t>30</a:t>
            </a:fld>
            <a:endParaRPr lang="en-US" dirty="0"/>
          </a:p>
        </p:txBody>
      </p:sp>
    </p:spTree>
    <p:extLst>
      <p:ext uri="{BB962C8B-B14F-4D97-AF65-F5344CB8AC3E}">
        <p14:creationId xmlns:p14="http://schemas.microsoft.com/office/powerpoint/2010/main" val="1273818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err="1">
                <a:solidFill>
                  <a:schemeClr val="tx1"/>
                </a:solidFill>
                <a:latin typeface="Calibri Light" panose="020F0302020204030204" pitchFamily="34" charset="0"/>
                <a:ea typeface="+mn-ea"/>
                <a:cs typeface="+mn-cs"/>
              </a:rPr>
              <a:t>Infodemic</a:t>
            </a:r>
            <a:r>
              <a:rPr lang="en-US" sz="1200" b="0" i="0" kern="1200" dirty="0">
                <a:solidFill>
                  <a:schemeClr val="tx1"/>
                </a:solidFill>
                <a:latin typeface="Calibri Light" panose="020F0302020204030204" pitchFamily="34" charset="0"/>
                <a:ea typeface="+mn-ea"/>
                <a:cs typeface="+mn-cs"/>
              </a:rPr>
              <a:t>, PSAs, videos &amp; discussion</a:t>
            </a:r>
            <a:endParaRPr lang="en-US" dirty="0"/>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A34BFA9-0452-8546-B5ED-B1BA2631A468}" type="slidenum">
              <a:rPr lang="en-US" smtClean="0"/>
              <a:t>3</a:t>
            </a:fld>
            <a:endParaRPr lang="en-US"/>
          </a:p>
        </p:txBody>
      </p:sp>
    </p:spTree>
    <p:extLst>
      <p:ext uri="{BB962C8B-B14F-4D97-AF65-F5344CB8AC3E}">
        <p14:creationId xmlns:p14="http://schemas.microsoft.com/office/powerpoint/2010/main" val="19508807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A34BFA9-0452-8546-B5ED-B1BA2631A468}" type="slidenum">
              <a:rPr lang="en-US" smtClean="0"/>
              <a:t>4</a:t>
            </a:fld>
            <a:endParaRPr lang="en-US"/>
          </a:p>
        </p:txBody>
      </p:sp>
    </p:spTree>
    <p:extLst>
      <p:ext uri="{BB962C8B-B14F-4D97-AF65-F5344CB8AC3E}">
        <p14:creationId xmlns:p14="http://schemas.microsoft.com/office/powerpoint/2010/main" val="12860786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A34BFA9-0452-8546-B5ED-B1BA2631A468}" type="slidenum">
              <a:rPr lang="en-US" smtClean="0"/>
              <a:t>5</a:t>
            </a:fld>
            <a:endParaRPr lang="en-US"/>
          </a:p>
        </p:txBody>
      </p:sp>
    </p:spTree>
    <p:extLst>
      <p:ext uri="{BB962C8B-B14F-4D97-AF65-F5344CB8AC3E}">
        <p14:creationId xmlns:p14="http://schemas.microsoft.com/office/powerpoint/2010/main" val="11745789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A34BFA9-0452-8546-B5ED-B1BA2631A468}" type="slidenum">
              <a:rPr lang="en-US" smtClean="0"/>
              <a:t>6</a:t>
            </a:fld>
            <a:endParaRPr lang="en-US"/>
          </a:p>
        </p:txBody>
      </p:sp>
    </p:spTree>
    <p:extLst>
      <p:ext uri="{BB962C8B-B14F-4D97-AF65-F5344CB8AC3E}">
        <p14:creationId xmlns:p14="http://schemas.microsoft.com/office/powerpoint/2010/main" val="36222708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A34BFA9-0452-8546-B5ED-B1BA2631A468}" type="slidenum">
              <a:rPr lang="en-US" smtClean="0"/>
              <a:t>7</a:t>
            </a:fld>
            <a:endParaRPr lang="en-US"/>
          </a:p>
        </p:txBody>
      </p:sp>
    </p:spTree>
    <p:extLst>
      <p:ext uri="{BB962C8B-B14F-4D97-AF65-F5344CB8AC3E}">
        <p14:creationId xmlns:p14="http://schemas.microsoft.com/office/powerpoint/2010/main" val="11543289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latin typeface="Calibri Light" panose="020F0302020204030204" pitchFamily="34" charset="0"/>
                <a:ea typeface="+mn-ea"/>
                <a:cs typeface="+mn-cs"/>
              </a:rPr>
              <a:t>Article starts with brief description of two videos about how to behave during COVID pandemic, both made in March 2020 and posted on twitter.</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A34BFA9-0452-8546-B5ED-B1BA2631A468}" type="slidenum">
              <a:rPr lang="en-US" smtClean="0"/>
              <a:t>8</a:t>
            </a:fld>
            <a:endParaRPr lang="en-US"/>
          </a:p>
        </p:txBody>
      </p:sp>
    </p:spTree>
    <p:extLst>
      <p:ext uri="{BB962C8B-B14F-4D97-AF65-F5344CB8AC3E}">
        <p14:creationId xmlns:p14="http://schemas.microsoft.com/office/powerpoint/2010/main" val="40490586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latin typeface="Calibri Light" panose="020F0302020204030204" pitchFamily="34" charset="0"/>
                <a:ea typeface="+mn-ea"/>
                <a:cs typeface="+mn-cs"/>
              </a:rPr>
              <a:t>Article starts with brief description of two videos about how to behave during COVID pandemic, both made in March 2020 and posted on twitter.</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A34BFA9-0452-8546-B5ED-B1BA2631A468}" type="slidenum">
              <a:rPr lang="en-US" smtClean="0"/>
              <a:t>9</a:t>
            </a:fld>
            <a:endParaRPr lang="en-US"/>
          </a:p>
        </p:txBody>
      </p:sp>
    </p:spTree>
    <p:extLst>
      <p:ext uri="{BB962C8B-B14F-4D97-AF65-F5344CB8AC3E}">
        <p14:creationId xmlns:p14="http://schemas.microsoft.com/office/powerpoint/2010/main" val="38990551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47CBD-F0E7-1747-996D-72728DD1460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FCF2C18-5851-C34E-A826-01FD1980423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D5D142F-EEB4-1C47-9B90-783BCA12FF00}"/>
              </a:ext>
            </a:extLst>
          </p:cNvPr>
          <p:cNvSpPr>
            <a:spLocks noGrp="1"/>
          </p:cNvSpPr>
          <p:nvPr>
            <p:ph type="dt" sz="half" idx="10"/>
          </p:nvPr>
        </p:nvSpPr>
        <p:spPr/>
        <p:txBody>
          <a:bodyPr/>
          <a:lstStyle/>
          <a:p>
            <a:fld id="{15F1E93F-0BE8-A541-B1AC-2BF7C4495CCF}" type="datetimeFigureOut">
              <a:rPr lang="en-US" smtClean="0"/>
              <a:t>11/18/21</a:t>
            </a:fld>
            <a:endParaRPr lang="en-US"/>
          </a:p>
        </p:txBody>
      </p:sp>
      <p:sp>
        <p:nvSpPr>
          <p:cNvPr id="5" name="Footer Placeholder 4">
            <a:extLst>
              <a:ext uri="{FF2B5EF4-FFF2-40B4-BE49-F238E27FC236}">
                <a16:creationId xmlns:a16="http://schemas.microsoft.com/office/drawing/2014/main" id="{0D042E3C-23DC-9145-97E8-060C9D34BC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13C9D4-1535-2A42-B90C-750C31098E67}"/>
              </a:ext>
            </a:extLst>
          </p:cNvPr>
          <p:cNvSpPr>
            <a:spLocks noGrp="1"/>
          </p:cNvSpPr>
          <p:nvPr>
            <p:ph type="sldNum" sz="quarter" idx="12"/>
          </p:nvPr>
        </p:nvSpPr>
        <p:spPr/>
        <p:txBody>
          <a:bodyPr/>
          <a:lstStyle/>
          <a:p>
            <a:fld id="{B1105CDA-2D57-6741-A658-3F5C9861B27F}" type="slidenum">
              <a:rPr lang="en-US" smtClean="0"/>
              <a:t>‹#›</a:t>
            </a:fld>
            <a:endParaRPr lang="en-US"/>
          </a:p>
        </p:txBody>
      </p:sp>
    </p:spTree>
    <p:extLst>
      <p:ext uri="{BB962C8B-B14F-4D97-AF65-F5344CB8AC3E}">
        <p14:creationId xmlns:p14="http://schemas.microsoft.com/office/powerpoint/2010/main" val="2228665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66E2C-54FE-8748-ACD2-1BF1D467AF0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A6BD08C-A81C-B44D-8753-56E5CD0EF59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E4F11C-D167-3C49-BAE3-17FD51B35C8B}"/>
              </a:ext>
            </a:extLst>
          </p:cNvPr>
          <p:cNvSpPr>
            <a:spLocks noGrp="1"/>
          </p:cNvSpPr>
          <p:nvPr>
            <p:ph type="dt" sz="half" idx="10"/>
          </p:nvPr>
        </p:nvSpPr>
        <p:spPr/>
        <p:txBody>
          <a:bodyPr/>
          <a:lstStyle/>
          <a:p>
            <a:fld id="{15F1E93F-0BE8-A541-B1AC-2BF7C4495CCF}" type="datetimeFigureOut">
              <a:rPr lang="en-US" smtClean="0"/>
              <a:t>11/18/21</a:t>
            </a:fld>
            <a:endParaRPr lang="en-US"/>
          </a:p>
        </p:txBody>
      </p:sp>
      <p:sp>
        <p:nvSpPr>
          <p:cNvPr id="5" name="Footer Placeholder 4">
            <a:extLst>
              <a:ext uri="{FF2B5EF4-FFF2-40B4-BE49-F238E27FC236}">
                <a16:creationId xmlns:a16="http://schemas.microsoft.com/office/drawing/2014/main" id="{3F53707F-C727-6D47-BE6D-87F442CA8F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4CD5F7-8815-FA40-9486-1AE138DBF72F}"/>
              </a:ext>
            </a:extLst>
          </p:cNvPr>
          <p:cNvSpPr>
            <a:spLocks noGrp="1"/>
          </p:cNvSpPr>
          <p:nvPr>
            <p:ph type="sldNum" sz="quarter" idx="12"/>
          </p:nvPr>
        </p:nvSpPr>
        <p:spPr/>
        <p:txBody>
          <a:bodyPr/>
          <a:lstStyle/>
          <a:p>
            <a:fld id="{B1105CDA-2D57-6741-A658-3F5C9861B27F}" type="slidenum">
              <a:rPr lang="en-US" smtClean="0"/>
              <a:t>‹#›</a:t>
            </a:fld>
            <a:endParaRPr lang="en-US"/>
          </a:p>
        </p:txBody>
      </p:sp>
    </p:spTree>
    <p:extLst>
      <p:ext uri="{BB962C8B-B14F-4D97-AF65-F5344CB8AC3E}">
        <p14:creationId xmlns:p14="http://schemas.microsoft.com/office/powerpoint/2010/main" val="21525841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DE4490-56F4-424B-8573-451B8780454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1C353D8-FFCB-3648-937E-038F35F4B99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D8B84A-C4DD-4449-8BE5-27E1143CF5BB}"/>
              </a:ext>
            </a:extLst>
          </p:cNvPr>
          <p:cNvSpPr>
            <a:spLocks noGrp="1"/>
          </p:cNvSpPr>
          <p:nvPr>
            <p:ph type="dt" sz="half" idx="10"/>
          </p:nvPr>
        </p:nvSpPr>
        <p:spPr/>
        <p:txBody>
          <a:bodyPr/>
          <a:lstStyle/>
          <a:p>
            <a:fld id="{15F1E93F-0BE8-A541-B1AC-2BF7C4495CCF}" type="datetimeFigureOut">
              <a:rPr lang="en-US" smtClean="0"/>
              <a:t>11/18/21</a:t>
            </a:fld>
            <a:endParaRPr lang="en-US"/>
          </a:p>
        </p:txBody>
      </p:sp>
      <p:sp>
        <p:nvSpPr>
          <p:cNvPr id="5" name="Footer Placeholder 4">
            <a:extLst>
              <a:ext uri="{FF2B5EF4-FFF2-40B4-BE49-F238E27FC236}">
                <a16:creationId xmlns:a16="http://schemas.microsoft.com/office/drawing/2014/main" id="{6AD2E49A-19F1-EB46-BD8A-A2377DDBFC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FC3353-A291-604C-AD4F-299620E011A8}"/>
              </a:ext>
            </a:extLst>
          </p:cNvPr>
          <p:cNvSpPr>
            <a:spLocks noGrp="1"/>
          </p:cNvSpPr>
          <p:nvPr>
            <p:ph type="sldNum" sz="quarter" idx="12"/>
          </p:nvPr>
        </p:nvSpPr>
        <p:spPr/>
        <p:txBody>
          <a:bodyPr/>
          <a:lstStyle/>
          <a:p>
            <a:fld id="{B1105CDA-2D57-6741-A658-3F5C9861B27F}" type="slidenum">
              <a:rPr lang="en-US" smtClean="0"/>
              <a:t>‹#›</a:t>
            </a:fld>
            <a:endParaRPr lang="en-US"/>
          </a:p>
        </p:txBody>
      </p:sp>
    </p:spTree>
    <p:extLst>
      <p:ext uri="{BB962C8B-B14F-4D97-AF65-F5344CB8AC3E}">
        <p14:creationId xmlns:p14="http://schemas.microsoft.com/office/powerpoint/2010/main" val="34642333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1025E-7128-4E44-A362-46783A9EA27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63FB04-CBE4-9241-8139-40F05EAAA2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7B652A-51B8-774C-ABC2-EF45DD124D80}"/>
              </a:ext>
            </a:extLst>
          </p:cNvPr>
          <p:cNvSpPr>
            <a:spLocks noGrp="1"/>
          </p:cNvSpPr>
          <p:nvPr>
            <p:ph type="dt" sz="half" idx="10"/>
          </p:nvPr>
        </p:nvSpPr>
        <p:spPr/>
        <p:txBody>
          <a:bodyPr/>
          <a:lstStyle/>
          <a:p>
            <a:fld id="{15F1E93F-0BE8-A541-B1AC-2BF7C4495CCF}" type="datetimeFigureOut">
              <a:rPr lang="en-US" smtClean="0"/>
              <a:t>11/18/21</a:t>
            </a:fld>
            <a:endParaRPr lang="en-US"/>
          </a:p>
        </p:txBody>
      </p:sp>
      <p:sp>
        <p:nvSpPr>
          <p:cNvPr id="5" name="Footer Placeholder 4">
            <a:extLst>
              <a:ext uri="{FF2B5EF4-FFF2-40B4-BE49-F238E27FC236}">
                <a16:creationId xmlns:a16="http://schemas.microsoft.com/office/drawing/2014/main" id="{964454CF-7B88-1542-9298-A91F47DAE8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CAC1C9-1F23-E44A-8C21-C39E7228CA0D}"/>
              </a:ext>
            </a:extLst>
          </p:cNvPr>
          <p:cNvSpPr>
            <a:spLocks noGrp="1"/>
          </p:cNvSpPr>
          <p:nvPr>
            <p:ph type="sldNum" sz="quarter" idx="12"/>
          </p:nvPr>
        </p:nvSpPr>
        <p:spPr/>
        <p:txBody>
          <a:bodyPr/>
          <a:lstStyle/>
          <a:p>
            <a:fld id="{B1105CDA-2D57-6741-A658-3F5C9861B27F}" type="slidenum">
              <a:rPr lang="en-US" smtClean="0"/>
              <a:t>‹#›</a:t>
            </a:fld>
            <a:endParaRPr lang="en-US"/>
          </a:p>
        </p:txBody>
      </p:sp>
    </p:spTree>
    <p:extLst>
      <p:ext uri="{BB962C8B-B14F-4D97-AF65-F5344CB8AC3E}">
        <p14:creationId xmlns:p14="http://schemas.microsoft.com/office/powerpoint/2010/main" val="621317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BB1E2-E7E8-1140-85BB-7F34C48392A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E1D29ED-F3D5-7F48-B146-FAD4832B810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D4A23A4-667B-364B-A853-25C02B068084}"/>
              </a:ext>
            </a:extLst>
          </p:cNvPr>
          <p:cNvSpPr>
            <a:spLocks noGrp="1"/>
          </p:cNvSpPr>
          <p:nvPr>
            <p:ph type="dt" sz="half" idx="10"/>
          </p:nvPr>
        </p:nvSpPr>
        <p:spPr/>
        <p:txBody>
          <a:bodyPr/>
          <a:lstStyle/>
          <a:p>
            <a:fld id="{15F1E93F-0BE8-A541-B1AC-2BF7C4495CCF}" type="datetimeFigureOut">
              <a:rPr lang="en-US" smtClean="0"/>
              <a:t>11/18/21</a:t>
            </a:fld>
            <a:endParaRPr lang="en-US"/>
          </a:p>
        </p:txBody>
      </p:sp>
      <p:sp>
        <p:nvSpPr>
          <p:cNvPr id="5" name="Footer Placeholder 4">
            <a:extLst>
              <a:ext uri="{FF2B5EF4-FFF2-40B4-BE49-F238E27FC236}">
                <a16:creationId xmlns:a16="http://schemas.microsoft.com/office/drawing/2014/main" id="{19A2565B-EDA5-1849-BB70-C56C6EB2B9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759A72-B729-064A-BEFC-2699099479D5}"/>
              </a:ext>
            </a:extLst>
          </p:cNvPr>
          <p:cNvSpPr>
            <a:spLocks noGrp="1"/>
          </p:cNvSpPr>
          <p:nvPr>
            <p:ph type="sldNum" sz="quarter" idx="12"/>
          </p:nvPr>
        </p:nvSpPr>
        <p:spPr/>
        <p:txBody>
          <a:bodyPr/>
          <a:lstStyle/>
          <a:p>
            <a:fld id="{B1105CDA-2D57-6741-A658-3F5C9861B27F}" type="slidenum">
              <a:rPr lang="en-US" smtClean="0"/>
              <a:t>‹#›</a:t>
            </a:fld>
            <a:endParaRPr lang="en-US"/>
          </a:p>
        </p:txBody>
      </p:sp>
    </p:spTree>
    <p:extLst>
      <p:ext uri="{BB962C8B-B14F-4D97-AF65-F5344CB8AC3E}">
        <p14:creationId xmlns:p14="http://schemas.microsoft.com/office/powerpoint/2010/main" val="2596613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2D029-436F-E54B-8981-EAC723E280B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76385C5-834E-D14E-A29D-0616BB11CC7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70F2D8F-2C10-4441-AF1E-EF51BB30F7D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23C4781-C08D-5A42-915A-7D59BD1FF104}"/>
              </a:ext>
            </a:extLst>
          </p:cNvPr>
          <p:cNvSpPr>
            <a:spLocks noGrp="1"/>
          </p:cNvSpPr>
          <p:nvPr>
            <p:ph type="dt" sz="half" idx="10"/>
          </p:nvPr>
        </p:nvSpPr>
        <p:spPr/>
        <p:txBody>
          <a:bodyPr/>
          <a:lstStyle/>
          <a:p>
            <a:fld id="{15F1E93F-0BE8-A541-B1AC-2BF7C4495CCF}" type="datetimeFigureOut">
              <a:rPr lang="en-US" smtClean="0"/>
              <a:t>11/18/21</a:t>
            </a:fld>
            <a:endParaRPr lang="en-US"/>
          </a:p>
        </p:txBody>
      </p:sp>
      <p:sp>
        <p:nvSpPr>
          <p:cNvPr id="6" name="Footer Placeholder 5">
            <a:extLst>
              <a:ext uri="{FF2B5EF4-FFF2-40B4-BE49-F238E27FC236}">
                <a16:creationId xmlns:a16="http://schemas.microsoft.com/office/drawing/2014/main" id="{B9B45DC4-9ED0-D24C-BB5B-ECFA102322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B284D0-05CA-944D-B6D3-58F0AA39ADD9}"/>
              </a:ext>
            </a:extLst>
          </p:cNvPr>
          <p:cNvSpPr>
            <a:spLocks noGrp="1"/>
          </p:cNvSpPr>
          <p:nvPr>
            <p:ph type="sldNum" sz="quarter" idx="12"/>
          </p:nvPr>
        </p:nvSpPr>
        <p:spPr/>
        <p:txBody>
          <a:bodyPr/>
          <a:lstStyle/>
          <a:p>
            <a:fld id="{B1105CDA-2D57-6741-A658-3F5C9861B27F}" type="slidenum">
              <a:rPr lang="en-US" smtClean="0"/>
              <a:t>‹#›</a:t>
            </a:fld>
            <a:endParaRPr lang="en-US"/>
          </a:p>
        </p:txBody>
      </p:sp>
    </p:spTree>
    <p:extLst>
      <p:ext uri="{BB962C8B-B14F-4D97-AF65-F5344CB8AC3E}">
        <p14:creationId xmlns:p14="http://schemas.microsoft.com/office/powerpoint/2010/main" val="37192995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B3440-A47F-0E40-8086-35053A38E1B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C40A30C-E340-1444-AEB3-28108BD6EE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34A2AF8-0959-5F4F-8546-96AEB80F53F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51D4A4D-3E79-2847-A9E8-AD999B53A7F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B7482C9-13FA-684B-B922-A01EF36DED7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1D2208E-C78A-1E44-8D59-0EB265A77779}"/>
              </a:ext>
            </a:extLst>
          </p:cNvPr>
          <p:cNvSpPr>
            <a:spLocks noGrp="1"/>
          </p:cNvSpPr>
          <p:nvPr>
            <p:ph type="dt" sz="half" idx="10"/>
          </p:nvPr>
        </p:nvSpPr>
        <p:spPr/>
        <p:txBody>
          <a:bodyPr/>
          <a:lstStyle/>
          <a:p>
            <a:fld id="{15F1E93F-0BE8-A541-B1AC-2BF7C4495CCF}" type="datetimeFigureOut">
              <a:rPr lang="en-US" smtClean="0"/>
              <a:t>11/18/21</a:t>
            </a:fld>
            <a:endParaRPr lang="en-US"/>
          </a:p>
        </p:txBody>
      </p:sp>
      <p:sp>
        <p:nvSpPr>
          <p:cNvPr id="8" name="Footer Placeholder 7">
            <a:extLst>
              <a:ext uri="{FF2B5EF4-FFF2-40B4-BE49-F238E27FC236}">
                <a16:creationId xmlns:a16="http://schemas.microsoft.com/office/drawing/2014/main" id="{973F91DC-29F5-8A44-BB88-007BE404EA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3D33F44-0469-B44A-B9EB-ADB8457357F0}"/>
              </a:ext>
            </a:extLst>
          </p:cNvPr>
          <p:cNvSpPr>
            <a:spLocks noGrp="1"/>
          </p:cNvSpPr>
          <p:nvPr>
            <p:ph type="sldNum" sz="quarter" idx="12"/>
          </p:nvPr>
        </p:nvSpPr>
        <p:spPr/>
        <p:txBody>
          <a:bodyPr/>
          <a:lstStyle/>
          <a:p>
            <a:fld id="{B1105CDA-2D57-6741-A658-3F5C9861B27F}" type="slidenum">
              <a:rPr lang="en-US" smtClean="0"/>
              <a:t>‹#›</a:t>
            </a:fld>
            <a:endParaRPr lang="en-US"/>
          </a:p>
        </p:txBody>
      </p:sp>
    </p:spTree>
    <p:extLst>
      <p:ext uri="{BB962C8B-B14F-4D97-AF65-F5344CB8AC3E}">
        <p14:creationId xmlns:p14="http://schemas.microsoft.com/office/powerpoint/2010/main" val="12633337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BFED7-DB8B-E44B-AF12-BE42A0C083E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B1ADBA0-05F8-8645-915F-4A5B5CD697E5}"/>
              </a:ext>
            </a:extLst>
          </p:cNvPr>
          <p:cNvSpPr>
            <a:spLocks noGrp="1"/>
          </p:cNvSpPr>
          <p:nvPr>
            <p:ph type="dt" sz="half" idx="10"/>
          </p:nvPr>
        </p:nvSpPr>
        <p:spPr/>
        <p:txBody>
          <a:bodyPr/>
          <a:lstStyle/>
          <a:p>
            <a:fld id="{15F1E93F-0BE8-A541-B1AC-2BF7C4495CCF}" type="datetimeFigureOut">
              <a:rPr lang="en-US" smtClean="0"/>
              <a:t>11/18/21</a:t>
            </a:fld>
            <a:endParaRPr lang="en-US"/>
          </a:p>
        </p:txBody>
      </p:sp>
      <p:sp>
        <p:nvSpPr>
          <p:cNvPr id="4" name="Footer Placeholder 3">
            <a:extLst>
              <a:ext uri="{FF2B5EF4-FFF2-40B4-BE49-F238E27FC236}">
                <a16:creationId xmlns:a16="http://schemas.microsoft.com/office/drawing/2014/main" id="{0110E533-63D7-A14B-BE28-08BBB6856C3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08232F5-DAC0-7D4D-9EFA-734B021A3EBD}"/>
              </a:ext>
            </a:extLst>
          </p:cNvPr>
          <p:cNvSpPr>
            <a:spLocks noGrp="1"/>
          </p:cNvSpPr>
          <p:nvPr>
            <p:ph type="sldNum" sz="quarter" idx="12"/>
          </p:nvPr>
        </p:nvSpPr>
        <p:spPr/>
        <p:txBody>
          <a:bodyPr/>
          <a:lstStyle/>
          <a:p>
            <a:fld id="{B1105CDA-2D57-6741-A658-3F5C9861B27F}" type="slidenum">
              <a:rPr lang="en-US" smtClean="0"/>
              <a:t>‹#›</a:t>
            </a:fld>
            <a:endParaRPr lang="en-US"/>
          </a:p>
        </p:txBody>
      </p:sp>
    </p:spTree>
    <p:extLst>
      <p:ext uri="{BB962C8B-B14F-4D97-AF65-F5344CB8AC3E}">
        <p14:creationId xmlns:p14="http://schemas.microsoft.com/office/powerpoint/2010/main" val="878679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F2EE81-D440-394F-A838-05F3B519FAAD}"/>
              </a:ext>
            </a:extLst>
          </p:cNvPr>
          <p:cNvSpPr>
            <a:spLocks noGrp="1"/>
          </p:cNvSpPr>
          <p:nvPr>
            <p:ph type="dt" sz="half" idx="10"/>
          </p:nvPr>
        </p:nvSpPr>
        <p:spPr/>
        <p:txBody>
          <a:bodyPr/>
          <a:lstStyle/>
          <a:p>
            <a:fld id="{15F1E93F-0BE8-A541-B1AC-2BF7C4495CCF}" type="datetimeFigureOut">
              <a:rPr lang="en-US" smtClean="0"/>
              <a:t>11/18/21</a:t>
            </a:fld>
            <a:endParaRPr lang="en-US"/>
          </a:p>
        </p:txBody>
      </p:sp>
      <p:sp>
        <p:nvSpPr>
          <p:cNvPr id="3" name="Footer Placeholder 2">
            <a:extLst>
              <a:ext uri="{FF2B5EF4-FFF2-40B4-BE49-F238E27FC236}">
                <a16:creationId xmlns:a16="http://schemas.microsoft.com/office/drawing/2014/main" id="{188F3848-6C69-6747-B38B-33DF391CEC2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D18DBBE-1A1C-A149-BD45-22C675AA1690}"/>
              </a:ext>
            </a:extLst>
          </p:cNvPr>
          <p:cNvSpPr>
            <a:spLocks noGrp="1"/>
          </p:cNvSpPr>
          <p:nvPr>
            <p:ph type="sldNum" sz="quarter" idx="12"/>
          </p:nvPr>
        </p:nvSpPr>
        <p:spPr/>
        <p:txBody>
          <a:bodyPr/>
          <a:lstStyle/>
          <a:p>
            <a:fld id="{B1105CDA-2D57-6741-A658-3F5C9861B27F}" type="slidenum">
              <a:rPr lang="en-US" smtClean="0"/>
              <a:t>‹#›</a:t>
            </a:fld>
            <a:endParaRPr lang="en-US"/>
          </a:p>
        </p:txBody>
      </p:sp>
    </p:spTree>
    <p:extLst>
      <p:ext uri="{BB962C8B-B14F-4D97-AF65-F5344CB8AC3E}">
        <p14:creationId xmlns:p14="http://schemas.microsoft.com/office/powerpoint/2010/main" val="26661543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F9C72-8B4E-8544-8F44-8540E2FB93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AD18D7F-8C75-674D-B9DA-3CEF069739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0543DD5-692F-F84B-998E-A83C39144F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AC5D7B6-0F21-AC4C-8966-E82B8097D85D}"/>
              </a:ext>
            </a:extLst>
          </p:cNvPr>
          <p:cNvSpPr>
            <a:spLocks noGrp="1"/>
          </p:cNvSpPr>
          <p:nvPr>
            <p:ph type="dt" sz="half" idx="10"/>
          </p:nvPr>
        </p:nvSpPr>
        <p:spPr/>
        <p:txBody>
          <a:bodyPr/>
          <a:lstStyle/>
          <a:p>
            <a:fld id="{15F1E93F-0BE8-A541-B1AC-2BF7C4495CCF}" type="datetimeFigureOut">
              <a:rPr lang="en-US" smtClean="0"/>
              <a:t>11/18/21</a:t>
            </a:fld>
            <a:endParaRPr lang="en-US"/>
          </a:p>
        </p:txBody>
      </p:sp>
      <p:sp>
        <p:nvSpPr>
          <p:cNvPr id="6" name="Footer Placeholder 5">
            <a:extLst>
              <a:ext uri="{FF2B5EF4-FFF2-40B4-BE49-F238E27FC236}">
                <a16:creationId xmlns:a16="http://schemas.microsoft.com/office/drawing/2014/main" id="{00AC32B3-E674-984D-9B03-8CE4384754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3E97A6-0350-184D-86BE-4AE24ADB9F67}"/>
              </a:ext>
            </a:extLst>
          </p:cNvPr>
          <p:cNvSpPr>
            <a:spLocks noGrp="1"/>
          </p:cNvSpPr>
          <p:nvPr>
            <p:ph type="sldNum" sz="quarter" idx="12"/>
          </p:nvPr>
        </p:nvSpPr>
        <p:spPr/>
        <p:txBody>
          <a:bodyPr/>
          <a:lstStyle/>
          <a:p>
            <a:fld id="{B1105CDA-2D57-6741-A658-3F5C9861B27F}" type="slidenum">
              <a:rPr lang="en-US" smtClean="0"/>
              <a:t>‹#›</a:t>
            </a:fld>
            <a:endParaRPr lang="en-US"/>
          </a:p>
        </p:txBody>
      </p:sp>
    </p:spTree>
    <p:extLst>
      <p:ext uri="{BB962C8B-B14F-4D97-AF65-F5344CB8AC3E}">
        <p14:creationId xmlns:p14="http://schemas.microsoft.com/office/powerpoint/2010/main" val="15531228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1531C-9CCB-6F44-BBE0-8749262371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4927022-5307-D74A-B79D-55D1EC254A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478E802-C052-1642-A3D1-BD34D3E282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BBE9F5B-0169-3C4F-B524-E501E3E2FA35}"/>
              </a:ext>
            </a:extLst>
          </p:cNvPr>
          <p:cNvSpPr>
            <a:spLocks noGrp="1"/>
          </p:cNvSpPr>
          <p:nvPr>
            <p:ph type="dt" sz="half" idx="10"/>
          </p:nvPr>
        </p:nvSpPr>
        <p:spPr/>
        <p:txBody>
          <a:bodyPr/>
          <a:lstStyle/>
          <a:p>
            <a:fld id="{15F1E93F-0BE8-A541-B1AC-2BF7C4495CCF}" type="datetimeFigureOut">
              <a:rPr lang="en-US" smtClean="0"/>
              <a:t>11/18/21</a:t>
            </a:fld>
            <a:endParaRPr lang="en-US"/>
          </a:p>
        </p:txBody>
      </p:sp>
      <p:sp>
        <p:nvSpPr>
          <p:cNvPr id="6" name="Footer Placeholder 5">
            <a:extLst>
              <a:ext uri="{FF2B5EF4-FFF2-40B4-BE49-F238E27FC236}">
                <a16:creationId xmlns:a16="http://schemas.microsoft.com/office/drawing/2014/main" id="{CC811E0B-C729-A94D-AA88-A4C5D9C8D7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3528B-96BB-D446-8AD8-7BA48A2534E6}"/>
              </a:ext>
            </a:extLst>
          </p:cNvPr>
          <p:cNvSpPr>
            <a:spLocks noGrp="1"/>
          </p:cNvSpPr>
          <p:nvPr>
            <p:ph type="sldNum" sz="quarter" idx="12"/>
          </p:nvPr>
        </p:nvSpPr>
        <p:spPr/>
        <p:txBody>
          <a:bodyPr/>
          <a:lstStyle/>
          <a:p>
            <a:fld id="{B1105CDA-2D57-6741-A658-3F5C9861B27F}" type="slidenum">
              <a:rPr lang="en-US" smtClean="0"/>
              <a:t>‹#›</a:t>
            </a:fld>
            <a:endParaRPr lang="en-US"/>
          </a:p>
        </p:txBody>
      </p:sp>
    </p:spTree>
    <p:extLst>
      <p:ext uri="{BB962C8B-B14F-4D97-AF65-F5344CB8AC3E}">
        <p14:creationId xmlns:p14="http://schemas.microsoft.com/office/powerpoint/2010/main" val="1039948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8596E6A-48FE-1049-917B-E7C942A7542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5FDDF99-5E46-1345-AC97-5262C92A18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83EB7D0-4EEE-BC42-A630-E65510C043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Calibri Light" panose="020F0302020204030204" pitchFamily="34" charset="0"/>
              </a:defRPr>
            </a:lvl1pPr>
          </a:lstStyle>
          <a:p>
            <a:fld id="{15F1E93F-0BE8-A541-B1AC-2BF7C4495CCF}" type="datetimeFigureOut">
              <a:rPr lang="en-US" smtClean="0"/>
              <a:pPr/>
              <a:t>11/18/21</a:t>
            </a:fld>
            <a:endParaRPr lang="en-US" dirty="0"/>
          </a:p>
        </p:txBody>
      </p:sp>
      <p:sp>
        <p:nvSpPr>
          <p:cNvPr id="5" name="Footer Placeholder 4">
            <a:extLst>
              <a:ext uri="{FF2B5EF4-FFF2-40B4-BE49-F238E27FC236}">
                <a16:creationId xmlns:a16="http://schemas.microsoft.com/office/drawing/2014/main" id="{8399B11B-A375-9E4A-98FB-73472EA9F9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Calibri Light" panose="020F0302020204030204" pitchFamily="34" charset="0"/>
              </a:defRPr>
            </a:lvl1pPr>
          </a:lstStyle>
          <a:p>
            <a:endParaRPr lang="en-US" dirty="0"/>
          </a:p>
        </p:txBody>
      </p:sp>
      <p:sp>
        <p:nvSpPr>
          <p:cNvPr id="6" name="Slide Number Placeholder 5">
            <a:extLst>
              <a:ext uri="{FF2B5EF4-FFF2-40B4-BE49-F238E27FC236}">
                <a16:creationId xmlns:a16="http://schemas.microsoft.com/office/drawing/2014/main" id="{877A1FBC-1B21-1841-974D-32AD4851459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Calibri Light" panose="020F0302020204030204" pitchFamily="34" charset="0"/>
              </a:defRPr>
            </a:lvl1pPr>
          </a:lstStyle>
          <a:p>
            <a:fld id="{B1105CDA-2D57-6741-A658-3F5C9861B27F}" type="slidenum">
              <a:rPr lang="en-US" smtClean="0"/>
              <a:pPr/>
              <a:t>‹#›</a:t>
            </a:fld>
            <a:endParaRPr lang="en-US" dirty="0"/>
          </a:p>
        </p:txBody>
      </p:sp>
    </p:spTree>
    <p:extLst>
      <p:ext uri="{BB962C8B-B14F-4D97-AF65-F5344CB8AC3E}">
        <p14:creationId xmlns:p14="http://schemas.microsoft.com/office/powerpoint/2010/main" val="27349323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alibri Light" panose="020F03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alibri Light" panose="020F03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alibri Light" panose="020F03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Light" panose="020F03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Light" panose="020F03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applewebdata://688BE47A-632A-4506-8A0E-6EB728BB2630/10.1080/10410236.2020.1839192" TargetMode="Externa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applewebdata://688BE47A-632A-4506-8A0E-6EB728BB2630/10.1080/10410236.2020.1839192" TargetMode="Externa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applewebdata://688BE47A-632A-4506-8A0E-6EB728BB2630/10.1080/10410236.2020.1839192" TargetMode="Externa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twitter.com/Schwarzenegger/status/1240418674491543552"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twitter.com/CA_OSG/status/1240403238760910848" TargetMode="External"/><Relationship Id="rId5" Type="http://schemas.openxmlformats.org/officeDocument/2006/relationships/hyperlink" Target="applewebdata://688BE47A-632A-4506-8A0E-6EB728BB2630/10.1080/10410236.2020.1839192" TargetMode="Externa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mp4"/><Relationship Id="rId1" Type="http://schemas.microsoft.com/office/2007/relationships/media" Target="../media/media2.mp4"/><Relationship Id="rId5" Type="http://schemas.openxmlformats.org/officeDocument/2006/relationships/image" Target="../media/image4.png"/><Relationship Id="rId4"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hyperlink" Target="applewebdata://688BE47A-632A-4506-8A0E-6EB728BB2630/10.1080/10410236.2020.1839192" TargetMode="Externa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applewebdata://688BE47A-632A-4506-8A0E-6EB728BB2630/10.1080/10410236.2020.1839192" TargetMode="Externa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hyperlink" Target="applewebdata://688BE47A-632A-4506-8A0E-6EB728BB2630/10.1080/10410236.2020.1839192" TargetMode="Externa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hyperlink" Target="applewebdata://688BE47A-632A-4506-8A0E-6EB728BB2630/10.1080/10410236.2020.1839192" TargetMode="Externa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twitter.com/CA_OSG/status/1240403238760910848" TargetMode="External"/><Relationship Id="rId2" Type="http://schemas.openxmlformats.org/officeDocument/2006/relationships/hyperlink" Target="applewebdata://688BE47A-632A-4506-8A0E-6EB728BB2630/10.1080/10410236.2020.1839192" TargetMode="External"/><Relationship Id="rId1" Type="http://schemas.openxmlformats.org/officeDocument/2006/relationships/slideLayout" Target="../slideLayouts/slideLayout2.xml"/><Relationship Id="rId4" Type="http://schemas.openxmlformats.org/officeDocument/2006/relationships/hyperlink" Target="https://twitter.com/Schwarzenegger/status/1240418674491543552" TargetMode="Externa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mp4"/><Relationship Id="rId1" Type="http://schemas.microsoft.com/office/2007/relationships/media" Target="../media/media2.mp4"/><Relationship Id="rId5" Type="http://schemas.openxmlformats.org/officeDocument/2006/relationships/image" Target="../media/image4.png"/><Relationship Id="rId4" Type="http://schemas.openxmlformats.org/officeDocument/2006/relationships/notesSlide" Target="../notesSlides/notesSlide20.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hyperlink" Target="applewebdata://688BE47A-632A-4506-8A0E-6EB728BB2630/10.1080/10410236.2020.1839192" TargetMode="Externa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applewebdata://688BE47A-632A-4506-8A0E-6EB728BB2630/10.1080/10410236.2020.1839192" TargetMode="External"/><Relationship Id="rId5" Type="http://schemas.openxmlformats.org/officeDocument/2006/relationships/hyperlink" Target="https://doi.org/10.1016/S1473-3099(20)30565-X" TargetMode="Externa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doi.org/10.1016/S1473-3099(20)30565-X" TargetMode="Externa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s://doi.org/10.1016/S1473-3099(20)30565-X" TargetMode="Externa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applewebdata://688BE47A-632A-4506-8A0E-6EB728BB2630/10.1080/10410236.2020.1839192" TargetMode="Externa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applewebdata://688BE47A-632A-4506-8A0E-6EB728BB2630/10.1080/10410236.2020.1839192" TargetMode="Externa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84357" y="456173"/>
            <a:ext cx="184731" cy="300210"/>
          </a:xfrm>
          <a:prstGeom prst="rect">
            <a:avLst/>
          </a:prstGeom>
          <a:noFill/>
        </p:spPr>
        <p:txBody>
          <a:bodyPr wrap="none" rtlCol="0">
            <a:spAutoFit/>
          </a:bodyPr>
          <a:lstStyle/>
          <a:p>
            <a:endParaRPr lang="en-US" sz="1351" dirty="0"/>
          </a:p>
        </p:txBody>
      </p:sp>
      <p:pic>
        <p:nvPicPr>
          <p:cNvPr id="5" name="Picture 4"/>
          <p:cNvPicPr>
            <a:picLocks noChangeAspect="1"/>
          </p:cNvPicPr>
          <p:nvPr/>
        </p:nvPicPr>
        <p:blipFill rotWithShape="1">
          <a:blip r:embed="rId3"/>
          <a:srcRect l="-1185" r="62144"/>
          <a:stretch/>
        </p:blipFill>
        <p:spPr>
          <a:xfrm>
            <a:off x="878673" y="21651"/>
            <a:ext cx="2039939" cy="914400"/>
          </a:xfrm>
          <a:prstGeom prst="rect">
            <a:avLst/>
          </a:prstGeom>
        </p:spPr>
      </p:pic>
      <p:sp>
        <p:nvSpPr>
          <p:cNvPr id="6" name="TextBox 5"/>
          <p:cNvSpPr txBox="1"/>
          <p:nvPr/>
        </p:nvSpPr>
        <p:spPr>
          <a:xfrm>
            <a:off x="9304033" y="628780"/>
            <a:ext cx="184731" cy="300210"/>
          </a:xfrm>
          <a:prstGeom prst="rect">
            <a:avLst/>
          </a:prstGeom>
          <a:noFill/>
        </p:spPr>
        <p:txBody>
          <a:bodyPr wrap="none" rtlCol="0">
            <a:spAutoFit/>
          </a:bodyPr>
          <a:lstStyle/>
          <a:p>
            <a:endParaRPr lang="en-US" sz="1351" dirty="0"/>
          </a:p>
        </p:txBody>
      </p:sp>
      <p:pic>
        <p:nvPicPr>
          <p:cNvPr id="7" name="Picture 6" descr="RiceLogo_hi-res med siz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37233" y="70313"/>
            <a:ext cx="1889449" cy="822960"/>
          </a:xfrm>
          <a:prstGeom prst="rect">
            <a:avLst/>
          </a:prstGeom>
        </p:spPr>
      </p:pic>
      <p:sp>
        <p:nvSpPr>
          <p:cNvPr id="2" name="Title 1">
            <a:extLst>
              <a:ext uri="{FF2B5EF4-FFF2-40B4-BE49-F238E27FC236}">
                <a16:creationId xmlns:a16="http://schemas.microsoft.com/office/drawing/2014/main" id="{0AD27D30-4CD7-9441-A52B-B5761390EBF9}"/>
              </a:ext>
            </a:extLst>
          </p:cNvPr>
          <p:cNvSpPr>
            <a:spLocks noGrp="1"/>
          </p:cNvSpPr>
          <p:nvPr>
            <p:ph type="ctrTitle"/>
          </p:nvPr>
        </p:nvSpPr>
        <p:spPr/>
        <p:txBody>
          <a:bodyPr/>
          <a:lstStyle/>
          <a:p>
            <a:r>
              <a:rPr lang="en-US" dirty="0"/>
              <a:t>Teaching Media Literacy: </a:t>
            </a:r>
            <a:br>
              <a:rPr lang="en-US" dirty="0"/>
            </a:br>
            <a:r>
              <a:rPr lang="en-US" dirty="0"/>
              <a:t>Video and Visual Media</a:t>
            </a:r>
          </a:p>
        </p:txBody>
      </p:sp>
      <p:sp>
        <p:nvSpPr>
          <p:cNvPr id="8" name="Content Placeholder 7">
            <a:extLst>
              <a:ext uri="{FF2B5EF4-FFF2-40B4-BE49-F238E27FC236}">
                <a16:creationId xmlns:a16="http://schemas.microsoft.com/office/drawing/2014/main" id="{6366D193-B45D-C64E-B5A8-2A69945E6ED7}"/>
              </a:ext>
            </a:extLst>
          </p:cNvPr>
          <p:cNvSpPr>
            <a:spLocks noGrp="1"/>
          </p:cNvSpPr>
          <p:nvPr>
            <p:ph type="subTitle" idx="1"/>
          </p:nvPr>
        </p:nvSpPr>
        <p:spPr/>
        <p:txBody>
          <a:bodyPr>
            <a:normAutofit fontScale="55000" lnSpcReduction="20000"/>
          </a:bodyPr>
          <a:lstStyle/>
          <a:p>
            <a:pPr marL="0" indent="0" algn="ctr">
              <a:buNone/>
            </a:pPr>
            <a:endParaRPr lang="en-US" sz="4400" dirty="0">
              <a:latin typeface="+mj-lt"/>
            </a:endParaRPr>
          </a:p>
          <a:p>
            <a:r>
              <a:rPr lang="en-US" sz="5100" dirty="0"/>
              <a:t>Humanities Texas </a:t>
            </a:r>
          </a:p>
          <a:p>
            <a:r>
              <a:rPr lang="en-US" sz="5100" dirty="0"/>
              <a:t>Kirsten Ostherr, PhD, MPH</a:t>
            </a:r>
          </a:p>
          <a:p>
            <a:r>
              <a:rPr lang="en-US" sz="5100" dirty="0"/>
              <a:t>November 18, 2021</a:t>
            </a:r>
          </a:p>
        </p:txBody>
      </p:sp>
    </p:spTree>
    <p:extLst>
      <p:ext uri="{BB962C8B-B14F-4D97-AF65-F5344CB8AC3E}">
        <p14:creationId xmlns:p14="http://schemas.microsoft.com/office/powerpoint/2010/main" val="7300382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84357" y="456173"/>
            <a:ext cx="184731" cy="300210"/>
          </a:xfrm>
          <a:prstGeom prst="rect">
            <a:avLst/>
          </a:prstGeom>
          <a:noFill/>
        </p:spPr>
        <p:txBody>
          <a:bodyPr wrap="none" rtlCol="0">
            <a:spAutoFit/>
          </a:bodyPr>
          <a:lstStyle/>
          <a:p>
            <a:endParaRPr lang="en-US" sz="1351" dirty="0"/>
          </a:p>
        </p:txBody>
      </p:sp>
      <p:pic>
        <p:nvPicPr>
          <p:cNvPr id="5" name="Picture 4"/>
          <p:cNvPicPr>
            <a:picLocks noChangeAspect="1"/>
          </p:cNvPicPr>
          <p:nvPr/>
        </p:nvPicPr>
        <p:blipFill rotWithShape="1">
          <a:blip r:embed="rId3"/>
          <a:srcRect l="-1185" r="62144"/>
          <a:stretch/>
        </p:blipFill>
        <p:spPr>
          <a:xfrm>
            <a:off x="878673" y="21651"/>
            <a:ext cx="2039939" cy="914400"/>
          </a:xfrm>
          <a:prstGeom prst="rect">
            <a:avLst/>
          </a:prstGeom>
        </p:spPr>
      </p:pic>
      <p:sp>
        <p:nvSpPr>
          <p:cNvPr id="6" name="TextBox 5"/>
          <p:cNvSpPr txBox="1"/>
          <p:nvPr/>
        </p:nvSpPr>
        <p:spPr>
          <a:xfrm>
            <a:off x="9304033" y="628780"/>
            <a:ext cx="184731" cy="300210"/>
          </a:xfrm>
          <a:prstGeom prst="rect">
            <a:avLst/>
          </a:prstGeom>
          <a:noFill/>
        </p:spPr>
        <p:txBody>
          <a:bodyPr wrap="none" rtlCol="0">
            <a:spAutoFit/>
          </a:bodyPr>
          <a:lstStyle/>
          <a:p>
            <a:endParaRPr lang="en-US" sz="1351" dirty="0"/>
          </a:p>
        </p:txBody>
      </p:sp>
      <p:pic>
        <p:nvPicPr>
          <p:cNvPr id="7" name="Picture 6" descr="RiceLogo_hi-res med siz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37233" y="70313"/>
            <a:ext cx="1889449" cy="822960"/>
          </a:xfrm>
          <a:prstGeom prst="rect">
            <a:avLst/>
          </a:prstGeom>
        </p:spPr>
      </p:pic>
      <p:sp>
        <p:nvSpPr>
          <p:cNvPr id="2" name="Title 1">
            <a:extLst>
              <a:ext uri="{FF2B5EF4-FFF2-40B4-BE49-F238E27FC236}">
                <a16:creationId xmlns:a16="http://schemas.microsoft.com/office/drawing/2014/main" id="{7D32576B-BC5B-1C4B-ADF6-B13FC863B7F1}"/>
              </a:ext>
            </a:extLst>
          </p:cNvPr>
          <p:cNvSpPr>
            <a:spLocks noGrp="1"/>
          </p:cNvSpPr>
          <p:nvPr>
            <p:ph type="title"/>
          </p:nvPr>
        </p:nvSpPr>
        <p:spPr>
          <a:xfrm>
            <a:off x="838200" y="572940"/>
            <a:ext cx="10515600" cy="1325563"/>
          </a:xfrm>
        </p:spPr>
        <p:txBody>
          <a:bodyPr>
            <a:normAutofit/>
          </a:bodyPr>
          <a:lstStyle/>
          <a:p>
            <a:pPr algn="ctr"/>
            <a:r>
              <a:rPr lang="en-US" sz="3600" dirty="0" err="1"/>
              <a:t>Manganello</a:t>
            </a:r>
            <a:r>
              <a:rPr lang="en-US" sz="3600" dirty="0"/>
              <a:t> et al. (2020) “</a:t>
            </a:r>
            <a:r>
              <a:rPr lang="en-US" sz="3600" u="sng" dirty="0">
                <a:hlinkClick r:id="rId5"/>
              </a:rPr>
              <a:t>Pandemics and PSAs</a:t>
            </a:r>
            <a:r>
              <a:rPr lang="en-US" sz="3600" dirty="0"/>
              <a:t>”</a:t>
            </a:r>
          </a:p>
        </p:txBody>
      </p:sp>
      <p:sp>
        <p:nvSpPr>
          <p:cNvPr id="8" name="Content Placeholder 7">
            <a:extLst>
              <a:ext uri="{FF2B5EF4-FFF2-40B4-BE49-F238E27FC236}">
                <a16:creationId xmlns:a16="http://schemas.microsoft.com/office/drawing/2014/main" id="{6366D193-B45D-C64E-B5A8-2A69945E6ED7}"/>
              </a:ext>
            </a:extLst>
          </p:cNvPr>
          <p:cNvSpPr>
            <a:spLocks noGrp="1"/>
          </p:cNvSpPr>
          <p:nvPr>
            <p:ph idx="1"/>
          </p:nvPr>
        </p:nvSpPr>
        <p:spPr/>
        <p:txBody>
          <a:bodyPr>
            <a:normAutofit fontScale="77500" lnSpcReduction="20000"/>
          </a:bodyPr>
          <a:lstStyle/>
          <a:p>
            <a:pPr marL="0" indent="0">
              <a:lnSpc>
                <a:spcPct val="120000"/>
              </a:lnSpc>
              <a:buNone/>
            </a:pPr>
            <a:r>
              <a:rPr lang="en-US" sz="4400" dirty="0"/>
              <a:t>“A PSA (public service announcement) is an ‘</a:t>
            </a:r>
            <a:r>
              <a:rPr lang="en-US" sz="4400" u="sng" dirty="0"/>
              <a:t>advertisement</a:t>
            </a:r>
            <a:r>
              <a:rPr lang="en-US" sz="4400" dirty="0"/>
              <a:t>’ designed to provide </a:t>
            </a:r>
            <a:r>
              <a:rPr lang="en-US" sz="4400" u="sng" dirty="0"/>
              <a:t>information</a:t>
            </a:r>
            <a:r>
              <a:rPr lang="en-US" sz="4400" dirty="0"/>
              <a:t> or change a </a:t>
            </a:r>
            <a:r>
              <a:rPr lang="en-US" sz="4400" u="sng" dirty="0"/>
              <a:t>behavior</a:t>
            </a:r>
            <a:r>
              <a:rPr lang="en-US" sz="4400" dirty="0"/>
              <a:t> instead of selling a product. Traditionally, PSAs have consisted of print, video or radio messages created by government agencies (e.g., health departments) and health organizations (e.g., nonprofit organizations), and have been regularly used during disease outbreaks.”</a:t>
            </a:r>
          </a:p>
        </p:txBody>
      </p:sp>
    </p:spTree>
    <p:extLst>
      <p:ext uri="{BB962C8B-B14F-4D97-AF65-F5344CB8AC3E}">
        <p14:creationId xmlns:p14="http://schemas.microsoft.com/office/powerpoint/2010/main" val="41575749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84357" y="456173"/>
            <a:ext cx="184731" cy="300210"/>
          </a:xfrm>
          <a:prstGeom prst="rect">
            <a:avLst/>
          </a:prstGeom>
          <a:noFill/>
        </p:spPr>
        <p:txBody>
          <a:bodyPr wrap="none" rtlCol="0">
            <a:spAutoFit/>
          </a:bodyPr>
          <a:lstStyle/>
          <a:p>
            <a:endParaRPr lang="en-US" sz="1351" dirty="0"/>
          </a:p>
        </p:txBody>
      </p:sp>
      <p:pic>
        <p:nvPicPr>
          <p:cNvPr id="5" name="Picture 4"/>
          <p:cNvPicPr>
            <a:picLocks noChangeAspect="1"/>
          </p:cNvPicPr>
          <p:nvPr/>
        </p:nvPicPr>
        <p:blipFill rotWithShape="1">
          <a:blip r:embed="rId3"/>
          <a:srcRect l="-1185" r="62144"/>
          <a:stretch/>
        </p:blipFill>
        <p:spPr>
          <a:xfrm>
            <a:off x="878673" y="21651"/>
            <a:ext cx="2039939" cy="914400"/>
          </a:xfrm>
          <a:prstGeom prst="rect">
            <a:avLst/>
          </a:prstGeom>
        </p:spPr>
      </p:pic>
      <p:sp>
        <p:nvSpPr>
          <p:cNvPr id="6" name="TextBox 5"/>
          <p:cNvSpPr txBox="1"/>
          <p:nvPr/>
        </p:nvSpPr>
        <p:spPr>
          <a:xfrm>
            <a:off x="9304033" y="628780"/>
            <a:ext cx="184731" cy="300210"/>
          </a:xfrm>
          <a:prstGeom prst="rect">
            <a:avLst/>
          </a:prstGeom>
          <a:noFill/>
        </p:spPr>
        <p:txBody>
          <a:bodyPr wrap="none" rtlCol="0">
            <a:spAutoFit/>
          </a:bodyPr>
          <a:lstStyle/>
          <a:p>
            <a:endParaRPr lang="en-US" sz="1351" dirty="0"/>
          </a:p>
        </p:txBody>
      </p:sp>
      <p:pic>
        <p:nvPicPr>
          <p:cNvPr id="7" name="Picture 6" descr="RiceLogo_hi-res med siz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37233" y="70313"/>
            <a:ext cx="1889449" cy="822960"/>
          </a:xfrm>
          <a:prstGeom prst="rect">
            <a:avLst/>
          </a:prstGeom>
        </p:spPr>
      </p:pic>
      <p:sp>
        <p:nvSpPr>
          <p:cNvPr id="2" name="Title 1">
            <a:extLst>
              <a:ext uri="{FF2B5EF4-FFF2-40B4-BE49-F238E27FC236}">
                <a16:creationId xmlns:a16="http://schemas.microsoft.com/office/drawing/2014/main" id="{7D32576B-BC5B-1C4B-ADF6-B13FC863B7F1}"/>
              </a:ext>
            </a:extLst>
          </p:cNvPr>
          <p:cNvSpPr>
            <a:spLocks noGrp="1"/>
          </p:cNvSpPr>
          <p:nvPr>
            <p:ph type="title"/>
          </p:nvPr>
        </p:nvSpPr>
        <p:spPr>
          <a:xfrm>
            <a:off x="838200" y="933164"/>
            <a:ext cx="10515600" cy="1325563"/>
          </a:xfrm>
        </p:spPr>
        <p:txBody>
          <a:bodyPr>
            <a:normAutofit/>
          </a:bodyPr>
          <a:lstStyle/>
          <a:p>
            <a:pPr algn="ctr"/>
            <a:r>
              <a:rPr lang="en-US" sz="3600" dirty="0" err="1"/>
              <a:t>Manganello</a:t>
            </a:r>
            <a:r>
              <a:rPr lang="en-US" sz="3600" dirty="0"/>
              <a:t> et al. (2020) “</a:t>
            </a:r>
            <a:r>
              <a:rPr lang="en-US" sz="3600" u="sng" dirty="0">
                <a:hlinkClick r:id="rId5"/>
              </a:rPr>
              <a:t>Pandemics and PSAs</a:t>
            </a:r>
            <a:r>
              <a:rPr lang="en-US" sz="3600" dirty="0"/>
              <a:t>”</a:t>
            </a:r>
          </a:p>
        </p:txBody>
      </p:sp>
      <p:sp>
        <p:nvSpPr>
          <p:cNvPr id="8" name="Content Placeholder 7">
            <a:extLst>
              <a:ext uri="{FF2B5EF4-FFF2-40B4-BE49-F238E27FC236}">
                <a16:creationId xmlns:a16="http://schemas.microsoft.com/office/drawing/2014/main" id="{6366D193-B45D-C64E-B5A8-2A69945E6ED7}"/>
              </a:ext>
            </a:extLst>
          </p:cNvPr>
          <p:cNvSpPr>
            <a:spLocks noGrp="1"/>
          </p:cNvSpPr>
          <p:nvPr>
            <p:ph idx="1"/>
          </p:nvPr>
        </p:nvSpPr>
        <p:spPr/>
        <p:txBody>
          <a:bodyPr>
            <a:normAutofit fontScale="85000" lnSpcReduction="20000"/>
          </a:bodyPr>
          <a:lstStyle/>
          <a:p>
            <a:pPr marL="0" indent="0">
              <a:buNone/>
            </a:pPr>
            <a:endParaRPr lang="en-US" sz="4400" dirty="0">
              <a:latin typeface="+mj-lt"/>
            </a:endParaRPr>
          </a:p>
          <a:p>
            <a:pPr>
              <a:lnSpc>
                <a:spcPct val="120000"/>
              </a:lnSpc>
            </a:pPr>
            <a:r>
              <a:rPr lang="en-US" sz="4400" dirty="0"/>
              <a:t>“Traditional PSAs are a defining feature of </a:t>
            </a:r>
            <a:r>
              <a:rPr lang="en-US" sz="4400" u="sng" dirty="0"/>
              <a:t>conventional</a:t>
            </a:r>
            <a:r>
              <a:rPr lang="en-US" sz="4400" dirty="0"/>
              <a:t> public health communication efforts”</a:t>
            </a:r>
          </a:p>
          <a:p>
            <a:pPr>
              <a:lnSpc>
                <a:spcPct val="120000"/>
              </a:lnSpc>
            </a:pPr>
            <a:r>
              <a:rPr lang="en-US" sz="4400" dirty="0"/>
              <a:t>“The new media landscape is a complex ecosystem of </a:t>
            </a:r>
            <a:r>
              <a:rPr lang="en-US" sz="4400" u="sng" dirty="0"/>
              <a:t>digital media </a:t>
            </a:r>
            <a:r>
              <a:rPr lang="en-US" sz="4400" dirty="0"/>
              <a:t>(e.g., social media) and </a:t>
            </a:r>
            <a:r>
              <a:rPr lang="en-US" sz="4400" u="sng" dirty="0"/>
              <a:t>technologies</a:t>
            </a:r>
            <a:r>
              <a:rPr lang="en-US" sz="4400" dirty="0"/>
              <a:t> (e.g., smartphones) characterized by the creation and sharing of content, much of which is </a:t>
            </a:r>
            <a:r>
              <a:rPr lang="en-US" sz="4400" u="sng" dirty="0"/>
              <a:t>user-generated</a:t>
            </a:r>
            <a:r>
              <a:rPr lang="en-US" sz="4400" dirty="0"/>
              <a:t>.”</a:t>
            </a:r>
          </a:p>
          <a:p>
            <a:pPr marL="0" indent="0">
              <a:buNone/>
            </a:pPr>
            <a:endParaRPr lang="en-US" sz="4400" dirty="0">
              <a:latin typeface="+mj-lt"/>
            </a:endParaRPr>
          </a:p>
        </p:txBody>
      </p:sp>
    </p:spTree>
    <p:extLst>
      <p:ext uri="{BB962C8B-B14F-4D97-AF65-F5344CB8AC3E}">
        <p14:creationId xmlns:p14="http://schemas.microsoft.com/office/powerpoint/2010/main" val="9565004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84357" y="456173"/>
            <a:ext cx="184731" cy="300210"/>
          </a:xfrm>
          <a:prstGeom prst="rect">
            <a:avLst/>
          </a:prstGeom>
          <a:noFill/>
        </p:spPr>
        <p:txBody>
          <a:bodyPr wrap="none" rtlCol="0">
            <a:spAutoFit/>
          </a:bodyPr>
          <a:lstStyle/>
          <a:p>
            <a:endParaRPr lang="en-US" sz="1351" dirty="0"/>
          </a:p>
        </p:txBody>
      </p:sp>
      <p:pic>
        <p:nvPicPr>
          <p:cNvPr id="5" name="Picture 4"/>
          <p:cNvPicPr>
            <a:picLocks noChangeAspect="1"/>
          </p:cNvPicPr>
          <p:nvPr/>
        </p:nvPicPr>
        <p:blipFill rotWithShape="1">
          <a:blip r:embed="rId3"/>
          <a:srcRect l="-1185" r="62144"/>
          <a:stretch/>
        </p:blipFill>
        <p:spPr>
          <a:xfrm>
            <a:off x="878673" y="21651"/>
            <a:ext cx="2039939" cy="914400"/>
          </a:xfrm>
          <a:prstGeom prst="rect">
            <a:avLst/>
          </a:prstGeom>
        </p:spPr>
      </p:pic>
      <p:sp>
        <p:nvSpPr>
          <p:cNvPr id="6" name="TextBox 5"/>
          <p:cNvSpPr txBox="1"/>
          <p:nvPr/>
        </p:nvSpPr>
        <p:spPr>
          <a:xfrm>
            <a:off x="9304033" y="628780"/>
            <a:ext cx="184731" cy="300210"/>
          </a:xfrm>
          <a:prstGeom prst="rect">
            <a:avLst/>
          </a:prstGeom>
          <a:noFill/>
        </p:spPr>
        <p:txBody>
          <a:bodyPr wrap="none" rtlCol="0">
            <a:spAutoFit/>
          </a:bodyPr>
          <a:lstStyle/>
          <a:p>
            <a:endParaRPr lang="en-US" sz="1351" dirty="0"/>
          </a:p>
        </p:txBody>
      </p:sp>
      <p:pic>
        <p:nvPicPr>
          <p:cNvPr id="7" name="Picture 6" descr="RiceLogo_hi-res med siz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37233" y="70313"/>
            <a:ext cx="1889449" cy="822960"/>
          </a:xfrm>
          <a:prstGeom prst="rect">
            <a:avLst/>
          </a:prstGeom>
        </p:spPr>
      </p:pic>
      <p:sp>
        <p:nvSpPr>
          <p:cNvPr id="2" name="Title 1">
            <a:extLst>
              <a:ext uri="{FF2B5EF4-FFF2-40B4-BE49-F238E27FC236}">
                <a16:creationId xmlns:a16="http://schemas.microsoft.com/office/drawing/2014/main" id="{7D32576B-BC5B-1C4B-ADF6-B13FC863B7F1}"/>
              </a:ext>
            </a:extLst>
          </p:cNvPr>
          <p:cNvSpPr>
            <a:spLocks noGrp="1"/>
          </p:cNvSpPr>
          <p:nvPr>
            <p:ph type="title"/>
          </p:nvPr>
        </p:nvSpPr>
        <p:spPr>
          <a:xfrm>
            <a:off x="838200" y="753049"/>
            <a:ext cx="10515600" cy="1325563"/>
          </a:xfrm>
        </p:spPr>
        <p:txBody>
          <a:bodyPr>
            <a:normAutofit/>
          </a:bodyPr>
          <a:lstStyle/>
          <a:p>
            <a:pPr algn="ctr"/>
            <a:r>
              <a:rPr lang="en-US" sz="3600" dirty="0" err="1"/>
              <a:t>Manganello</a:t>
            </a:r>
            <a:r>
              <a:rPr lang="en-US" sz="3600" dirty="0"/>
              <a:t> et al. (2020) “</a:t>
            </a:r>
            <a:r>
              <a:rPr lang="en-US" sz="3600" u="sng" dirty="0">
                <a:hlinkClick r:id="rId5"/>
              </a:rPr>
              <a:t>Pandemics and PSAs</a:t>
            </a:r>
            <a:r>
              <a:rPr lang="en-US" sz="3600" dirty="0"/>
              <a:t>”</a:t>
            </a:r>
          </a:p>
        </p:txBody>
      </p:sp>
      <p:sp>
        <p:nvSpPr>
          <p:cNvPr id="8" name="Content Placeholder 7">
            <a:extLst>
              <a:ext uri="{FF2B5EF4-FFF2-40B4-BE49-F238E27FC236}">
                <a16:creationId xmlns:a16="http://schemas.microsoft.com/office/drawing/2014/main" id="{6366D193-B45D-C64E-B5A8-2A69945E6ED7}"/>
              </a:ext>
            </a:extLst>
          </p:cNvPr>
          <p:cNvSpPr>
            <a:spLocks noGrp="1"/>
          </p:cNvSpPr>
          <p:nvPr>
            <p:ph idx="1"/>
          </p:nvPr>
        </p:nvSpPr>
        <p:spPr/>
        <p:txBody>
          <a:bodyPr>
            <a:normAutofit/>
          </a:bodyPr>
          <a:lstStyle/>
          <a:p>
            <a:pPr marL="514350" indent="-514350">
              <a:buFont typeface="+mj-lt"/>
              <a:buAutoNum type="arabicPeriod"/>
            </a:pPr>
            <a:r>
              <a:rPr lang="en-US" sz="4400" dirty="0"/>
              <a:t>“social media have transformed </a:t>
            </a:r>
            <a:r>
              <a:rPr lang="en-US" sz="4400" u="sng" dirty="0"/>
              <a:t>who</a:t>
            </a:r>
            <a:r>
              <a:rPr lang="en-US" sz="4400" dirty="0"/>
              <a:t> provides content (</a:t>
            </a:r>
            <a:r>
              <a:rPr lang="en-US" sz="4400" u="sng" dirty="0"/>
              <a:t>source</a:t>
            </a:r>
            <a:r>
              <a:rPr lang="en-US" sz="4400" dirty="0"/>
              <a:t>),</a:t>
            </a:r>
          </a:p>
          <a:p>
            <a:pPr marL="514350" indent="-514350">
              <a:buFont typeface="+mj-lt"/>
              <a:buAutoNum type="arabicPeriod"/>
            </a:pPr>
            <a:r>
              <a:rPr lang="en-US" sz="4400" u="sng" dirty="0"/>
              <a:t>how</a:t>
            </a:r>
            <a:r>
              <a:rPr lang="en-US" sz="4400" dirty="0"/>
              <a:t> information is accessed by audiences (</a:t>
            </a:r>
            <a:r>
              <a:rPr lang="en-US" sz="4400" u="sng" dirty="0"/>
              <a:t>channel</a:t>
            </a:r>
            <a:r>
              <a:rPr lang="en-US" sz="4400" dirty="0"/>
              <a:t>), </a:t>
            </a:r>
          </a:p>
          <a:p>
            <a:pPr marL="514350" indent="-514350">
              <a:buFont typeface="+mj-lt"/>
              <a:buAutoNum type="arabicPeriod"/>
            </a:pPr>
            <a:r>
              <a:rPr lang="en-US" sz="4400" dirty="0"/>
              <a:t>and the </a:t>
            </a:r>
            <a:r>
              <a:rPr lang="en-US" sz="4400" u="sng" dirty="0"/>
              <a:t>nature</a:t>
            </a:r>
            <a:r>
              <a:rPr lang="en-US" sz="4400" dirty="0"/>
              <a:t> of the information that reaches the public (</a:t>
            </a:r>
            <a:r>
              <a:rPr lang="en-US" sz="4400" u="sng" dirty="0"/>
              <a:t>content</a:t>
            </a:r>
            <a:r>
              <a:rPr lang="en-US" sz="4400" dirty="0"/>
              <a:t>).”</a:t>
            </a:r>
          </a:p>
        </p:txBody>
      </p:sp>
    </p:spTree>
    <p:extLst>
      <p:ext uri="{BB962C8B-B14F-4D97-AF65-F5344CB8AC3E}">
        <p14:creationId xmlns:p14="http://schemas.microsoft.com/office/powerpoint/2010/main" val="30259787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84357" y="456173"/>
            <a:ext cx="184731" cy="300210"/>
          </a:xfrm>
          <a:prstGeom prst="rect">
            <a:avLst/>
          </a:prstGeom>
          <a:noFill/>
        </p:spPr>
        <p:txBody>
          <a:bodyPr wrap="none" rtlCol="0">
            <a:spAutoFit/>
          </a:bodyPr>
          <a:lstStyle/>
          <a:p>
            <a:endParaRPr lang="en-US" sz="1351" dirty="0"/>
          </a:p>
        </p:txBody>
      </p:sp>
      <p:pic>
        <p:nvPicPr>
          <p:cNvPr id="5" name="Picture 4"/>
          <p:cNvPicPr>
            <a:picLocks noChangeAspect="1"/>
          </p:cNvPicPr>
          <p:nvPr/>
        </p:nvPicPr>
        <p:blipFill rotWithShape="1">
          <a:blip r:embed="rId3"/>
          <a:srcRect l="-1185" r="62144"/>
          <a:stretch/>
        </p:blipFill>
        <p:spPr>
          <a:xfrm>
            <a:off x="878673" y="21651"/>
            <a:ext cx="2039939" cy="914400"/>
          </a:xfrm>
          <a:prstGeom prst="rect">
            <a:avLst/>
          </a:prstGeom>
        </p:spPr>
      </p:pic>
      <p:sp>
        <p:nvSpPr>
          <p:cNvPr id="6" name="TextBox 5"/>
          <p:cNvSpPr txBox="1"/>
          <p:nvPr/>
        </p:nvSpPr>
        <p:spPr>
          <a:xfrm>
            <a:off x="9304033" y="628780"/>
            <a:ext cx="184731" cy="300210"/>
          </a:xfrm>
          <a:prstGeom prst="rect">
            <a:avLst/>
          </a:prstGeom>
          <a:noFill/>
        </p:spPr>
        <p:txBody>
          <a:bodyPr wrap="none" rtlCol="0">
            <a:spAutoFit/>
          </a:bodyPr>
          <a:lstStyle/>
          <a:p>
            <a:endParaRPr lang="en-US" sz="1351" dirty="0"/>
          </a:p>
        </p:txBody>
      </p:sp>
      <p:pic>
        <p:nvPicPr>
          <p:cNvPr id="7" name="Picture 6" descr="RiceLogo_hi-res med siz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37233" y="70313"/>
            <a:ext cx="1889449" cy="822960"/>
          </a:xfrm>
          <a:prstGeom prst="rect">
            <a:avLst/>
          </a:prstGeom>
        </p:spPr>
      </p:pic>
      <p:sp>
        <p:nvSpPr>
          <p:cNvPr id="2" name="Title 1">
            <a:extLst>
              <a:ext uri="{FF2B5EF4-FFF2-40B4-BE49-F238E27FC236}">
                <a16:creationId xmlns:a16="http://schemas.microsoft.com/office/drawing/2014/main" id="{73379211-2BB8-AD4F-9B43-90F1485A6CF2}"/>
              </a:ext>
            </a:extLst>
          </p:cNvPr>
          <p:cNvSpPr>
            <a:spLocks noGrp="1"/>
          </p:cNvSpPr>
          <p:nvPr>
            <p:ph type="title"/>
          </p:nvPr>
        </p:nvSpPr>
        <p:spPr/>
        <p:txBody>
          <a:bodyPr/>
          <a:lstStyle/>
          <a:p>
            <a:pPr algn="ctr"/>
            <a:r>
              <a:rPr lang="en-US" dirty="0"/>
              <a:t>Assignment</a:t>
            </a:r>
          </a:p>
        </p:txBody>
      </p:sp>
      <p:sp>
        <p:nvSpPr>
          <p:cNvPr id="8" name="Content Placeholder 7">
            <a:extLst>
              <a:ext uri="{FF2B5EF4-FFF2-40B4-BE49-F238E27FC236}">
                <a16:creationId xmlns:a16="http://schemas.microsoft.com/office/drawing/2014/main" id="{6366D193-B45D-C64E-B5A8-2A69945E6ED7}"/>
              </a:ext>
            </a:extLst>
          </p:cNvPr>
          <p:cNvSpPr>
            <a:spLocks noGrp="1"/>
          </p:cNvSpPr>
          <p:nvPr>
            <p:ph idx="1"/>
          </p:nvPr>
        </p:nvSpPr>
        <p:spPr/>
        <p:txBody>
          <a:bodyPr>
            <a:normAutofit/>
          </a:bodyPr>
          <a:lstStyle/>
          <a:p>
            <a:pPr marL="742950" indent="-742950">
              <a:buFont typeface="+mj-lt"/>
              <a:buAutoNum type="arabicPeriod"/>
            </a:pPr>
            <a:r>
              <a:rPr lang="en-US" sz="4400" dirty="0"/>
              <a:t>Analyze and compare the two videos.</a:t>
            </a:r>
          </a:p>
          <a:p>
            <a:pPr marL="742950" indent="-742950">
              <a:buFont typeface="+mj-lt"/>
              <a:buAutoNum type="arabicPeriod"/>
            </a:pPr>
            <a:r>
              <a:rPr lang="en-US" sz="4400" dirty="0"/>
              <a:t>Identify source, channel, and content for each. </a:t>
            </a:r>
          </a:p>
          <a:p>
            <a:pPr marL="742950" indent="-742950">
              <a:buFont typeface="+mj-lt"/>
              <a:buAutoNum type="arabicPeriod"/>
            </a:pPr>
            <a:r>
              <a:rPr lang="en-US" sz="4400" dirty="0"/>
              <a:t>Take notes on your own. </a:t>
            </a:r>
          </a:p>
          <a:p>
            <a:pPr marL="742950" indent="-742950">
              <a:buFont typeface="+mj-lt"/>
              <a:buAutoNum type="arabicPeriod"/>
            </a:pPr>
            <a:r>
              <a:rPr lang="en-US" sz="4400" dirty="0"/>
              <a:t>What did you learn from this comparison? </a:t>
            </a:r>
          </a:p>
          <a:p>
            <a:pPr marL="0" indent="0">
              <a:buNone/>
            </a:pPr>
            <a:endParaRPr lang="en-US" sz="4400" dirty="0">
              <a:latin typeface="+mj-lt"/>
            </a:endParaRPr>
          </a:p>
        </p:txBody>
      </p:sp>
    </p:spTree>
    <p:extLst>
      <p:ext uri="{BB962C8B-B14F-4D97-AF65-F5344CB8AC3E}">
        <p14:creationId xmlns:p14="http://schemas.microsoft.com/office/powerpoint/2010/main" val="35206422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84357" y="456173"/>
            <a:ext cx="184731" cy="300210"/>
          </a:xfrm>
          <a:prstGeom prst="rect">
            <a:avLst/>
          </a:prstGeom>
          <a:noFill/>
        </p:spPr>
        <p:txBody>
          <a:bodyPr wrap="none" rtlCol="0">
            <a:spAutoFit/>
          </a:bodyPr>
          <a:lstStyle/>
          <a:p>
            <a:endParaRPr lang="en-US" sz="1351" dirty="0"/>
          </a:p>
        </p:txBody>
      </p:sp>
      <p:pic>
        <p:nvPicPr>
          <p:cNvPr id="5" name="Picture 4"/>
          <p:cNvPicPr>
            <a:picLocks noChangeAspect="1"/>
          </p:cNvPicPr>
          <p:nvPr/>
        </p:nvPicPr>
        <p:blipFill rotWithShape="1">
          <a:blip r:embed="rId3"/>
          <a:srcRect l="-1185" r="62144"/>
          <a:stretch/>
        </p:blipFill>
        <p:spPr>
          <a:xfrm>
            <a:off x="878673" y="21651"/>
            <a:ext cx="2039939" cy="914400"/>
          </a:xfrm>
          <a:prstGeom prst="rect">
            <a:avLst/>
          </a:prstGeom>
        </p:spPr>
      </p:pic>
      <p:sp>
        <p:nvSpPr>
          <p:cNvPr id="6" name="TextBox 5"/>
          <p:cNvSpPr txBox="1"/>
          <p:nvPr/>
        </p:nvSpPr>
        <p:spPr>
          <a:xfrm>
            <a:off x="9304033" y="628780"/>
            <a:ext cx="184731" cy="300210"/>
          </a:xfrm>
          <a:prstGeom prst="rect">
            <a:avLst/>
          </a:prstGeom>
          <a:noFill/>
        </p:spPr>
        <p:txBody>
          <a:bodyPr wrap="none" rtlCol="0">
            <a:spAutoFit/>
          </a:bodyPr>
          <a:lstStyle/>
          <a:p>
            <a:endParaRPr lang="en-US" sz="1351" dirty="0"/>
          </a:p>
        </p:txBody>
      </p:sp>
      <p:pic>
        <p:nvPicPr>
          <p:cNvPr id="7" name="Picture 6" descr="RiceLogo_hi-res med siz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37233" y="70313"/>
            <a:ext cx="1889449" cy="822960"/>
          </a:xfrm>
          <a:prstGeom prst="rect">
            <a:avLst/>
          </a:prstGeom>
        </p:spPr>
      </p:pic>
      <p:sp>
        <p:nvSpPr>
          <p:cNvPr id="2" name="Title 1">
            <a:extLst>
              <a:ext uri="{FF2B5EF4-FFF2-40B4-BE49-F238E27FC236}">
                <a16:creationId xmlns:a16="http://schemas.microsoft.com/office/drawing/2014/main" id="{7D32576B-BC5B-1C4B-ADF6-B13FC863B7F1}"/>
              </a:ext>
            </a:extLst>
          </p:cNvPr>
          <p:cNvSpPr>
            <a:spLocks noGrp="1"/>
          </p:cNvSpPr>
          <p:nvPr>
            <p:ph type="title"/>
          </p:nvPr>
        </p:nvSpPr>
        <p:spPr>
          <a:xfrm>
            <a:off x="838200" y="559089"/>
            <a:ext cx="10515600" cy="1325563"/>
          </a:xfrm>
        </p:spPr>
        <p:txBody>
          <a:bodyPr>
            <a:normAutofit/>
          </a:bodyPr>
          <a:lstStyle/>
          <a:p>
            <a:pPr algn="ctr"/>
            <a:r>
              <a:rPr lang="en-US" sz="3600" dirty="0" err="1"/>
              <a:t>Manganello</a:t>
            </a:r>
            <a:r>
              <a:rPr lang="en-US" sz="3600" dirty="0"/>
              <a:t> et al. (2020) “</a:t>
            </a:r>
            <a:r>
              <a:rPr lang="en-US" sz="3600" u="sng" dirty="0">
                <a:hlinkClick r:id="rId5"/>
              </a:rPr>
              <a:t>Pandemics and PSAs</a:t>
            </a:r>
            <a:r>
              <a:rPr lang="en-US" sz="3600" dirty="0"/>
              <a:t>”</a:t>
            </a:r>
          </a:p>
        </p:txBody>
      </p:sp>
      <p:sp>
        <p:nvSpPr>
          <p:cNvPr id="8" name="Content Placeholder 7">
            <a:extLst>
              <a:ext uri="{FF2B5EF4-FFF2-40B4-BE49-F238E27FC236}">
                <a16:creationId xmlns:a16="http://schemas.microsoft.com/office/drawing/2014/main" id="{6366D193-B45D-C64E-B5A8-2A69945E6ED7}"/>
              </a:ext>
            </a:extLst>
          </p:cNvPr>
          <p:cNvSpPr>
            <a:spLocks noGrp="1"/>
          </p:cNvSpPr>
          <p:nvPr>
            <p:ph idx="1"/>
          </p:nvPr>
        </p:nvSpPr>
        <p:spPr/>
        <p:txBody>
          <a:bodyPr>
            <a:normAutofit fontScale="77500" lnSpcReduction="20000"/>
          </a:bodyPr>
          <a:lstStyle/>
          <a:p>
            <a:pPr>
              <a:lnSpc>
                <a:spcPct val="120000"/>
              </a:lnSpc>
            </a:pPr>
            <a:r>
              <a:rPr lang="en-US" sz="4400" dirty="0"/>
              <a:t>CA Surgeon General Dr. Nadine Burke-Harris PSA:</a:t>
            </a:r>
          </a:p>
          <a:p>
            <a:pPr marL="0" indent="0">
              <a:lnSpc>
                <a:spcPct val="120000"/>
              </a:lnSpc>
              <a:buNone/>
            </a:pPr>
            <a:r>
              <a:rPr lang="en-US" sz="4400" dirty="0">
                <a:hlinkClick r:id="rId6"/>
              </a:rPr>
              <a:t>https://twitter.com/CA_OSG/status/1240403238760910848</a:t>
            </a:r>
            <a:endParaRPr lang="en-US" sz="4400" dirty="0"/>
          </a:p>
          <a:p>
            <a:pPr marL="0" indent="0">
              <a:lnSpc>
                <a:spcPct val="120000"/>
              </a:lnSpc>
              <a:buNone/>
            </a:pPr>
            <a:endParaRPr lang="en-US" sz="4400" dirty="0"/>
          </a:p>
          <a:p>
            <a:pPr>
              <a:lnSpc>
                <a:spcPct val="120000"/>
              </a:lnSpc>
            </a:pPr>
            <a:r>
              <a:rPr lang="en-US" sz="4400" dirty="0"/>
              <a:t> Schwarzenegger hot tub video: </a:t>
            </a:r>
            <a:r>
              <a:rPr lang="en-US" sz="4400" dirty="0">
                <a:hlinkClick r:id="rId7"/>
              </a:rPr>
              <a:t>https://twitter.com/Schwarzenegger/status/1240418674491543552</a:t>
            </a:r>
            <a:endParaRPr lang="en-US" sz="4400" dirty="0"/>
          </a:p>
        </p:txBody>
      </p:sp>
    </p:spTree>
    <p:extLst>
      <p:ext uri="{BB962C8B-B14F-4D97-AF65-F5344CB8AC3E}">
        <p14:creationId xmlns:p14="http://schemas.microsoft.com/office/powerpoint/2010/main" val="18984278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780F1-05F6-8B49-90A2-6A585E6BB00B}"/>
              </a:ext>
            </a:extLst>
          </p:cNvPr>
          <p:cNvSpPr>
            <a:spLocks noGrp="1"/>
          </p:cNvSpPr>
          <p:nvPr>
            <p:ph type="title"/>
          </p:nvPr>
        </p:nvSpPr>
        <p:spPr/>
        <p:txBody>
          <a:bodyPr>
            <a:normAutofit/>
          </a:bodyPr>
          <a:lstStyle/>
          <a:p>
            <a:pPr algn="ctr"/>
            <a:r>
              <a:rPr lang="en-US" sz="4000" dirty="0"/>
              <a:t>CA Surgeon General Dr. Nadine Burke-Harris PSA</a:t>
            </a:r>
          </a:p>
        </p:txBody>
      </p:sp>
      <p:pic>
        <p:nvPicPr>
          <p:cNvPr id="4" name="CA Surgeon General PSA.mp4" descr="CA Surgeon General PSA.mp4">
            <a:hlinkClick r:id="" action="ppaction://media"/>
            <a:extLst>
              <a:ext uri="{FF2B5EF4-FFF2-40B4-BE49-F238E27FC236}">
                <a16:creationId xmlns:a16="http://schemas.microsoft.com/office/drawing/2014/main" id="{139B867B-88A7-3A46-8233-8C72FAB4DF12}"/>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2227263" y="1825625"/>
            <a:ext cx="7735887" cy="4351338"/>
          </a:xfrm>
        </p:spPr>
      </p:pic>
    </p:spTree>
    <p:extLst>
      <p:ext uri="{BB962C8B-B14F-4D97-AF65-F5344CB8AC3E}">
        <p14:creationId xmlns:p14="http://schemas.microsoft.com/office/powerpoint/2010/main" val="358391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004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C5DCE-DB55-584E-9812-A2721CDFC88A}"/>
              </a:ext>
            </a:extLst>
          </p:cNvPr>
          <p:cNvSpPr>
            <a:spLocks noGrp="1"/>
          </p:cNvSpPr>
          <p:nvPr>
            <p:ph type="title"/>
          </p:nvPr>
        </p:nvSpPr>
        <p:spPr/>
        <p:txBody>
          <a:bodyPr/>
          <a:lstStyle/>
          <a:p>
            <a:pPr algn="ctr"/>
            <a:r>
              <a:rPr lang="en-US" dirty="0"/>
              <a:t>Schwarzenegger hot tub video</a:t>
            </a:r>
          </a:p>
        </p:txBody>
      </p:sp>
      <p:pic>
        <p:nvPicPr>
          <p:cNvPr id="4" name="Schwarzenegger PSA.mp4" descr="Schwarzenegger PSA.mp4">
            <a:hlinkClick r:id="" action="ppaction://media"/>
            <a:extLst>
              <a:ext uri="{FF2B5EF4-FFF2-40B4-BE49-F238E27FC236}">
                <a16:creationId xmlns:a16="http://schemas.microsoft.com/office/drawing/2014/main" id="{17C1D5B0-D374-4C42-B53B-9C4239834926}"/>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3775075" y="1825625"/>
            <a:ext cx="4641850" cy="4351338"/>
          </a:xfrm>
        </p:spPr>
      </p:pic>
    </p:spTree>
    <p:extLst>
      <p:ext uri="{BB962C8B-B14F-4D97-AF65-F5344CB8AC3E}">
        <p14:creationId xmlns:p14="http://schemas.microsoft.com/office/powerpoint/2010/main" val="3095473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276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84357" y="456173"/>
            <a:ext cx="184731" cy="300210"/>
          </a:xfrm>
          <a:prstGeom prst="rect">
            <a:avLst/>
          </a:prstGeom>
          <a:noFill/>
        </p:spPr>
        <p:txBody>
          <a:bodyPr wrap="none" rtlCol="0">
            <a:spAutoFit/>
          </a:bodyPr>
          <a:lstStyle/>
          <a:p>
            <a:endParaRPr lang="en-US" sz="1351" dirty="0"/>
          </a:p>
        </p:txBody>
      </p:sp>
      <p:pic>
        <p:nvPicPr>
          <p:cNvPr id="5" name="Picture 4"/>
          <p:cNvPicPr>
            <a:picLocks noChangeAspect="1"/>
          </p:cNvPicPr>
          <p:nvPr/>
        </p:nvPicPr>
        <p:blipFill rotWithShape="1">
          <a:blip r:embed="rId3"/>
          <a:srcRect l="-1185" r="62144"/>
          <a:stretch/>
        </p:blipFill>
        <p:spPr>
          <a:xfrm>
            <a:off x="878673" y="21651"/>
            <a:ext cx="2039939" cy="914400"/>
          </a:xfrm>
          <a:prstGeom prst="rect">
            <a:avLst/>
          </a:prstGeom>
        </p:spPr>
      </p:pic>
      <p:sp>
        <p:nvSpPr>
          <p:cNvPr id="6" name="TextBox 5"/>
          <p:cNvSpPr txBox="1"/>
          <p:nvPr/>
        </p:nvSpPr>
        <p:spPr>
          <a:xfrm>
            <a:off x="9304033" y="628780"/>
            <a:ext cx="184731" cy="300210"/>
          </a:xfrm>
          <a:prstGeom prst="rect">
            <a:avLst/>
          </a:prstGeom>
          <a:noFill/>
        </p:spPr>
        <p:txBody>
          <a:bodyPr wrap="none" rtlCol="0">
            <a:spAutoFit/>
          </a:bodyPr>
          <a:lstStyle/>
          <a:p>
            <a:endParaRPr lang="en-US" sz="1351" dirty="0"/>
          </a:p>
        </p:txBody>
      </p:sp>
      <p:pic>
        <p:nvPicPr>
          <p:cNvPr id="7" name="Picture 6" descr="RiceLogo_hi-res med siz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37233" y="70313"/>
            <a:ext cx="1889449" cy="822960"/>
          </a:xfrm>
          <a:prstGeom prst="rect">
            <a:avLst/>
          </a:prstGeom>
        </p:spPr>
      </p:pic>
      <p:sp>
        <p:nvSpPr>
          <p:cNvPr id="2" name="Title 1">
            <a:extLst>
              <a:ext uri="{FF2B5EF4-FFF2-40B4-BE49-F238E27FC236}">
                <a16:creationId xmlns:a16="http://schemas.microsoft.com/office/drawing/2014/main" id="{7D32576B-BC5B-1C4B-ADF6-B13FC863B7F1}"/>
              </a:ext>
            </a:extLst>
          </p:cNvPr>
          <p:cNvSpPr>
            <a:spLocks noGrp="1"/>
          </p:cNvSpPr>
          <p:nvPr>
            <p:ph type="title"/>
          </p:nvPr>
        </p:nvSpPr>
        <p:spPr>
          <a:xfrm>
            <a:off x="838200" y="559089"/>
            <a:ext cx="10515600" cy="1325563"/>
          </a:xfrm>
        </p:spPr>
        <p:txBody>
          <a:bodyPr>
            <a:normAutofit/>
          </a:bodyPr>
          <a:lstStyle/>
          <a:p>
            <a:pPr algn="ctr"/>
            <a:r>
              <a:rPr lang="en-US" sz="3600" dirty="0" err="1"/>
              <a:t>Manganello</a:t>
            </a:r>
            <a:r>
              <a:rPr lang="en-US" sz="3600" dirty="0"/>
              <a:t> et al. (2020) “</a:t>
            </a:r>
            <a:r>
              <a:rPr lang="en-US" sz="3600" u="sng" dirty="0">
                <a:hlinkClick r:id="rId5"/>
              </a:rPr>
              <a:t>Pandemics and PSAs</a:t>
            </a:r>
            <a:r>
              <a:rPr lang="en-US" sz="3600" dirty="0"/>
              <a:t>”</a:t>
            </a:r>
          </a:p>
        </p:txBody>
      </p:sp>
      <p:sp>
        <p:nvSpPr>
          <p:cNvPr id="8" name="Content Placeholder 7">
            <a:extLst>
              <a:ext uri="{FF2B5EF4-FFF2-40B4-BE49-F238E27FC236}">
                <a16:creationId xmlns:a16="http://schemas.microsoft.com/office/drawing/2014/main" id="{6366D193-B45D-C64E-B5A8-2A69945E6ED7}"/>
              </a:ext>
            </a:extLst>
          </p:cNvPr>
          <p:cNvSpPr>
            <a:spLocks noGrp="1"/>
          </p:cNvSpPr>
          <p:nvPr>
            <p:ph idx="1"/>
          </p:nvPr>
        </p:nvSpPr>
        <p:spPr/>
        <p:txBody>
          <a:bodyPr>
            <a:normAutofit fontScale="70000" lnSpcReduction="20000"/>
          </a:bodyPr>
          <a:lstStyle/>
          <a:p>
            <a:pPr marL="0" indent="0">
              <a:lnSpc>
                <a:spcPct val="120000"/>
              </a:lnSpc>
              <a:buNone/>
            </a:pPr>
            <a:r>
              <a:rPr lang="en-US" sz="4400" dirty="0"/>
              <a:t>“We know that </a:t>
            </a:r>
            <a:r>
              <a:rPr lang="en-US" sz="4400" u="sng" dirty="0"/>
              <a:t>celebrities and influencers</a:t>
            </a:r>
            <a:r>
              <a:rPr lang="en-US" sz="4400" dirty="0"/>
              <a:t>, when carefully chosen, can have higher credibility than non-celebrities, especially among youth, and audiences have relationships with their celebrities as followers and viewers that can be leveraged.”</a:t>
            </a:r>
          </a:p>
          <a:p>
            <a:pPr marL="0" indent="0">
              <a:lnSpc>
                <a:spcPct val="120000"/>
              </a:lnSpc>
              <a:buNone/>
            </a:pPr>
            <a:endParaRPr lang="en-US" sz="4400" dirty="0"/>
          </a:p>
          <a:p>
            <a:pPr marL="0" indent="0">
              <a:lnSpc>
                <a:spcPct val="120000"/>
              </a:lnSpc>
              <a:buNone/>
            </a:pPr>
            <a:r>
              <a:rPr lang="en-US" sz="4400" dirty="0"/>
              <a:t>“Research indicates that PSAs featuring “</a:t>
            </a:r>
            <a:r>
              <a:rPr lang="en-US" sz="4400" u="sng" dirty="0"/>
              <a:t>real people</a:t>
            </a:r>
            <a:r>
              <a:rPr lang="en-US" sz="4400" dirty="0"/>
              <a:t>” can result in greater intention to perform some behaviors.”</a:t>
            </a:r>
          </a:p>
        </p:txBody>
      </p:sp>
    </p:spTree>
    <p:extLst>
      <p:ext uri="{BB962C8B-B14F-4D97-AF65-F5344CB8AC3E}">
        <p14:creationId xmlns:p14="http://schemas.microsoft.com/office/powerpoint/2010/main" val="8487264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84357" y="456173"/>
            <a:ext cx="184731" cy="300210"/>
          </a:xfrm>
          <a:prstGeom prst="rect">
            <a:avLst/>
          </a:prstGeom>
          <a:noFill/>
        </p:spPr>
        <p:txBody>
          <a:bodyPr wrap="none" rtlCol="0">
            <a:spAutoFit/>
          </a:bodyPr>
          <a:lstStyle/>
          <a:p>
            <a:endParaRPr lang="en-US" sz="1351" dirty="0"/>
          </a:p>
        </p:txBody>
      </p:sp>
      <p:pic>
        <p:nvPicPr>
          <p:cNvPr id="5" name="Picture 4"/>
          <p:cNvPicPr>
            <a:picLocks noChangeAspect="1"/>
          </p:cNvPicPr>
          <p:nvPr/>
        </p:nvPicPr>
        <p:blipFill rotWithShape="1">
          <a:blip r:embed="rId3"/>
          <a:srcRect l="-1185" r="62144"/>
          <a:stretch/>
        </p:blipFill>
        <p:spPr>
          <a:xfrm>
            <a:off x="878673" y="21651"/>
            <a:ext cx="2039939" cy="914400"/>
          </a:xfrm>
          <a:prstGeom prst="rect">
            <a:avLst/>
          </a:prstGeom>
        </p:spPr>
      </p:pic>
      <p:sp>
        <p:nvSpPr>
          <p:cNvPr id="6" name="TextBox 5"/>
          <p:cNvSpPr txBox="1"/>
          <p:nvPr/>
        </p:nvSpPr>
        <p:spPr>
          <a:xfrm>
            <a:off x="9304033" y="628780"/>
            <a:ext cx="184731" cy="300210"/>
          </a:xfrm>
          <a:prstGeom prst="rect">
            <a:avLst/>
          </a:prstGeom>
          <a:noFill/>
        </p:spPr>
        <p:txBody>
          <a:bodyPr wrap="none" rtlCol="0">
            <a:spAutoFit/>
          </a:bodyPr>
          <a:lstStyle/>
          <a:p>
            <a:endParaRPr lang="en-US" sz="1351" dirty="0"/>
          </a:p>
        </p:txBody>
      </p:sp>
      <p:pic>
        <p:nvPicPr>
          <p:cNvPr id="7" name="Picture 6" descr="RiceLogo_hi-res med siz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37233" y="70313"/>
            <a:ext cx="1889449" cy="822960"/>
          </a:xfrm>
          <a:prstGeom prst="rect">
            <a:avLst/>
          </a:prstGeom>
        </p:spPr>
      </p:pic>
      <p:sp>
        <p:nvSpPr>
          <p:cNvPr id="2" name="Title 1">
            <a:extLst>
              <a:ext uri="{FF2B5EF4-FFF2-40B4-BE49-F238E27FC236}">
                <a16:creationId xmlns:a16="http://schemas.microsoft.com/office/drawing/2014/main" id="{7D32576B-BC5B-1C4B-ADF6-B13FC863B7F1}"/>
              </a:ext>
            </a:extLst>
          </p:cNvPr>
          <p:cNvSpPr>
            <a:spLocks noGrp="1"/>
          </p:cNvSpPr>
          <p:nvPr>
            <p:ph type="title"/>
          </p:nvPr>
        </p:nvSpPr>
        <p:spPr>
          <a:xfrm>
            <a:off x="838200" y="559089"/>
            <a:ext cx="10515600" cy="1325563"/>
          </a:xfrm>
        </p:spPr>
        <p:txBody>
          <a:bodyPr>
            <a:normAutofit/>
          </a:bodyPr>
          <a:lstStyle/>
          <a:p>
            <a:pPr algn="ctr"/>
            <a:r>
              <a:rPr lang="en-US" sz="3600" dirty="0" err="1"/>
              <a:t>Manganello</a:t>
            </a:r>
            <a:r>
              <a:rPr lang="en-US" sz="3600" dirty="0"/>
              <a:t> et al. (2020) “</a:t>
            </a:r>
            <a:r>
              <a:rPr lang="en-US" sz="3600" u="sng" dirty="0">
                <a:hlinkClick r:id="rId5"/>
              </a:rPr>
              <a:t>Pandemics and PSAs</a:t>
            </a:r>
            <a:r>
              <a:rPr lang="en-US" sz="3600" dirty="0"/>
              <a:t>”</a:t>
            </a:r>
          </a:p>
        </p:txBody>
      </p:sp>
      <p:sp>
        <p:nvSpPr>
          <p:cNvPr id="8" name="Content Placeholder 7">
            <a:extLst>
              <a:ext uri="{FF2B5EF4-FFF2-40B4-BE49-F238E27FC236}">
                <a16:creationId xmlns:a16="http://schemas.microsoft.com/office/drawing/2014/main" id="{6366D193-B45D-C64E-B5A8-2A69945E6ED7}"/>
              </a:ext>
            </a:extLst>
          </p:cNvPr>
          <p:cNvSpPr>
            <a:spLocks noGrp="1"/>
          </p:cNvSpPr>
          <p:nvPr>
            <p:ph idx="1"/>
          </p:nvPr>
        </p:nvSpPr>
        <p:spPr/>
        <p:txBody>
          <a:bodyPr>
            <a:normAutofit fontScale="85000" lnSpcReduction="10000"/>
          </a:bodyPr>
          <a:lstStyle/>
          <a:p>
            <a:pPr marL="0" indent="0">
              <a:lnSpc>
                <a:spcPct val="120000"/>
              </a:lnSpc>
              <a:buNone/>
            </a:pPr>
            <a:r>
              <a:rPr lang="en-US" sz="4400" dirty="0"/>
              <a:t>“As health agencies and organizations continue to provide information through carefully developed PSAs, </a:t>
            </a:r>
            <a:r>
              <a:rPr lang="en-US" sz="4400" u="sng" dirty="0"/>
              <a:t>we think that user-generated content, despite its potential downsides (e.g., misinformation, conspiracy theories, bots), may be worth incorporating </a:t>
            </a:r>
            <a:r>
              <a:rPr lang="en-US" sz="4400" dirty="0"/>
              <a:t>as part of a larger communication strategy during pandemics.”</a:t>
            </a:r>
          </a:p>
        </p:txBody>
      </p:sp>
    </p:spTree>
    <p:extLst>
      <p:ext uri="{BB962C8B-B14F-4D97-AF65-F5344CB8AC3E}">
        <p14:creationId xmlns:p14="http://schemas.microsoft.com/office/powerpoint/2010/main" val="17886120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84357" y="456173"/>
            <a:ext cx="184731" cy="300210"/>
          </a:xfrm>
          <a:prstGeom prst="rect">
            <a:avLst/>
          </a:prstGeom>
          <a:noFill/>
        </p:spPr>
        <p:txBody>
          <a:bodyPr wrap="none" rtlCol="0">
            <a:spAutoFit/>
          </a:bodyPr>
          <a:lstStyle/>
          <a:p>
            <a:endParaRPr lang="en-US" sz="1351" dirty="0"/>
          </a:p>
        </p:txBody>
      </p:sp>
      <p:pic>
        <p:nvPicPr>
          <p:cNvPr id="5" name="Picture 4"/>
          <p:cNvPicPr>
            <a:picLocks noChangeAspect="1"/>
          </p:cNvPicPr>
          <p:nvPr/>
        </p:nvPicPr>
        <p:blipFill rotWithShape="1">
          <a:blip r:embed="rId3"/>
          <a:srcRect l="-1185" r="62144"/>
          <a:stretch/>
        </p:blipFill>
        <p:spPr>
          <a:xfrm>
            <a:off x="878673" y="21651"/>
            <a:ext cx="2039939" cy="914400"/>
          </a:xfrm>
          <a:prstGeom prst="rect">
            <a:avLst/>
          </a:prstGeom>
        </p:spPr>
      </p:pic>
      <p:sp>
        <p:nvSpPr>
          <p:cNvPr id="6" name="TextBox 5"/>
          <p:cNvSpPr txBox="1"/>
          <p:nvPr/>
        </p:nvSpPr>
        <p:spPr>
          <a:xfrm>
            <a:off x="9304033" y="628780"/>
            <a:ext cx="184731" cy="300210"/>
          </a:xfrm>
          <a:prstGeom prst="rect">
            <a:avLst/>
          </a:prstGeom>
          <a:noFill/>
        </p:spPr>
        <p:txBody>
          <a:bodyPr wrap="none" rtlCol="0">
            <a:spAutoFit/>
          </a:bodyPr>
          <a:lstStyle/>
          <a:p>
            <a:endParaRPr lang="en-US" sz="1351" dirty="0"/>
          </a:p>
        </p:txBody>
      </p:sp>
      <p:pic>
        <p:nvPicPr>
          <p:cNvPr id="7" name="Picture 6" descr="RiceLogo_hi-res med siz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37233" y="70313"/>
            <a:ext cx="1889449" cy="822960"/>
          </a:xfrm>
          <a:prstGeom prst="rect">
            <a:avLst/>
          </a:prstGeom>
        </p:spPr>
      </p:pic>
      <p:sp>
        <p:nvSpPr>
          <p:cNvPr id="2" name="Title 1">
            <a:extLst>
              <a:ext uri="{FF2B5EF4-FFF2-40B4-BE49-F238E27FC236}">
                <a16:creationId xmlns:a16="http://schemas.microsoft.com/office/drawing/2014/main" id="{7D32576B-BC5B-1C4B-ADF6-B13FC863B7F1}"/>
              </a:ext>
            </a:extLst>
          </p:cNvPr>
          <p:cNvSpPr>
            <a:spLocks noGrp="1"/>
          </p:cNvSpPr>
          <p:nvPr>
            <p:ph type="title"/>
          </p:nvPr>
        </p:nvSpPr>
        <p:spPr>
          <a:xfrm>
            <a:off x="838200" y="559089"/>
            <a:ext cx="10515600" cy="1325563"/>
          </a:xfrm>
        </p:spPr>
        <p:txBody>
          <a:bodyPr>
            <a:normAutofit/>
          </a:bodyPr>
          <a:lstStyle/>
          <a:p>
            <a:pPr algn="ctr"/>
            <a:r>
              <a:rPr lang="en-US" sz="3600" dirty="0" err="1"/>
              <a:t>Manganello</a:t>
            </a:r>
            <a:r>
              <a:rPr lang="en-US" sz="3600" dirty="0"/>
              <a:t> et al. (2020) “</a:t>
            </a:r>
            <a:r>
              <a:rPr lang="en-US" sz="3600" u="sng" dirty="0">
                <a:hlinkClick r:id="rId5"/>
              </a:rPr>
              <a:t>Pandemics and PSAs</a:t>
            </a:r>
            <a:r>
              <a:rPr lang="en-US" sz="3600" dirty="0"/>
              <a:t>”</a:t>
            </a:r>
          </a:p>
        </p:txBody>
      </p:sp>
      <p:sp>
        <p:nvSpPr>
          <p:cNvPr id="8" name="Content Placeholder 7">
            <a:extLst>
              <a:ext uri="{FF2B5EF4-FFF2-40B4-BE49-F238E27FC236}">
                <a16:creationId xmlns:a16="http://schemas.microsoft.com/office/drawing/2014/main" id="{6366D193-B45D-C64E-B5A8-2A69945E6ED7}"/>
              </a:ext>
            </a:extLst>
          </p:cNvPr>
          <p:cNvSpPr>
            <a:spLocks noGrp="1"/>
          </p:cNvSpPr>
          <p:nvPr>
            <p:ph idx="1"/>
          </p:nvPr>
        </p:nvSpPr>
        <p:spPr/>
        <p:txBody>
          <a:bodyPr>
            <a:normAutofit fontScale="70000" lnSpcReduction="20000"/>
          </a:bodyPr>
          <a:lstStyle/>
          <a:p>
            <a:pPr marL="0" indent="0">
              <a:lnSpc>
                <a:spcPct val="120000"/>
              </a:lnSpc>
              <a:buNone/>
            </a:pPr>
            <a:r>
              <a:rPr lang="en-US" sz="4400" dirty="0"/>
              <a:t>“Evidence suggests that fatalities from COVID-19 disproportionally occur among Hispanic Americans and African Americans. Also, there are people who mistrust information from the government or believe COVID-19 is a hoax. </a:t>
            </a:r>
            <a:r>
              <a:rPr lang="en-US" sz="4400" u="sng" dirty="0"/>
              <a:t>We need to consider how to best provide relevant PSAs to specific population groups</a:t>
            </a:r>
            <a:r>
              <a:rPr lang="en-US" sz="4400" dirty="0"/>
              <a:t>. This requires an understanding of their </a:t>
            </a:r>
            <a:r>
              <a:rPr lang="en-US" sz="4400" u="sng" dirty="0"/>
              <a:t>media use and the sociocultural and political context </a:t>
            </a:r>
            <a:r>
              <a:rPr lang="en-US" sz="4400" dirty="0"/>
              <a:t>in which they seek out and acquire their health information.”</a:t>
            </a:r>
          </a:p>
        </p:txBody>
      </p:sp>
    </p:spTree>
    <p:extLst>
      <p:ext uri="{BB962C8B-B14F-4D97-AF65-F5344CB8AC3E}">
        <p14:creationId xmlns:p14="http://schemas.microsoft.com/office/powerpoint/2010/main" val="39317772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84357" y="456173"/>
            <a:ext cx="184731" cy="300210"/>
          </a:xfrm>
          <a:prstGeom prst="rect">
            <a:avLst/>
          </a:prstGeom>
          <a:noFill/>
        </p:spPr>
        <p:txBody>
          <a:bodyPr wrap="none" rtlCol="0">
            <a:spAutoFit/>
          </a:bodyPr>
          <a:lstStyle/>
          <a:p>
            <a:endParaRPr lang="en-US" sz="1351" dirty="0"/>
          </a:p>
        </p:txBody>
      </p:sp>
      <p:pic>
        <p:nvPicPr>
          <p:cNvPr id="5" name="Picture 4"/>
          <p:cNvPicPr>
            <a:picLocks noChangeAspect="1"/>
          </p:cNvPicPr>
          <p:nvPr/>
        </p:nvPicPr>
        <p:blipFill rotWithShape="1">
          <a:blip r:embed="rId3"/>
          <a:srcRect l="-1185" r="62144"/>
          <a:stretch/>
        </p:blipFill>
        <p:spPr>
          <a:xfrm>
            <a:off x="878673" y="21651"/>
            <a:ext cx="2039939" cy="914400"/>
          </a:xfrm>
          <a:prstGeom prst="rect">
            <a:avLst/>
          </a:prstGeom>
        </p:spPr>
      </p:pic>
      <p:sp>
        <p:nvSpPr>
          <p:cNvPr id="6" name="TextBox 5"/>
          <p:cNvSpPr txBox="1"/>
          <p:nvPr/>
        </p:nvSpPr>
        <p:spPr>
          <a:xfrm>
            <a:off x="9304033" y="628780"/>
            <a:ext cx="184731" cy="300210"/>
          </a:xfrm>
          <a:prstGeom prst="rect">
            <a:avLst/>
          </a:prstGeom>
          <a:noFill/>
        </p:spPr>
        <p:txBody>
          <a:bodyPr wrap="none" rtlCol="0">
            <a:spAutoFit/>
          </a:bodyPr>
          <a:lstStyle/>
          <a:p>
            <a:endParaRPr lang="en-US" sz="1351" dirty="0"/>
          </a:p>
        </p:txBody>
      </p:sp>
      <p:pic>
        <p:nvPicPr>
          <p:cNvPr id="7" name="Picture 6" descr="RiceLogo_hi-res med siz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37233" y="70313"/>
            <a:ext cx="1889449" cy="822960"/>
          </a:xfrm>
          <a:prstGeom prst="rect">
            <a:avLst/>
          </a:prstGeom>
        </p:spPr>
      </p:pic>
      <p:sp>
        <p:nvSpPr>
          <p:cNvPr id="10" name="Title 9">
            <a:extLst>
              <a:ext uri="{FF2B5EF4-FFF2-40B4-BE49-F238E27FC236}">
                <a16:creationId xmlns:a16="http://schemas.microsoft.com/office/drawing/2014/main" id="{9AEAC99A-C692-B248-9BF2-9ADCFCC25E7F}"/>
              </a:ext>
            </a:extLst>
          </p:cNvPr>
          <p:cNvSpPr>
            <a:spLocks noGrp="1"/>
          </p:cNvSpPr>
          <p:nvPr>
            <p:ph type="title"/>
          </p:nvPr>
        </p:nvSpPr>
        <p:spPr/>
        <p:txBody>
          <a:bodyPr/>
          <a:lstStyle/>
          <a:p>
            <a:pPr algn="ctr"/>
            <a:r>
              <a:rPr lang="en-US" dirty="0"/>
              <a:t>Outline for today</a:t>
            </a:r>
          </a:p>
        </p:txBody>
      </p:sp>
      <p:sp>
        <p:nvSpPr>
          <p:cNvPr id="8" name="Content Placeholder 7">
            <a:extLst>
              <a:ext uri="{FF2B5EF4-FFF2-40B4-BE49-F238E27FC236}">
                <a16:creationId xmlns:a16="http://schemas.microsoft.com/office/drawing/2014/main" id="{6366D193-B45D-C64E-B5A8-2A69945E6ED7}"/>
              </a:ext>
            </a:extLst>
          </p:cNvPr>
          <p:cNvSpPr>
            <a:spLocks noGrp="1"/>
          </p:cNvSpPr>
          <p:nvPr>
            <p:ph idx="1"/>
          </p:nvPr>
        </p:nvSpPr>
        <p:spPr/>
        <p:txBody>
          <a:bodyPr>
            <a:normAutofit/>
          </a:bodyPr>
          <a:lstStyle/>
          <a:p>
            <a:pPr marL="0" indent="0" algn="ctr">
              <a:buNone/>
            </a:pPr>
            <a:endParaRPr lang="en-US" sz="4400" dirty="0">
              <a:latin typeface="+mj-lt"/>
            </a:endParaRPr>
          </a:p>
          <a:p>
            <a:pPr marL="0" indent="0">
              <a:buNone/>
            </a:pPr>
            <a:r>
              <a:rPr lang="en-US" sz="4400" dirty="0"/>
              <a:t>1. 30-minute presentation: Visual media in health communication</a:t>
            </a:r>
          </a:p>
          <a:p>
            <a:pPr marL="0" indent="0">
              <a:buNone/>
            </a:pPr>
            <a:r>
              <a:rPr lang="en-US" sz="4400" dirty="0"/>
              <a:t>2. 25-minute session on resources for the secondary classroom - group discussion </a:t>
            </a:r>
          </a:p>
          <a:p>
            <a:pPr marL="0" indent="0">
              <a:buNone/>
            </a:pPr>
            <a:r>
              <a:rPr lang="en-US" sz="4400" dirty="0"/>
              <a:t>3. 15-minute moderated Q&amp;A</a:t>
            </a:r>
          </a:p>
          <a:p>
            <a:pPr marL="0" indent="0">
              <a:buNone/>
            </a:pPr>
            <a:endParaRPr lang="en-US" sz="4400" dirty="0">
              <a:latin typeface="+mj-lt"/>
            </a:endParaRPr>
          </a:p>
        </p:txBody>
      </p:sp>
    </p:spTree>
    <p:extLst>
      <p:ext uri="{BB962C8B-B14F-4D97-AF65-F5344CB8AC3E}">
        <p14:creationId xmlns:p14="http://schemas.microsoft.com/office/powerpoint/2010/main" val="23845727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84357" y="456173"/>
            <a:ext cx="184731" cy="300210"/>
          </a:xfrm>
          <a:prstGeom prst="rect">
            <a:avLst/>
          </a:prstGeom>
          <a:noFill/>
        </p:spPr>
        <p:txBody>
          <a:bodyPr wrap="none" rtlCol="0">
            <a:spAutoFit/>
          </a:bodyPr>
          <a:lstStyle/>
          <a:p>
            <a:endParaRPr lang="en-US" sz="1351" dirty="0"/>
          </a:p>
        </p:txBody>
      </p:sp>
      <p:pic>
        <p:nvPicPr>
          <p:cNvPr id="5" name="Picture 4"/>
          <p:cNvPicPr>
            <a:picLocks noChangeAspect="1"/>
          </p:cNvPicPr>
          <p:nvPr/>
        </p:nvPicPr>
        <p:blipFill rotWithShape="1">
          <a:blip r:embed="rId3"/>
          <a:srcRect l="-1185" r="62144"/>
          <a:stretch/>
        </p:blipFill>
        <p:spPr>
          <a:xfrm>
            <a:off x="878673" y="21651"/>
            <a:ext cx="2039939" cy="914400"/>
          </a:xfrm>
          <a:prstGeom prst="rect">
            <a:avLst/>
          </a:prstGeom>
        </p:spPr>
      </p:pic>
      <p:sp>
        <p:nvSpPr>
          <p:cNvPr id="6" name="TextBox 5"/>
          <p:cNvSpPr txBox="1"/>
          <p:nvPr/>
        </p:nvSpPr>
        <p:spPr>
          <a:xfrm>
            <a:off x="9304033" y="628780"/>
            <a:ext cx="184731" cy="300210"/>
          </a:xfrm>
          <a:prstGeom prst="rect">
            <a:avLst/>
          </a:prstGeom>
          <a:noFill/>
        </p:spPr>
        <p:txBody>
          <a:bodyPr wrap="none" rtlCol="0">
            <a:spAutoFit/>
          </a:bodyPr>
          <a:lstStyle/>
          <a:p>
            <a:endParaRPr lang="en-US" sz="1351" dirty="0"/>
          </a:p>
        </p:txBody>
      </p:sp>
      <p:pic>
        <p:nvPicPr>
          <p:cNvPr id="7" name="Picture 6" descr="RiceLogo_hi-res med siz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37233" y="70313"/>
            <a:ext cx="1889449" cy="822960"/>
          </a:xfrm>
          <a:prstGeom prst="rect">
            <a:avLst/>
          </a:prstGeom>
        </p:spPr>
      </p:pic>
      <p:sp>
        <p:nvSpPr>
          <p:cNvPr id="2" name="Title 1">
            <a:extLst>
              <a:ext uri="{FF2B5EF4-FFF2-40B4-BE49-F238E27FC236}">
                <a16:creationId xmlns:a16="http://schemas.microsoft.com/office/drawing/2014/main" id="{7D32576B-BC5B-1C4B-ADF6-B13FC863B7F1}"/>
              </a:ext>
            </a:extLst>
          </p:cNvPr>
          <p:cNvSpPr>
            <a:spLocks noGrp="1"/>
          </p:cNvSpPr>
          <p:nvPr>
            <p:ph type="title"/>
          </p:nvPr>
        </p:nvSpPr>
        <p:spPr>
          <a:xfrm>
            <a:off x="838200" y="559089"/>
            <a:ext cx="10515600" cy="1325563"/>
          </a:xfrm>
        </p:spPr>
        <p:txBody>
          <a:bodyPr>
            <a:normAutofit/>
          </a:bodyPr>
          <a:lstStyle/>
          <a:p>
            <a:pPr algn="ctr"/>
            <a:r>
              <a:rPr lang="en-US" sz="3600" dirty="0" err="1"/>
              <a:t>Manganello</a:t>
            </a:r>
            <a:r>
              <a:rPr lang="en-US" sz="3600" dirty="0"/>
              <a:t> et al. (2020) “</a:t>
            </a:r>
            <a:r>
              <a:rPr lang="en-US" sz="3600" u="sng" dirty="0">
                <a:hlinkClick r:id="rId5"/>
              </a:rPr>
              <a:t>Pandemics and PSAs</a:t>
            </a:r>
            <a:r>
              <a:rPr lang="en-US" sz="3600" dirty="0"/>
              <a:t>”</a:t>
            </a:r>
          </a:p>
        </p:txBody>
      </p:sp>
      <p:sp>
        <p:nvSpPr>
          <p:cNvPr id="8" name="Content Placeholder 7">
            <a:extLst>
              <a:ext uri="{FF2B5EF4-FFF2-40B4-BE49-F238E27FC236}">
                <a16:creationId xmlns:a16="http://schemas.microsoft.com/office/drawing/2014/main" id="{6366D193-B45D-C64E-B5A8-2A69945E6ED7}"/>
              </a:ext>
            </a:extLst>
          </p:cNvPr>
          <p:cNvSpPr>
            <a:spLocks noGrp="1"/>
          </p:cNvSpPr>
          <p:nvPr>
            <p:ph idx="1"/>
          </p:nvPr>
        </p:nvSpPr>
        <p:spPr/>
        <p:txBody>
          <a:bodyPr>
            <a:normAutofit fontScale="62500" lnSpcReduction="20000"/>
          </a:bodyPr>
          <a:lstStyle/>
          <a:p>
            <a:pPr marL="0" indent="0">
              <a:lnSpc>
                <a:spcPct val="120000"/>
              </a:lnSpc>
              <a:buNone/>
            </a:pPr>
            <a:r>
              <a:rPr lang="en-US" sz="4400" dirty="0"/>
              <a:t>“A growing body of research indicates that </a:t>
            </a:r>
            <a:r>
              <a:rPr lang="en-US" sz="4400" u="sng" dirty="0"/>
              <a:t>online comments</a:t>
            </a:r>
            <a:r>
              <a:rPr lang="en-US" sz="4400" dirty="0"/>
              <a:t>, either positive or negative, may significantly alter an audience’s reaction to a PSA… One study indicates that disabling comments may be a best practice, finding that participants who viewed PSAs with no comments perceived them as more </a:t>
            </a:r>
            <a:r>
              <a:rPr lang="en-US" sz="4400" u="sng" dirty="0"/>
              <a:t>effective</a:t>
            </a:r>
            <a:r>
              <a:rPr lang="en-US" sz="4400" dirty="0"/>
              <a:t> than PSAs with comments.”</a:t>
            </a:r>
          </a:p>
          <a:p>
            <a:pPr marL="0" indent="0">
              <a:lnSpc>
                <a:spcPct val="120000"/>
              </a:lnSpc>
              <a:buNone/>
            </a:pPr>
            <a:r>
              <a:rPr lang="en-US" sz="4400" dirty="0"/>
              <a:t>However:</a:t>
            </a:r>
          </a:p>
          <a:p>
            <a:pPr marL="0" indent="0">
              <a:lnSpc>
                <a:spcPct val="120000"/>
              </a:lnSpc>
              <a:buNone/>
            </a:pPr>
            <a:r>
              <a:rPr lang="en-US" sz="4400" dirty="0"/>
              <a:t>Other studies have found that audiences </a:t>
            </a:r>
            <a:r>
              <a:rPr lang="en-US" sz="4400" u="sng" dirty="0"/>
              <a:t>mistrusted</a:t>
            </a:r>
            <a:r>
              <a:rPr lang="en-US" sz="4400" dirty="0"/>
              <a:t> messages without comments.</a:t>
            </a:r>
          </a:p>
        </p:txBody>
      </p:sp>
    </p:spTree>
    <p:extLst>
      <p:ext uri="{BB962C8B-B14F-4D97-AF65-F5344CB8AC3E}">
        <p14:creationId xmlns:p14="http://schemas.microsoft.com/office/powerpoint/2010/main" val="1332767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63079-9C60-6D4C-A501-E42E51F9B175}"/>
              </a:ext>
            </a:extLst>
          </p:cNvPr>
          <p:cNvSpPr>
            <a:spLocks noGrp="1"/>
          </p:cNvSpPr>
          <p:nvPr>
            <p:ph type="title"/>
          </p:nvPr>
        </p:nvSpPr>
        <p:spPr/>
        <p:txBody>
          <a:bodyPr/>
          <a:lstStyle/>
          <a:p>
            <a:pPr algn="ctr"/>
            <a:r>
              <a:rPr lang="en-US" dirty="0"/>
              <a:t>Outline for today	</a:t>
            </a:r>
          </a:p>
        </p:txBody>
      </p:sp>
      <p:sp>
        <p:nvSpPr>
          <p:cNvPr id="3" name="Content Placeholder 2">
            <a:extLst>
              <a:ext uri="{FF2B5EF4-FFF2-40B4-BE49-F238E27FC236}">
                <a16:creationId xmlns:a16="http://schemas.microsoft.com/office/drawing/2014/main" id="{A4B9C5CE-A17E-634D-B9DB-C5EDC52C1613}"/>
              </a:ext>
            </a:extLst>
          </p:cNvPr>
          <p:cNvSpPr>
            <a:spLocks noGrp="1"/>
          </p:cNvSpPr>
          <p:nvPr>
            <p:ph idx="1"/>
          </p:nvPr>
        </p:nvSpPr>
        <p:spPr/>
        <p:txBody>
          <a:bodyPr>
            <a:normAutofit/>
          </a:bodyPr>
          <a:lstStyle/>
          <a:p>
            <a:pPr marL="0" indent="0">
              <a:buNone/>
            </a:pPr>
            <a:r>
              <a:rPr lang="en-US" sz="3600" dirty="0">
                <a:solidFill>
                  <a:schemeClr val="bg2"/>
                </a:solidFill>
                <a:latin typeface="+mj-lt"/>
              </a:rPr>
              <a:t>1. 30-minute presentation: Visual media in health communication</a:t>
            </a:r>
          </a:p>
          <a:p>
            <a:pPr marL="0" indent="0">
              <a:buNone/>
            </a:pPr>
            <a:r>
              <a:rPr lang="en-US" sz="3600" dirty="0">
                <a:latin typeface="+mj-lt"/>
              </a:rPr>
              <a:t>2. 25-minute session on resources for the secondary classroom - group discussion </a:t>
            </a:r>
          </a:p>
          <a:p>
            <a:pPr marL="0" indent="0">
              <a:buNone/>
            </a:pPr>
            <a:r>
              <a:rPr lang="en-US" sz="3600" dirty="0">
                <a:solidFill>
                  <a:schemeClr val="bg2"/>
                </a:solidFill>
                <a:latin typeface="+mj-lt"/>
              </a:rPr>
              <a:t>3. 15-minute moderated Q&amp;A</a:t>
            </a:r>
          </a:p>
          <a:p>
            <a:pPr marL="0" indent="0">
              <a:buNone/>
            </a:pPr>
            <a:endParaRPr lang="en-US" sz="3200" dirty="0"/>
          </a:p>
          <a:p>
            <a:endParaRPr lang="en-US" dirty="0"/>
          </a:p>
        </p:txBody>
      </p:sp>
    </p:spTree>
    <p:extLst>
      <p:ext uri="{BB962C8B-B14F-4D97-AF65-F5344CB8AC3E}">
        <p14:creationId xmlns:p14="http://schemas.microsoft.com/office/powerpoint/2010/main" val="36558103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588F0-EBB0-2542-8C09-3145C720C586}"/>
              </a:ext>
            </a:extLst>
          </p:cNvPr>
          <p:cNvSpPr>
            <a:spLocks noGrp="1"/>
          </p:cNvSpPr>
          <p:nvPr>
            <p:ph type="title"/>
          </p:nvPr>
        </p:nvSpPr>
        <p:spPr/>
        <p:txBody>
          <a:bodyPr>
            <a:normAutofit/>
          </a:bodyPr>
          <a:lstStyle/>
          <a:p>
            <a:r>
              <a:rPr lang="en-US" dirty="0" err="1"/>
              <a:t>Manganello</a:t>
            </a:r>
            <a:r>
              <a:rPr lang="en-US" dirty="0"/>
              <a:t> et al. (2020) “</a:t>
            </a:r>
            <a:r>
              <a:rPr lang="en-US" u="sng" dirty="0">
                <a:hlinkClick r:id="rId2"/>
              </a:rPr>
              <a:t>Pandemics and PSAs</a:t>
            </a:r>
            <a:r>
              <a:rPr lang="en-US" dirty="0"/>
              <a:t>,” </a:t>
            </a:r>
            <a:r>
              <a:rPr lang="en-US" i="1" dirty="0"/>
              <a:t>Health Comm</a:t>
            </a:r>
            <a:r>
              <a:rPr lang="en-US" dirty="0"/>
              <a:t>, 35:14, 1711-1714.</a:t>
            </a:r>
          </a:p>
        </p:txBody>
      </p:sp>
      <p:sp>
        <p:nvSpPr>
          <p:cNvPr id="3" name="Content Placeholder 2">
            <a:extLst>
              <a:ext uri="{FF2B5EF4-FFF2-40B4-BE49-F238E27FC236}">
                <a16:creationId xmlns:a16="http://schemas.microsoft.com/office/drawing/2014/main" id="{1296AB9F-D4A3-894F-8B83-CCD2799C9636}"/>
              </a:ext>
            </a:extLst>
          </p:cNvPr>
          <p:cNvSpPr>
            <a:spLocks noGrp="1"/>
          </p:cNvSpPr>
          <p:nvPr>
            <p:ph idx="1"/>
          </p:nvPr>
        </p:nvSpPr>
        <p:spPr/>
        <p:txBody>
          <a:bodyPr/>
          <a:lstStyle/>
          <a:p>
            <a:pPr marL="0" indent="0">
              <a:buNone/>
            </a:pPr>
            <a:r>
              <a:rPr lang="en-US" sz="3200" dirty="0"/>
              <a:t>View videos again, practice interpretation as a group.</a:t>
            </a:r>
          </a:p>
          <a:p>
            <a:endParaRPr lang="en-US" sz="3200" dirty="0"/>
          </a:p>
          <a:p>
            <a:r>
              <a:rPr lang="en-US" sz="3200" dirty="0"/>
              <a:t>CA Surgeon General Dr. Nadine Burke-Harris PSA:</a:t>
            </a:r>
          </a:p>
          <a:p>
            <a:pPr marL="0" indent="0">
              <a:buNone/>
            </a:pPr>
            <a:r>
              <a:rPr lang="en-US" sz="3200" dirty="0">
                <a:hlinkClick r:id="rId3"/>
              </a:rPr>
              <a:t>https://twitter.com/CA_OSG/status/1240403238760910848</a:t>
            </a:r>
            <a:endParaRPr lang="en-US" sz="3200" dirty="0"/>
          </a:p>
          <a:p>
            <a:r>
              <a:rPr lang="en-US" sz="3200" dirty="0"/>
              <a:t> Schwarzenegger hot tub video: </a:t>
            </a:r>
            <a:r>
              <a:rPr lang="en-US" sz="3200" dirty="0">
                <a:hlinkClick r:id="rId4"/>
              </a:rPr>
              <a:t>https://twitter.com/Schwarzenegger/status/1240418674491543552</a:t>
            </a:r>
            <a:endParaRPr lang="en-US" sz="3200" dirty="0"/>
          </a:p>
          <a:p>
            <a:pPr marL="0" indent="0">
              <a:buNone/>
            </a:pPr>
            <a:endParaRPr lang="en-US" dirty="0"/>
          </a:p>
        </p:txBody>
      </p:sp>
    </p:spTree>
    <p:extLst>
      <p:ext uri="{BB962C8B-B14F-4D97-AF65-F5344CB8AC3E}">
        <p14:creationId xmlns:p14="http://schemas.microsoft.com/office/powerpoint/2010/main" val="24504982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780F1-05F6-8B49-90A2-6A585E6BB00B}"/>
              </a:ext>
            </a:extLst>
          </p:cNvPr>
          <p:cNvSpPr>
            <a:spLocks noGrp="1"/>
          </p:cNvSpPr>
          <p:nvPr>
            <p:ph type="title"/>
          </p:nvPr>
        </p:nvSpPr>
        <p:spPr/>
        <p:txBody>
          <a:bodyPr>
            <a:normAutofit/>
          </a:bodyPr>
          <a:lstStyle/>
          <a:p>
            <a:pPr algn="ctr"/>
            <a:r>
              <a:rPr lang="en-US" sz="4000" dirty="0"/>
              <a:t>CA Surgeon General Dr. Nadine Burke-Harris PSA</a:t>
            </a:r>
          </a:p>
        </p:txBody>
      </p:sp>
      <p:pic>
        <p:nvPicPr>
          <p:cNvPr id="4" name="CA Surgeon General PSA.mp4" descr="CA Surgeon General PSA.mp4">
            <a:hlinkClick r:id="" action="ppaction://media"/>
            <a:extLst>
              <a:ext uri="{FF2B5EF4-FFF2-40B4-BE49-F238E27FC236}">
                <a16:creationId xmlns:a16="http://schemas.microsoft.com/office/drawing/2014/main" id="{139B867B-88A7-3A46-8233-8C72FAB4DF12}"/>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2227263" y="1825625"/>
            <a:ext cx="7735887" cy="4351338"/>
          </a:xfrm>
        </p:spPr>
      </p:pic>
    </p:spTree>
    <p:extLst>
      <p:ext uri="{BB962C8B-B14F-4D97-AF65-F5344CB8AC3E}">
        <p14:creationId xmlns:p14="http://schemas.microsoft.com/office/powerpoint/2010/main" val="2425443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004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C5DCE-DB55-584E-9812-A2721CDFC88A}"/>
              </a:ext>
            </a:extLst>
          </p:cNvPr>
          <p:cNvSpPr>
            <a:spLocks noGrp="1"/>
          </p:cNvSpPr>
          <p:nvPr>
            <p:ph type="title"/>
          </p:nvPr>
        </p:nvSpPr>
        <p:spPr/>
        <p:txBody>
          <a:bodyPr/>
          <a:lstStyle/>
          <a:p>
            <a:pPr algn="ctr"/>
            <a:r>
              <a:rPr lang="en-US" dirty="0"/>
              <a:t>Schwarzenegger hot tub video</a:t>
            </a:r>
          </a:p>
        </p:txBody>
      </p:sp>
      <p:pic>
        <p:nvPicPr>
          <p:cNvPr id="4" name="Schwarzenegger PSA.mp4" descr="Schwarzenegger PSA.mp4">
            <a:hlinkClick r:id="" action="ppaction://media"/>
            <a:extLst>
              <a:ext uri="{FF2B5EF4-FFF2-40B4-BE49-F238E27FC236}">
                <a16:creationId xmlns:a16="http://schemas.microsoft.com/office/drawing/2014/main" id="{17C1D5B0-D374-4C42-B53B-9C4239834926}"/>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3775075" y="1825625"/>
            <a:ext cx="4641850" cy="4351338"/>
          </a:xfrm>
        </p:spPr>
      </p:pic>
    </p:spTree>
    <p:extLst>
      <p:ext uri="{BB962C8B-B14F-4D97-AF65-F5344CB8AC3E}">
        <p14:creationId xmlns:p14="http://schemas.microsoft.com/office/powerpoint/2010/main" val="1000706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276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84357" y="456173"/>
            <a:ext cx="184731" cy="300210"/>
          </a:xfrm>
          <a:prstGeom prst="rect">
            <a:avLst/>
          </a:prstGeom>
          <a:noFill/>
        </p:spPr>
        <p:txBody>
          <a:bodyPr wrap="none" rtlCol="0">
            <a:spAutoFit/>
          </a:bodyPr>
          <a:lstStyle/>
          <a:p>
            <a:endParaRPr lang="en-US" sz="1351" dirty="0"/>
          </a:p>
        </p:txBody>
      </p:sp>
      <p:pic>
        <p:nvPicPr>
          <p:cNvPr id="5" name="Picture 4"/>
          <p:cNvPicPr>
            <a:picLocks noChangeAspect="1"/>
          </p:cNvPicPr>
          <p:nvPr/>
        </p:nvPicPr>
        <p:blipFill rotWithShape="1">
          <a:blip r:embed="rId3"/>
          <a:srcRect l="-1185" r="62144"/>
          <a:stretch/>
        </p:blipFill>
        <p:spPr>
          <a:xfrm>
            <a:off x="878673" y="21651"/>
            <a:ext cx="2039939" cy="914400"/>
          </a:xfrm>
          <a:prstGeom prst="rect">
            <a:avLst/>
          </a:prstGeom>
        </p:spPr>
      </p:pic>
      <p:sp>
        <p:nvSpPr>
          <p:cNvPr id="6" name="TextBox 5"/>
          <p:cNvSpPr txBox="1"/>
          <p:nvPr/>
        </p:nvSpPr>
        <p:spPr>
          <a:xfrm>
            <a:off x="9304033" y="628780"/>
            <a:ext cx="184731" cy="300210"/>
          </a:xfrm>
          <a:prstGeom prst="rect">
            <a:avLst/>
          </a:prstGeom>
          <a:noFill/>
        </p:spPr>
        <p:txBody>
          <a:bodyPr wrap="none" rtlCol="0">
            <a:spAutoFit/>
          </a:bodyPr>
          <a:lstStyle/>
          <a:p>
            <a:endParaRPr lang="en-US" sz="1351" dirty="0"/>
          </a:p>
        </p:txBody>
      </p:sp>
      <p:pic>
        <p:nvPicPr>
          <p:cNvPr id="7" name="Picture 6" descr="RiceLogo_hi-res med siz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37233" y="70313"/>
            <a:ext cx="1889449" cy="822960"/>
          </a:xfrm>
          <a:prstGeom prst="rect">
            <a:avLst/>
          </a:prstGeom>
        </p:spPr>
      </p:pic>
      <p:sp>
        <p:nvSpPr>
          <p:cNvPr id="2" name="Title 1">
            <a:extLst>
              <a:ext uri="{FF2B5EF4-FFF2-40B4-BE49-F238E27FC236}">
                <a16:creationId xmlns:a16="http://schemas.microsoft.com/office/drawing/2014/main" id="{73379211-2BB8-AD4F-9B43-90F1485A6CF2}"/>
              </a:ext>
            </a:extLst>
          </p:cNvPr>
          <p:cNvSpPr>
            <a:spLocks noGrp="1"/>
          </p:cNvSpPr>
          <p:nvPr>
            <p:ph type="title"/>
          </p:nvPr>
        </p:nvSpPr>
        <p:spPr>
          <a:xfrm>
            <a:off x="838200" y="46460"/>
            <a:ext cx="10515600" cy="1325563"/>
          </a:xfrm>
        </p:spPr>
        <p:txBody>
          <a:bodyPr/>
          <a:lstStyle/>
          <a:p>
            <a:pPr algn="ctr"/>
            <a:r>
              <a:rPr lang="en-US" dirty="0"/>
              <a:t>Assignment</a:t>
            </a:r>
          </a:p>
        </p:txBody>
      </p:sp>
      <p:sp>
        <p:nvSpPr>
          <p:cNvPr id="8" name="Content Placeholder 7">
            <a:extLst>
              <a:ext uri="{FF2B5EF4-FFF2-40B4-BE49-F238E27FC236}">
                <a16:creationId xmlns:a16="http://schemas.microsoft.com/office/drawing/2014/main" id="{6366D193-B45D-C64E-B5A8-2A69945E6ED7}"/>
              </a:ext>
            </a:extLst>
          </p:cNvPr>
          <p:cNvSpPr>
            <a:spLocks noGrp="1"/>
          </p:cNvSpPr>
          <p:nvPr>
            <p:ph idx="1"/>
          </p:nvPr>
        </p:nvSpPr>
        <p:spPr>
          <a:xfrm>
            <a:off x="838200" y="1343886"/>
            <a:ext cx="10515600" cy="4694527"/>
          </a:xfrm>
        </p:spPr>
        <p:txBody>
          <a:bodyPr>
            <a:noAutofit/>
          </a:bodyPr>
          <a:lstStyle/>
          <a:p>
            <a:pPr marL="742950" indent="-742950">
              <a:lnSpc>
                <a:spcPct val="120000"/>
              </a:lnSpc>
              <a:buFont typeface="+mj-lt"/>
              <a:buAutoNum type="arabicPeriod"/>
            </a:pPr>
            <a:r>
              <a:rPr lang="en-US" sz="3600" dirty="0">
                <a:latin typeface="+mj-lt"/>
              </a:rPr>
              <a:t>Watch the videos and take notes on your own. </a:t>
            </a:r>
          </a:p>
          <a:p>
            <a:pPr marL="742950" indent="-742950">
              <a:lnSpc>
                <a:spcPct val="120000"/>
              </a:lnSpc>
              <a:buFont typeface="+mj-lt"/>
              <a:buAutoNum type="arabicPeriod"/>
            </a:pPr>
            <a:r>
              <a:rPr lang="en-US" sz="3600" dirty="0">
                <a:latin typeface="+mj-lt"/>
              </a:rPr>
              <a:t>Analyze the videos. Identify details that make each video different from the other. Describe how they look, how they sound, what we see, what is said, what else is in the frame besides the speaker, production quality, length, etc.</a:t>
            </a:r>
          </a:p>
        </p:txBody>
      </p:sp>
    </p:spTree>
    <p:extLst>
      <p:ext uri="{BB962C8B-B14F-4D97-AF65-F5344CB8AC3E}">
        <p14:creationId xmlns:p14="http://schemas.microsoft.com/office/powerpoint/2010/main" val="7127274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84357" y="456173"/>
            <a:ext cx="184731" cy="300210"/>
          </a:xfrm>
          <a:prstGeom prst="rect">
            <a:avLst/>
          </a:prstGeom>
          <a:noFill/>
        </p:spPr>
        <p:txBody>
          <a:bodyPr wrap="none" rtlCol="0">
            <a:spAutoFit/>
          </a:bodyPr>
          <a:lstStyle/>
          <a:p>
            <a:endParaRPr lang="en-US" sz="1351" dirty="0"/>
          </a:p>
        </p:txBody>
      </p:sp>
      <p:pic>
        <p:nvPicPr>
          <p:cNvPr id="5" name="Picture 4"/>
          <p:cNvPicPr>
            <a:picLocks noChangeAspect="1"/>
          </p:cNvPicPr>
          <p:nvPr/>
        </p:nvPicPr>
        <p:blipFill rotWithShape="1">
          <a:blip r:embed="rId3"/>
          <a:srcRect l="-1185" r="62144"/>
          <a:stretch/>
        </p:blipFill>
        <p:spPr>
          <a:xfrm>
            <a:off x="878673" y="21651"/>
            <a:ext cx="2039939" cy="914400"/>
          </a:xfrm>
          <a:prstGeom prst="rect">
            <a:avLst/>
          </a:prstGeom>
        </p:spPr>
      </p:pic>
      <p:sp>
        <p:nvSpPr>
          <p:cNvPr id="6" name="TextBox 5"/>
          <p:cNvSpPr txBox="1"/>
          <p:nvPr/>
        </p:nvSpPr>
        <p:spPr>
          <a:xfrm>
            <a:off x="9304033" y="628780"/>
            <a:ext cx="184731" cy="300210"/>
          </a:xfrm>
          <a:prstGeom prst="rect">
            <a:avLst/>
          </a:prstGeom>
          <a:noFill/>
        </p:spPr>
        <p:txBody>
          <a:bodyPr wrap="none" rtlCol="0">
            <a:spAutoFit/>
          </a:bodyPr>
          <a:lstStyle/>
          <a:p>
            <a:endParaRPr lang="en-US" sz="1351" dirty="0"/>
          </a:p>
        </p:txBody>
      </p:sp>
      <p:pic>
        <p:nvPicPr>
          <p:cNvPr id="7" name="Picture 6" descr="RiceLogo_hi-res med siz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37233" y="70313"/>
            <a:ext cx="1889449" cy="822960"/>
          </a:xfrm>
          <a:prstGeom prst="rect">
            <a:avLst/>
          </a:prstGeom>
        </p:spPr>
      </p:pic>
      <p:sp>
        <p:nvSpPr>
          <p:cNvPr id="2" name="Title 1">
            <a:extLst>
              <a:ext uri="{FF2B5EF4-FFF2-40B4-BE49-F238E27FC236}">
                <a16:creationId xmlns:a16="http://schemas.microsoft.com/office/drawing/2014/main" id="{73379211-2BB8-AD4F-9B43-90F1485A6CF2}"/>
              </a:ext>
            </a:extLst>
          </p:cNvPr>
          <p:cNvSpPr>
            <a:spLocks noGrp="1"/>
          </p:cNvSpPr>
          <p:nvPr>
            <p:ph type="title"/>
          </p:nvPr>
        </p:nvSpPr>
        <p:spPr>
          <a:xfrm>
            <a:off x="838200" y="46460"/>
            <a:ext cx="10515600" cy="1325563"/>
          </a:xfrm>
        </p:spPr>
        <p:txBody>
          <a:bodyPr/>
          <a:lstStyle/>
          <a:p>
            <a:pPr algn="ctr"/>
            <a:r>
              <a:rPr lang="en-US" dirty="0"/>
              <a:t>Assignment</a:t>
            </a:r>
          </a:p>
        </p:txBody>
      </p:sp>
      <p:sp>
        <p:nvSpPr>
          <p:cNvPr id="8" name="Content Placeholder 7">
            <a:extLst>
              <a:ext uri="{FF2B5EF4-FFF2-40B4-BE49-F238E27FC236}">
                <a16:creationId xmlns:a16="http://schemas.microsoft.com/office/drawing/2014/main" id="{6366D193-B45D-C64E-B5A8-2A69945E6ED7}"/>
              </a:ext>
            </a:extLst>
          </p:cNvPr>
          <p:cNvSpPr>
            <a:spLocks noGrp="1"/>
          </p:cNvSpPr>
          <p:nvPr>
            <p:ph idx="1"/>
          </p:nvPr>
        </p:nvSpPr>
        <p:spPr>
          <a:xfrm>
            <a:off x="838200" y="1343886"/>
            <a:ext cx="10515600" cy="4694527"/>
          </a:xfrm>
        </p:spPr>
        <p:txBody>
          <a:bodyPr>
            <a:noAutofit/>
          </a:bodyPr>
          <a:lstStyle/>
          <a:p>
            <a:pPr marL="742950" indent="-742950">
              <a:lnSpc>
                <a:spcPct val="120000"/>
              </a:lnSpc>
              <a:buFont typeface="+mj-lt"/>
              <a:buAutoNum type="arabicPeriod" startAt="3"/>
            </a:pPr>
            <a:r>
              <a:rPr lang="en-US" sz="3600" dirty="0">
                <a:latin typeface="+mj-lt"/>
              </a:rPr>
              <a:t>Identify </a:t>
            </a:r>
            <a:r>
              <a:rPr lang="en-US" sz="3600" u="sng" dirty="0">
                <a:latin typeface="+mj-lt"/>
              </a:rPr>
              <a:t>source</a:t>
            </a:r>
            <a:r>
              <a:rPr lang="en-US" sz="3600" dirty="0">
                <a:latin typeface="+mj-lt"/>
              </a:rPr>
              <a:t>, </a:t>
            </a:r>
            <a:r>
              <a:rPr lang="en-US" sz="3600" u="sng" dirty="0">
                <a:latin typeface="+mj-lt"/>
              </a:rPr>
              <a:t>channel</a:t>
            </a:r>
            <a:r>
              <a:rPr lang="en-US" sz="3600" dirty="0">
                <a:latin typeface="+mj-lt"/>
              </a:rPr>
              <a:t>, and </a:t>
            </a:r>
            <a:r>
              <a:rPr lang="en-US" sz="3600" u="sng" dirty="0">
                <a:latin typeface="+mj-lt"/>
              </a:rPr>
              <a:t>content</a:t>
            </a:r>
            <a:r>
              <a:rPr lang="en-US" sz="3600" dirty="0">
                <a:latin typeface="+mj-lt"/>
              </a:rPr>
              <a:t> for each. </a:t>
            </a:r>
          </a:p>
          <a:p>
            <a:pPr marL="742950" indent="-742950">
              <a:lnSpc>
                <a:spcPct val="120000"/>
              </a:lnSpc>
              <a:buFont typeface="+mj-lt"/>
              <a:buAutoNum type="arabicPeriod" startAt="3"/>
            </a:pPr>
            <a:r>
              <a:rPr lang="en-US" sz="3600" dirty="0">
                <a:latin typeface="+mj-lt"/>
              </a:rPr>
              <a:t>What are the general impressions or feelings you get from each video, and why? </a:t>
            </a:r>
          </a:p>
          <a:p>
            <a:pPr marL="742950" indent="-742950">
              <a:lnSpc>
                <a:spcPct val="120000"/>
              </a:lnSpc>
              <a:buFont typeface="+mj-lt"/>
              <a:buAutoNum type="arabicPeriod" startAt="3"/>
            </a:pPr>
            <a:r>
              <a:rPr lang="en-US" sz="3600" dirty="0">
                <a:latin typeface="+mj-lt"/>
              </a:rPr>
              <a:t>How do your feelings about the video relate to the style of the video?</a:t>
            </a:r>
          </a:p>
          <a:p>
            <a:pPr marL="742950" indent="-742950">
              <a:lnSpc>
                <a:spcPct val="120000"/>
              </a:lnSpc>
              <a:buFont typeface="+mj-lt"/>
              <a:buAutoNum type="arabicPeriod" startAt="3"/>
            </a:pPr>
            <a:r>
              <a:rPr lang="en-US" sz="3600" dirty="0">
                <a:latin typeface="+mj-lt"/>
              </a:rPr>
              <a:t>What did you learn from this comparison? </a:t>
            </a:r>
          </a:p>
        </p:txBody>
      </p:sp>
    </p:spTree>
    <p:extLst>
      <p:ext uri="{BB962C8B-B14F-4D97-AF65-F5344CB8AC3E}">
        <p14:creationId xmlns:p14="http://schemas.microsoft.com/office/powerpoint/2010/main" val="15247715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84357" y="456173"/>
            <a:ext cx="184731" cy="300210"/>
          </a:xfrm>
          <a:prstGeom prst="rect">
            <a:avLst/>
          </a:prstGeom>
          <a:noFill/>
        </p:spPr>
        <p:txBody>
          <a:bodyPr wrap="none" rtlCol="0">
            <a:spAutoFit/>
          </a:bodyPr>
          <a:lstStyle/>
          <a:p>
            <a:endParaRPr lang="en-US" sz="1351" dirty="0"/>
          </a:p>
        </p:txBody>
      </p:sp>
      <p:pic>
        <p:nvPicPr>
          <p:cNvPr id="5" name="Picture 4"/>
          <p:cNvPicPr>
            <a:picLocks noChangeAspect="1"/>
          </p:cNvPicPr>
          <p:nvPr/>
        </p:nvPicPr>
        <p:blipFill rotWithShape="1">
          <a:blip r:embed="rId3"/>
          <a:srcRect l="-1185" r="62144"/>
          <a:stretch/>
        </p:blipFill>
        <p:spPr>
          <a:xfrm>
            <a:off x="878673" y="21651"/>
            <a:ext cx="2039939" cy="914400"/>
          </a:xfrm>
          <a:prstGeom prst="rect">
            <a:avLst/>
          </a:prstGeom>
        </p:spPr>
      </p:pic>
      <p:sp>
        <p:nvSpPr>
          <p:cNvPr id="6" name="TextBox 5"/>
          <p:cNvSpPr txBox="1"/>
          <p:nvPr/>
        </p:nvSpPr>
        <p:spPr>
          <a:xfrm>
            <a:off x="9304033" y="628780"/>
            <a:ext cx="184731" cy="300210"/>
          </a:xfrm>
          <a:prstGeom prst="rect">
            <a:avLst/>
          </a:prstGeom>
          <a:noFill/>
        </p:spPr>
        <p:txBody>
          <a:bodyPr wrap="none" rtlCol="0">
            <a:spAutoFit/>
          </a:bodyPr>
          <a:lstStyle/>
          <a:p>
            <a:endParaRPr lang="en-US" sz="1351" dirty="0"/>
          </a:p>
        </p:txBody>
      </p:sp>
      <p:pic>
        <p:nvPicPr>
          <p:cNvPr id="7" name="Picture 6" descr="RiceLogo_hi-res med siz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37233" y="70313"/>
            <a:ext cx="1889449" cy="822960"/>
          </a:xfrm>
          <a:prstGeom prst="rect">
            <a:avLst/>
          </a:prstGeom>
        </p:spPr>
      </p:pic>
      <p:sp>
        <p:nvSpPr>
          <p:cNvPr id="2" name="Title 1">
            <a:extLst>
              <a:ext uri="{FF2B5EF4-FFF2-40B4-BE49-F238E27FC236}">
                <a16:creationId xmlns:a16="http://schemas.microsoft.com/office/drawing/2014/main" id="{7D32576B-BC5B-1C4B-ADF6-B13FC863B7F1}"/>
              </a:ext>
            </a:extLst>
          </p:cNvPr>
          <p:cNvSpPr>
            <a:spLocks noGrp="1"/>
          </p:cNvSpPr>
          <p:nvPr>
            <p:ph type="title"/>
          </p:nvPr>
        </p:nvSpPr>
        <p:spPr>
          <a:xfrm>
            <a:off x="838200" y="753049"/>
            <a:ext cx="10515600" cy="1325563"/>
          </a:xfrm>
        </p:spPr>
        <p:txBody>
          <a:bodyPr>
            <a:normAutofit/>
          </a:bodyPr>
          <a:lstStyle/>
          <a:p>
            <a:pPr algn="ctr"/>
            <a:r>
              <a:rPr lang="en-US" sz="3600" dirty="0" err="1"/>
              <a:t>Manganello</a:t>
            </a:r>
            <a:r>
              <a:rPr lang="en-US" sz="3600" dirty="0"/>
              <a:t> et al. (2020) “</a:t>
            </a:r>
            <a:r>
              <a:rPr lang="en-US" sz="3600" u="sng" dirty="0">
                <a:hlinkClick r:id="rId5"/>
              </a:rPr>
              <a:t>Pandemics and PSAs</a:t>
            </a:r>
            <a:r>
              <a:rPr lang="en-US" sz="3600" dirty="0"/>
              <a:t>”</a:t>
            </a:r>
          </a:p>
        </p:txBody>
      </p:sp>
      <p:sp>
        <p:nvSpPr>
          <p:cNvPr id="8" name="Content Placeholder 7">
            <a:extLst>
              <a:ext uri="{FF2B5EF4-FFF2-40B4-BE49-F238E27FC236}">
                <a16:creationId xmlns:a16="http://schemas.microsoft.com/office/drawing/2014/main" id="{6366D193-B45D-C64E-B5A8-2A69945E6ED7}"/>
              </a:ext>
            </a:extLst>
          </p:cNvPr>
          <p:cNvSpPr>
            <a:spLocks noGrp="1"/>
          </p:cNvSpPr>
          <p:nvPr>
            <p:ph idx="1"/>
          </p:nvPr>
        </p:nvSpPr>
        <p:spPr/>
        <p:txBody>
          <a:bodyPr>
            <a:normAutofit/>
          </a:bodyPr>
          <a:lstStyle/>
          <a:p>
            <a:pPr marL="0" indent="0">
              <a:buNone/>
            </a:pPr>
            <a:endParaRPr lang="en-US" sz="4400" dirty="0"/>
          </a:p>
          <a:p>
            <a:pPr marL="0" indent="0">
              <a:buNone/>
            </a:pPr>
            <a:r>
              <a:rPr lang="en-US" sz="4400" dirty="0"/>
              <a:t>“social media have transformed </a:t>
            </a:r>
            <a:r>
              <a:rPr lang="en-US" sz="4400" u="sng" dirty="0"/>
              <a:t>who</a:t>
            </a:r>
            <a:r>
              <a:rPr lang="en-US" sz="4400" dirty="0"/>
              <a:t> provides content (</a:t>
            </a:r>
            <a:r>
              <a:rPr lang="en-US" sz="4400" u="sng" dirty="0"/>
              <a:t>source</a:t>
            </a:r>
            <a:r>
              <a:rPr lang="en-US" sz="4400" dirty="0"/>
              <a:t>), </a:t>
            </a:r>
            <a:r>
              <a:rPr lang="en-US" sz="4400" u="sng" dirty="0"/>
              <a:t>how</a:t>
            </a:r>
            <a:r>
              <a:rPr lang="en-US" sz="4400" dirty="0"/>
              <a:t> information is accessed by audiences (</a:t>
            </a:r>
            <a:r>
              <a:rPr lang="en-US" sz="4400" u="sng" dirty="0"/>
              <a:t>channel</a:t>
            </a:r>
            <a:r>
              <a:rPr lang="en-US" sz="4400" dirty="0"/>
              <a:t>), and the </a:t>
            </a:r>
            <a:r>
              <a:rPr lang="en-US" sz="4400" u="sng" dirty="0"/>
              <a:t>nature</a:t>
            </a:r>
            <a:r>
              <a:rPr lang="en-US" sz="4400" dirty="0"/>
              <a:t> of the information that reaches the public (</a:t>
            </a:r>
            <a:r>
              <a:rPr lang="en-US" sz="4400" u="sng" dirty="0"/>
              <a:t>content</a:t>
            </a:r>
            <a:r>
              <a:rPr lang="en-US" sz="4400" dirty="0"/>
              <a:t>).”</a:t>
            </a:r>
          </a:p>
        </p:txBody>
      </p:sp>
    </p:spTree>
    <p:extLst>
      <p:ext uri="{BB962C8B-B14F-4D97-AF65-F5344CB8AC3E}">
        <p14:creationId xmlns:p14="http://schemas.microsoft.com/office/powerpoint/2010/main" val="14226410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DD70E-0419-F042-9C36-B89A2094995E}"/>
              </a:ext>
            </a:extLst>
          </p:cNvPr>
          <p:cNvSpPr>
            <a:spLocks noGrp="1"/>
          </p:cNvSpPr>
          <p:nvPr>
            <p:ph type="title"/>
          </p:nvPr>
        </p:nvSpPr>
        <p:spPr/>
        <p:txBody>
          <a:bodyPr/>
          <a:lstStyle/>
          <a:p>
            <a:r>
              <a:rPr lang="en-US" dirty="0"/>
              <a:t>Discussion Q’s for students</a:t>
            </a:r>
          </a:p>
        </p:txBody>
      </p:sp>
      <p:sp>
        <p:nvSpPr>
          <p:cNvPr id="3" name="Content Placeholder 2">
            <a:extLst>
              <a:ext uri="{FF2B5EF4-FFF2-40B4-BE49-F238E27FC236}">
                <a16:creationId xmlns:a16="http://schemas.microsoft.com/office/drawing/2014/main" id="{C35BC729-8C11-0A47-8D25-DAFCEA7A5F79}"/>
              </a:ext>
            </a:extLst>
          </p:cNvPr>
          <p:cNvSpPr>
            <a:spLocks noGrp="1"/>
          </p:cNvSpPr>
          <p:nvPr>
            <p:ph idx="1"/>
          </p:nvPr>
        </p:nvSpPr>
        <p:spPr/>
        <p:txBody>
          <a:bodyPr>
            <a:normAutofit fontScale="92500" lnSpcReduction="10000"/>
          </a:bodyPr>
          <a:lstStyle/>
          <a:p>
            <a:r>
              <a:rPr lang="en-US" sz="3600" dirty="0"/>
              <a:t>Why is the idea of proactive science communication a challenge? What might that type of active countering of misinformation look like, and where would it need to appear?</a:t>
            </a:r>
          </a:p>
          <a:p>
            <a:endParaRPr lang="en-US" sz="3600" dirty="0"/>
          </a:p>
          <a:p>
            <a:r>
              <a:rPr lang="en-US" sz="3600" dirty="0"/>
              <a:t>What can we learn from thinking about the health communication challenges faced by the WHO, CDC, and other official organizations in relation to the ways we consumer visual media (on social media) every day?</a:t>
            </a:r>
          </a:p>
          <a:p>
            <a:pPr marL="0" indent="0">
              <a:buNone/>
            </a:pPr>
            <a:endParaRPr lang="en-US" sz="3600" dirty="0"/>
          </a:p>
        </p:txBody>
      </p:sp>
    </p:spTree>
    <p:extLst>
      <p:ext uri="{BB962C8B-B14F-4D97-AF65-F5344CB8AC3E}">
        <p14:creationId xmlns:p14="http://schemas.microsoft.com/office/powerpoint/2010/main" val="42261542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84357" y="456173"/>
            <a:ext cx="184731" cy="300210"/>
          </a:xfrm>
          <a:prstGeom prst="rect">
            <a:avLst/>
          </a:prstGeom>
          <a:noFill/>
        </p:spPr>
        <p:txBody>
          <a:bodyPr wrap="none" rtlCol="0">
            <a:spAutoFit/>
          </a:bodyPr>
          <a:lstStyle/>
          <a:p>
            <a:endParaRPr lang="en-US" sz="1351" dirty="0"/>
          </a:p>
        </p:txBody>
      </p:sp>
      <p:pic>
        <p:nvPicPr>
          <p:cNvPr id="5" name="Picture 4"/>
          <p:cNvPicPr>
            <a:picLocks noChangeAspect="1"/>
          </p:cNvPicPr>
          <p:nvPr/>
        </p:nvPicPr>
        <p:blipFill rotWithShape="1">
          <a:blip r:embed="rId3"/>
          <a:srcRect l="-1185" r="62144"/>
          <a:stretch/>
        </p:blipFill>
        <p:spPr>
          <a:xfrm>
            <a:off x="878673" y="21651"/>
            <a:ext cx="2039939" cy="914400"/>
          </a:xfrm>
          <a:prstGeom prst="rect">
            <a:avLst/>
          </a:prstGeom>
        </p:spPr>
      </p:pic>
      <p:sp>
        <p:nvSpPr>
          <p:cNvPr id="6" name="TextBox 5"/>
          <p:cNvSpPr txBox="1"/>
          <p:nvPr/>
        </p:nvSpPr>
        <p:spPr>
          <a:xfrm>
            <a:off x="9304033" y="628780"/>
            <a:ext cx="184731" cy="300210"/>
          </a:xfrm>
          <a:prstGeom prst="rect">
            <a:avLst/>
          </a:prstGeom>
          <a:noFill/>
        </p:spPr>
        <p:txBody>
          <a:bodyPr wrap="none" rtlCol="0">
            <a:spAutoFit/>
          </a:bodyPr>
          <a:lstStyle/>
          <a:p>
            <a:endParaRPr lang="en-US" sz="1351" dirty="0"/>
          </a:p>
        </p:txBody>
      </p:sp>
      <p:pic>
        <p:nvPicPr>
          <p:cNvPr id="7" name="Picture 6" descr="RiceLogo_hi-res med siz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37233" y="70313"/>
            <a:ext cx="1889449" cy="822960"/>
          </a:xfrm>
          <a:prstGeom prst="rect">
            <a:avLst/>
          </a:prstGeom>
        </p:spPr>
      </p:pic>
      <p:sp>
        <p:nvSpPr>
          <p:cNvPr id="2" name="Title 1">
            <a:extLst>
              <a:ext uri="{FF2B5EF4-FFF2-40B4-BE49-F238E27FC236}">
                <a16:creationId xmlns:a16="http://schemas.microsoft.com/office/drawing/2014/main" id="{73379211-2BB8-AD4F-9B43-90F1485A6CF2}"/>
              </a:ext>
            </a:extLst>
          </p:cNvPr>
          <p:cNvSpPr>
            <a:spLocks noGrp="1"/>
          </p:cNvSpPr>
          <p:nvPr>
            <p:ph type="title"/>
          </p:nvPr>
        </p:nvSpPr>
        <p:spPr/>
        <p:txBody>
          <a:bodyPr/>
          <a:lstStyle/>
          <a:p>
            <a:pPr algn="ctr"/>
            <a:r>
              <a:rPr lang="en-US" dirty="0"/>
              <a:t>Additional Assignment</a:t>
            </a:r>
          </a:p>
        </p:txBody>
      </p:sp>
      <p:sp>
        <p:nvSpPr>
          <p:cNvPr id="8" name="Content Placeholder 7">
            <a:extLst>
              <a:ext uri="{FF2B5EF4-FFF2-40B4-BE49-F238E27FC236}">
                <a16:creationId xmlns:a16="http://schemas.microsoft.com/office/drawing/2014/main" id="{6366D193-B45D-C64E-B5A8-2A69945E6ED7}"/>
              </a:ext>
            </a:extLst>
          </p:cNvPr>
          <p:cNvSpPr>
            <a:spLocks noGrp="1"/>
          </p:cNvSpPr>
          <p:nvPr>
            <p:ph idx="1"/>
          </p:nvPr>
        </p:nvSpPr>
        <p:spPr/>
        <p:txBody>
          <a:bodyPr>
            <a:normAutofit fontScale="85000" lnSpcReduction="10000"/>
          </a:bodyPr>
          <a:lstStyle/>
          <a:p>
            <a:pPr marL="742950" indent="-742950">
              <a:lnSpc>
                <a:spcPct val="120000"/>
              </a:lnSpc>
              <a:buFont typeface="+mj-lt"/>
              <a:buAutoNum type="arabicPeriod"/>
            </a:pPr>
            <a:r>
              <a:rPr lang="en-US" sz="4400" dirty="0"/>
              <a:t>Based on the comparison in this exercise, create two of your own short, distinctly different (health communication or other) videos.</a:t>
            </a:r>
          </a:p>
          <a:p>
            <a:pPr marL="742950" indent="-742950">
              <a:lnSpc>
                <a:spcPct val="120000"/>
              </a:lnSpc>
              <a:buFont typeface="+mj-lt"/>
              <a:buAutoNum type="arabicPeriod"/>
            </a:pPr>
            <a:r>
              <a:rPr lang="en-US" sz="4400" dirty="0"/>
              <a:t>Differentiate </a:t>
            </a:r>
            <a:r>
              <a:rPr lang="en-US" sz="4400" u="sng" dirty="0"/>
              <a:t>source</a:t>
            </a:r>
            <a:r>
              <a:rPr lang="en-US" sz="4400" dirty="0"/>
              <a:t>, </a:t>
            </a:r>
            <a:r>
              <a:rPr lang="en-US" sz="4400" u="sng" dirty="0"/>
              <a:t>channel</a:t>
            </a:r>
            <a:r>
              <a:rPr lang="en-US" sz="4400" dirty="0"/>
              <a:t>, and </a:t>
            </a:r>
            <a:r>
              <a:rPr lang="en-US" sz="4400" u="sng" dirty="0"/>
              <a:t>content</a:t>
            </a:r>
            <a:r>
              <a:rPr lang="en-US" sz="4400" dirty="0"/>
              <a:t> for each through visual, audio, and other features. </a:t>
            </a:r>
          </a:p>
          <a:p>
            <a:pPr marL="742950" indent="-742950">
              <a:lnSpc>
                <a:spcPct val="120000"/>
              </a:lnSpc>
              <a:buFont typeface="+mj-lt"/>
              <a:buAutoNum type="arabicPeriod"/>
            </a:pPr>
            <a:r>
              <a:rPr lang="en-US" sz="4400" dirty="0"/>
              <a:t>What does each video communicate, and how?</a:t>
            </a:r>
          </a:p>
          <a:p>
            <a:pPr marL="0" indent="0">
              <a:buNone/>
            </a:pPr>
            <a:endParaRPr lang="en-US" sz="4400" dirty="0">
              <a:latin typeface="+mj-lt"/>
            </a:endParaRPr>
          </a:p>
        </p:txBody>
      </p:sp>
    </p:spTree>
    <p:extLst>
      <p:ext uri="{BB962C8B-B14F-4D97-AF65-F5344CB8AC3E}">
        <p14:creationId xmlns:p14="http://schemas.microsoft.com/office/powerpoint/2010/main" val="25171950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84357" y="456173"/>
            <a:ext cx="184731" cy="300210"/>
          </a:xfrm>
          <a:prstGeom prst="rect">
            <a:avLst/>
          </a:prstGeom>
          <a:noFill/>
        </p:spPr>
        <p:txBody>
          <a:bodyPr wrap="none" rtlCol="0">
            <a:spAutoFit/>
          </a:bodyPr>
          <a:lstStyle/>
          <a:p>
            <a:endParaRPr lang="en-US" sz="1351" dirty="0"/>
          </a:p>
        </p:txBody>
      </p:sp>
      <p:pic>
        <p:nvPicPr>
          <p:cNvPr id="5" name="Picture 4"/>
          <p:cNvPicPr>
            <a:picLocks noChangeAspect="1"/>
          </p:cNvPicPr>
          <p:nvPr/>
        </p:nvPicPr>
        <p:blipFill rotWithShape="1">
          <a:blip r:embed="rId3"/>
          <a:srcRect l="-1185" r="62144"/>
          <a:stretch/>
        </p:blipFill>
        <p:spPr>
          <a:xfrm>
            <a:off x="878673" y="21651"/>
            <a:ext cx="2039939" cy="914400"/>
          </a:xfrm>
          <a:prstGeom prst="rect">
            <a:avLst/>
          </a:prstGeom>
        </p:spPr>
      </p:pic>
      <p:sp>
        <p:nvSpPr>
          <p:cNvPr id="6" name="TextBox 5"/>
          <p:cNvSpPr txBox="1"/>
          <p:nvPr/>
        </p:nvSpPr>
        <p:spPr>
          <a:xfrm>
            <a:off x="9304033" y="628780"/>
            <a:ext cx="184731" cy="300210"/>
          </a:xfrm>
          <a:prstGeom prst="rect">
            <a:avLst/>
          </a:prstGeom>
          <a:noFill/>
        </p:spPr>
        <p:txBody>
          <a:bodyPr wrap="none" rtlCol="0">
            <a:spAutoFit/>
          </a:bodyPr>
          <a:lstStyle/>
          <a:p>
            <a:endParaRPr lang="en-US" sz="1351" dirty="0"/>
          </a:p>
        </p:txBody>
      </p:sp>
      <p:pic>
        <p:nvPicPr>
          <p:cNvPr id="7" name="Picture 6" descr="RiceLogo_hi-res med siz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37233" y="70313"/>
            <a:ext cx="1889449" cy="822960"/>
          </a:xfrm>
          <a:prstGeom prst="rect">
            <a:avLst/>
          </a:prstGeom>
        </p:spPr>
      </p:pic>
      <p:sp>
        <p:nvSpPr>
          <p:cNvPr id="2" name="Title 1">
            <a:extLst>
              <a:ext uri="{FF2B5EF4-FFF2-40B4-BE49-F238E27FC236}">
                <a16:creationId xmlns:a16="http://schemas.microsoft.com/office/drawing/2014/main" id="{2AA927CF-7260-1D44-8D9B-2E2879E4B8C2}"/>
              </a:ext>
            </a:extLst>
          </p:cNvPr>
          <p:cNvSpPr>
            <a:spLocks noGrp="1"/>
          </p:cNvSpPr>
          <p:nvPr>
            <p:ph type="title"/>
          </p:nvPr>
        </p:nvSpPr>
        <p:spPr/>
        <p:txBody>
          <a:bodyPr/>
          <a:lstStyle/>
          <a:p>
            <a:pPr algn="ctr"/>
            <a:r>
              <a:rPr lang="en-US" dirty="0"/>
              <a:t>Themes for today</a:t>
            </a:r>
          </a:p>
        </p:txBody>
      </p:sp>
      <p:sp>
        <p:nvSpPr>
          <p:cNvPr id="8" name="Content Placeholder 7">
            <a:extLst>
              <a:ext uri="{FF2B5EF4-FFF2-40B4-BE49-F238E27FC236}">
                <a16:creationId xmlns:a16="http://schemas.microsoft.com/office/drawing/2014/main" id="{6366D193-B45D-C64E-B5A8-2A69945E6ED7}"/>
              </a:ext>
            </a:extLst>
          </p:cNvPr>
          <p:cNvSpPr>
            <a:spLocks noGrp="1"/>
          </p:cNvSpPr>
          <p:nvPr>
            <p:ph idx="1"/>
          </p:nvPr>
        </p:nvSpPr>
        <p:spPr/>
        <p:txBody>
          <a:bodyPr>
            <a:noAutofit/>
          </a:bodyPr>
          <a:lstStyle/>
          <a:p>
            <a:pPr>
              <a:lnSpc>
                <a:spcPct val="100000"/>
              </a:lnSpc>
            </a:pPr>
            <a:r>
              <a:rPr lang="en-US" sz="3200" dirty="0">
                <a:latin typeface="+mj-lt"/>
              </a:rPr>
              <a:t>Health communication during the pandemic as case study for interpreting visual media</a:t>
            </a:r>
          </a:p>
          <a:p>
            <a:pPr>
              <a:lnSpc>
                <a:spcPct val="100000"/>
              </a:lnSpc>
            </a:pPr>
            <a:r>
              <a:rPr lang="en-US" sz="3200" dirty="0">
                <a:latin typeface="+mj-lt"/>
              </a:rPr>
              <a:t>Learning interpretation through hands-on practice and through media making </a:t>
            </a:r>
          </a:p>
          <a:p>
            <a:pPr>
              <a:lnSpc>
                <a:spcPct val="100000"/>
              </a:lnSpc>
            </a:pPr>
            <a:r>
              <a:rPr lang="en-US" sz="3200" dirty="0">
                <a:latin typeface="+mj-lt"/>
              </a:rPr>
              <a:t>How to communicate (health) information to influence people’s behavior? (+ how media influence your behavior)</a:t>
            </a:r>
          </a:p>
          <a:p>
            <a:pPr>
              <a:lnSpc>
                <a:spcPct val="100000"/>
              </a:lnSpc>
            </a:pPr>
            <a:r>
              <a:rPr lang="en-US" sz="3200" dirty="0">
                <a:latin typeface="+mj-lt"/>
              </a:rPr>
              <a:t>What are the techniques used in (health) communication that we should consider to answer this question?</a:t>
            </a:r>
          </a:p>
        </p:txBody>
      </p:sp>
    </p:spTree>
    <p:extLst>
      <p:ext uri="{BB962C8B-B14F-4D97-AF65-F5344CB8AC3E}">
        <p14:creationId xmlns:p14="http://schemas.microsoft.com/office/powerpoint/2010/main" val="32743825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A8327-2923-244D-B9D9-F84DFB56A57F}"/>
              </a:ext>
            </a:extLst>
          </p:cNvPr>
          <p:cNvSpPr>
            <a:spLocks noGrp="1"/>
          </p:cNvSpPr>
          <p:nvPr>
            <p:ph type="title"/>
          </p:nvPr>
        </p:nvSpPr>
        <p:spPr/>
        <p:txBody>
          <a:bodyPr/>
          <a:lstStyle/>
          <a:p>
            <a:pPr algn="ctr"/>
            <a:r>
              <a:rPr lang="en-US" dirty="0"/>
              <a:t>Themes for today	</a:t>
            </a:r>
          </a:p>
        </p:txBody>
      </p:sp>
      <p:sp>
        <p:nvSpPr>
          <p:cNvPr id="3" name="Content Placeholder 2">
            <a:extLst>
              <a:ext uri="{FF2B5EF4-FFF2-40B4-BE49-F238E27FC236}">
                <a16:creationId xmlns:a16="http://schemas.microsoft.com/office/drawing/2014/main" id="{E563E72A-307A-6B4E-812D-32C3D6CF38BF}"/>
              </a:ext>
            </a:extLst>
          </p:cNvPr>
          <p:cNvSpPr>
            <a:spLocks noGrp="1"/>
          </p:cNvSpPr>
          <p:nvPr>
            <p:ph idx="1"/>
          </p:nvPr>
        </p:nvSpPr>
        <p:spPr/>
        <p:txBody>
          <a:bodyPr>
            <a:normAutofit fontScale="92500"/>
          </a:bodyPr>
          <a:lstStyle/>
          <a:p>
            <a:r>
              <a:rPr lang="en-US" sz="3600" dirty="0">
                <a:latin typeface="+mj-lt"/>
              </a:rPr>
              <a:t>Health communication during the pandemic as case study for interpreting visual media</a:t>
            </a:r>
          </a:p>
          <a:p>
            <a:r>
              <a:rPr lang="en-US" sz="3600" dirty="0">
                <a:latin typeface="+mj-lt"/>
              </a:rPr>
              <a:t>Learning interpretation through hands-on practice and through media making </a:t>
            </a:r>
          </a:p>
          <a:p>
            <a:r>
              <a:rPr lang="en-US" sz="3600" dirty="0">
                <a:latin typeface="+mj-lt"/>
              </a:rPr>
              <a:t>How to communicate (health) information to influence people’s behavior? </a:t>
            </a:r>
          </a:p>
          <a:p>
            <a:r>
              <a:rPr lang="en-US" sz="3600" dirty="0">
                <a:latin typeface="+mj-lt"/>
              </a:rPr>
              <a:t>What are the techniques used in (health) communication that we should consider to answer this question?</a:t>
            </a:r>
          </a:p>
        </p:txBody>
      </p:sp>
    </p:spTree>
    <p:extLst>
      <p:ext uri="{BB962C8B-B14F-4D97-AF65-F5344CB8AC3E}">
        <p14:creationId xmlns:p14="http://schemas.microsoft.com/office/powerpoint/2010/main" val="3743931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84357" y="456173"/>
            <a:ext cx="184731" cy="300210"/>
          </a:xfrm>
          <a:prstGeom prst="rect">
            <a:avLst/>
          </a:prstGeom>
          <a:noFill/>
        </p:spPr>
        <p:txBody>
          <a:bodyPr wrap="none" rtlCol="0">
            <a:spAutoFit/>
          </a:bodyPr>
          <a:lstStyle/>
          <a:p>
            <a:endParaRPr lang="en-US" sz="1351" dirty="0"/>
          </a:p>
        </p:txBody>
      </p:sp>
      <p:pic>
        <p:nvPicPr>
          <p:cNvPr id="5" name="Picture 4"/>
          <p:cNvPicPr>
            <a:picLocks noChangeAspect="1"/>
          </p:cNvPicPr>
          <p:nvPr/>
        </p:nvPicPr>
        <p:blipFill rotWithShape="1">
          <a:blip r:embed="rId3"/>
          <a:srcRect l="-1185" r="62144"/>
          <a:stretch/>
        </p:blipFill>
        <p:spPr>
          <a:xfrm>
            <a:off x="878673" y="21651"/>
            <a:ext cx="2039939" cy="914400"/>
          </a:xfrm>
          <a:prstGeom prst="rect">
            <a:avLst/>
          </a:prstGeom>
        </p:spPr>
      </p:pic>
      <p:sp>
        <p:nvSpPr>
          <p:cNvPr id="6" name="TextBox 5"/>
          <p:cNvSpPr txBox="1"/>
          <p:nvPr/>
        </p:nvSpPr>
        <p:spPr>
          <a:xfrm>
            <a:off x="9304033" y="628780"/>
            <a:ext cx="184731" cy="300210"/>
          </a:xfrm>
          <a:prstGeom prst="rect">
            <a:avLst/>
          </a:prstGeom>
          <a:noFill/>
        </p:spPr>
        <p:txBody>
          <a:bodyPr wrap="none" rtlCol="0">
            <a:spAutoFit/>
          </a:bodyPr>
          <a:lstStyle/>
          <a:p>
            <a:endParaRPr lang="en-US" sz="1351" dirty="0"/>
          </a:p>
        </p:txBody>
      </p:sp>
      <p:pic>
        <p:nvPicPr>
          <p:cNvPr id="7" name="Picture 6" descr="RiceLogo_hi-res med siz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37233" y="70313"/>
            <a:ext cx="1889449" cy="822960"/>
          </a:xfrm>
          <a:prstGeom prst="rect">
            <a:avLst/>
          </a:prstGeom>
        </p:spPr>
      </p:pic>
      <p:sp>
        <p:nvSpPr>
          <p:cNvPr id="2" name="Title 1">
            <a:extLst>
              <a:ext uri="{FF2B5EF4-FFF2-40B4-BE49-F238E27FC236}">
                <a16:creationId xmlns:a16="http://schemas.microsoft.com/office/drawing/2014/main" id="{88A168AD-106D-2F45-8EA1-531D6C97B27C}"/>
              </a:ext>
            </a:extLst>
          </p:cNvPr>
          <p:cNvSpPr>
            <a:spLocks noGrp="1"/>
          </p:cNvSpPr>
          <p:nvPr>
            <p:ph type="title"/>
          </p:nvPr>
        </p:nvSpPr>
        <p:spPr>
          <a:xfrm>
            <a:off x="838200" y="753055"/>
            <a:ext cx="10515600" cy="1325563"/>
          </a:xfrm>
        </p:spPr>
        <p:txBody>
          <a:bodyPr/>
          <a:lstStyle/>
          <a:p>
            <a:r>
              <a:rPr lang="en-US" dirty="0"/>
              <a:t>Readings – Background or Source material</a:t>
            </a:r>
          </a:p>
        </p:txBody>
      </p:sp>
      <p:sp>
        <p:nvSpPr>
          <p:cNvPr id="8" name="Content Placeholder 7">
            <a:extLst>
              <a:ext uri="{FF2B5EF4-FFF2-40B4-BE49-F238E27FC236}">
                <a16:creationId xmlns:a16="http://schemas.microsoft.com/office/drawing/2014/main" id="{6366D193-B45D-C64E-B5A8-2A69945E6ED7}"/>
              </a:ext>
            </a:extLst>
          </p:cNvPr>
          <p:cNvSpPr>
            <a:spLocks noGrp="1"/>
          </p:cNvSpPr>
          <p:nvPr>
            <p:ph idx="1"/>
          </p:nvPr>
        </p:nvSpPr>
        <p:spPr/>
        <p:txBody>
          <a:bodyPr>
            <a:normAutofit/>
          </a:bodyPr>
          <a:lstStyle/>
          <a:p>
            <a:pPr marL="0" indent="0" algn="ctr">
              <a:buNone/>
            </a:pPr>
            <a:endParaRPr lang="en-US" sz="4400" dirty="0">
              <a:latin typeface="+mj-lt"/>
            </a:endParaRPr>
          </a:p>
          <a:p>
            <a:r>
              <a:rPr lang="en-US" sz="4400" dirty="0"/>
              <a:t>Editorial, “</a:t>
            </a:r>
            <a:r>
              <a:rPr lang="en-US" sz="4400" u="sng" dirty="0">
                <a:hlinkClick r:id="rId5"/>
              </a:rPr>
              <a:t>The COVID-19 infodemic</a:t>
            </a:r>
            <a:r>
              <a:rPr lang="en-US" sz="4400" dirty="0"/>
              <a:t>,” </a:t>
            </a:r>
            <a:r>
              <a:rPr lang="en-US" sz="4400" i="1" dirty="0"/>
              <a:t>The Lancet</a:t>
            </a:r>
            <a:r>
              <a:rPr lang="en-US" sz="4400" dirty="0"/>
              <a:t> (July 17, 2020) </a:t>
            </a:r>
          </a:p>
          <a:p>
            <a:r>
              <a:rPr lang="en-US" sz="4400" dirty="0" err="1"/>
              <a:t>Manganello</a:t>
            </a:r>
            <a:r>
              <a:rPr lang="en-US" sz="4400" dirty="0"/>
              <a:t> et al. (2020) “</a:t>
            </a:r>
            <a:r>
              <a:rPr lang="en-US" sz="4400" u="sng" dirty="0">
                <a:hlinkClick r:id="rId6"/>
              </a:rPr>
              <a:t>Pandemics and PSAs</a:t>
            </a:r>
            <a:r>
              <a:rPr lang="en-US" sz="4400" dirty="0"/>
              <a:t>,” </a:t>
            </a:r>
            <a:r>
              <a:rPr lang="en-US" sz="4400" i="1" dirty="0"/>
              <a:t>Health Comm</a:t>
            </a:r>
            <a:r>
              <a:rPr lang="en-US" sz="4400" dirty="0"/>
              <a:t>, 35:14, 1711-1714.</a:t>
            </a:r>
          </a:p>
          <a:p>
            <a:pPr marL="0" indent="0">
              <a:buNone/>
            </a:pPr>
            <a:endParaRPr lang="en-US" sz="4400" dirty="0">
              <a:latin typeface="+mj-lt"/>
            </a:endParaRPr>
          </a:p>
        </p:txBody>
      </p:sp>
    </p:spTree>
    <p:extLst>
      <p:ext uri="{BB962C8B-B14F-4D97-AF65-F5344CB8AC3E}">
        <p14:creationId xmlns:p14="http://schemas.microsoft.com/office/powerpoint/2010/main" val="14935837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84357" y="456173"/>
            <a:ext cx="184731" cy="300210"/>
          </a:xfrm>
          <a:prstGeom prst="rect">
            <a:avLst/>
          </a:prstGeom>
          <a:noFill/>
        </p:spPr>
        <p:txBody>
          <a:bodyPr wrap="none" rtlCol="0">
            <a:spAutoFit/>
          </a:bodyPr>
          <a:lstStyle/>
          <a:p>
            <a:endParaRPr lang="en-US" sz="1351" dirty="0"/>
          </a:p>
        </p:txBody>
      </p:sp>
      <p:pic>
        <p:nvPicPr>
          <p:cNvPr id="5" name="Picture 4"/>
          <p:cNvPicPr>
            <a:picLocks noChangeAspect="1"/>
          </p:cNvPicPr>
          <p:nvPr/>
        </p:nvPicPr>
        <p:blipFill rotWithShape="1">
          <a:blip r:embed="rId3"/>
          <a:srcRect l="-1185" r="62144"/>
          <a:stretch/>
        </p:blipFill>
        <p:spPr>
          <a:xfrm>
            <a:off x="878673" y="21651"/>
            <a:ext cx="2039939" cy="914400"/>
          </a:xfrm>
          <a:prstGeom prst="rect">
            <a:avLst/>
          </a:prstGeom>
        </p:spPr>
      </p:pic>
      <p:sp>
        <p:nvSpPr>
          <p:cNvPr id="6" name="TextBox 5"/>
          <p:cNvSpPr txBox="1"/>
          <p:nvPr/>
        </p:nvSpPr>
        <p:spPr>
          <a:xfrm>
            <a:off x="9304033" y="628780"/>
            <a:ext cx="184731" cy="300210"/>
          </a:xfrm>
          <a:prstGeom prst="rect">
            <a:avLst/>
          </a:prstGeom>
          <a:noFill/>
        </p:spPr>
        <p:txBody>
          <a:bodyPr wrap="none" rtlCol="0">
            <a:spAutoFit/>
          </a:bodyPr>
          <a:lstStyle/>
          <a:p>
            <a:endParaRPr lang="en-US" sz="1351" dirty="0"/>
          </a:p>
        </p:txBody>
      </p:sp>
      <p:pic>
        <p:nvPicPr>
          <p:cNvPr id="7" name="Picture 6" descr="RiceLogo_hi-res med siz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37233" y="70313"/>
            <a:ext cx="1889449" cy="822960"/>
          </a:xfrm>
          <a:prstGeom prst="rect">
            <a:avLst/>
          </a:prstGeom>
        </p:spPr>
      </p:pic>
      <p:sp>
        <p:nvSpPr>
          <p:cNvPr id="2" name="Title 1">
            <a:extLst>
              <a:ext uri="{FF2B5EF4-FFF2-40B4-BE49-F238E27FC236}">
                <a16:creationId xmlns:a16="http://schemas.microsoft.com/office/drawing/2014/main" id="{79BA64A0-7414-394B-B3FF-71BE9F583727}"/>
              </a:ext>
            </a:extLst>
          </p:cNvPr>
          <p:cNvSpPr>
            <a:spLocks noGrp="1"/>
          </p:cNvSpPr>
          <p:nvPr>
            <p:ph type="title"/>
          </p:nvPr>
        </p:nvSpPr>
        <p:spPr>
          <a:xfrm>
            <a:off x="838200" y="683782"/>
            <a:ext cx="10515600" cy="1325563"/>
          </a:xfrm>
        </p:spPr>
        <p:txBody>
          <a:bodyPr/>
          <a:lstStyle/>
          <a:p>
            <a:r>
              <a:rPr lang="en-US" dirty="0"/>
              <a:t>Editorial, “</a:t>
            </a:r>
            <a:r>
              <a:rPr lang="en-US" u="sng" dirty="0">
                <a:hlinkClick r:id="rId5"/>
              </a:rPr>
              <a:t>The COVID-19 infodemic</a:t>
            </a:r>
            <a:r>
              <a:rPr lang="en-US" dirty="0"/>
              <a:t>,” (2020) </a:t>
            </a:r>
          </a:p>
        </p:txBody>
      </p:sp>
      <p:sp>
        <p:nvSpPr>
          <p:cNvPr id="8" name="Content Placeholder 7">
            <a:extLst>
              <a:ext uri="{FF2B5EF4-FFF2-40B4-BE49-F238E27FC236}">
                <a16:creationId xmlns:a16="http://schemas.microsoft.com/office/drawing/2014/main" id="{6366D193-B45D-C64E-B5A8-2A69945E6ED7}"/>
              </a:ext>
            </a:extLst>
          </p:cNvPr>
          <p:cNvSpPr>
            <a:spLocks noGrp="1"/>
          </p:cNvSpPr>
          <p:nvPr>
            <p:ph idx="1"/>
          </p:nvPr>
        </p:nvSpPr>
        <p:spPr/>
        <p:txBody>
          <a:bodyPr>
            <a:noAutofit/>
          </a:bodyPr>
          <a:lstStyle/>
          <a:p>
            <a:pPr>
              <a:lnSpc>
                <a:spcPct val="100000"/>
              </a:lnSpc>
            </a:pPr>
            <a:r>
              <a:rPr lang="en-US" sz="3000" dirty="0"/>
              <a:t>“Fake news, misinformation, and conspiracy theories... </a:t>
            </a:r>
            <a:r>
              <a:rPr lang="en-US" sz="3000" u="sng" dirty="0"/>
              <a:t>undermine trust </a:t>
            </a:r>
            <a:r>
              <a:rPr lang="en-US" sz="3000" dirty="0"/>
              <a:t>in health institutions and </a:t>
            </a:r>
            <a:r>
              <a:rPr lang="en-US" sz="3000" dirty="0" err="1"/>
              <a:t>programmes</a:t>
            </a:r>
            <a:r>
              <a:rPr lang="en-US" sz="3000" dirty="0"/>
              <a:t>.”</a:t>
            </a:r>
          </a:p>
          <a:p>
            <a:pPr>
              <a:lnSpc>
                <a:spcPct val="100000"/>
              </a:lnSpc>
            </a:pPr>
            <a:r>
              <a:rPr lang="en-US" sz="3000" dirty="0"/>
              <a:t>“governments rarely make policy decisions solely on the basis of </a:t>
            </a:r>
            <a:r>
              <a:rPr lang="en-US" sz="3000" u="sng" dirty="0"/>
              <a:t>empirical evidence</a:t>
            </a:r>
            <a:r>
              <a:rPr lang="en-US" sz="3000" dirty="0"/>
              <a:t>; </a:t>
            </a:r>
            <a:r>
              <a:rPr lang="en-US" sz="3000" u="sng" dirty="0"/>
              <a:t>political interest </a:t>
            </a:r>
            <a:r>
              <a:rPr lang="en-US" sz="3000" dirty="0"/>
              <a:t>is key, and the two are frequently at odds.”</a:t>
            </a:r>
          </a:p>
          <a:p>
            <a:pPr>
              <a:lnSpc>
                <a:spcPct val="100000"/>
              </a:lnSpc>
            </a:pPr>
            <a:r>
              <a:rPr lang="en-US" sz="3000" dirty="0"/>
              <a:t>“miscommunication is not helped by mass media, which are often guilty of </a:t>
            </a:r>
            <a:r>
              <a:rPr lang="en-US" sz="3000" dirty="0" err="1"/>
              <a:t>favouring</a:t>
            </a:r>
            <a:r>
              <a:rPr lang="en-US" sz="3000" dirty="0"/>
              <a:t> </a:t>
            </a:r>
            <a:r>
              <a:rPr lang="en-US" sz="3000" u="sng" dirty="0"/>
              <a:t>quick, sensationalist reporting </a:t>
            </a:r>
            <a:r>
              <a:rPr lang="en-US" sz="3000" dirty="0"/>
              <a:t>rather than carefully worded scientific messages with a balanced interpretation”</a:t>
            </a:r>
          </a:p>
        </p:txBody>
      </p:sp>
    </p:spTree>
    <p:extLst>
      <p:ext uri="{BB962C8B-B14F-4D97-AF65-F5344CB8AC3E}">
        <p14:creationId xmlns:p14="http://schemas.microsoft.com/office/powerpoint/2010/main" val="31205289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84357" y="456173"/>
            <a:ext cx="184731" cy="300210"/>
          </a:xfrm>
          <a:prstGeom prst="rect">
            <a:avLst/>
          </a:prstGeom>
          <a:noFill/>
        </p:spPr>
        <p:txBody>
          <a:bodyPr wrap="none" rtlCol="0">
            <a:spAutoFit/>
          </a:bodyPr>
          <a:lstStyle/>
          <a:p>
            <a:endParaRPr lang="en-US" sz="1351" dirty="0"/>
          </a:p>
        </p:txBody>
      </p:sp>
      <p:pic>
        <p:nvPicPr>
          <p:cNvPr id="5" name="Picture 4"/>
          <p:cNvPicPr>
            <a:picLocks noChangeAspect="1"/>
          </p:cNvPicPr>
          <p:nvPr/>
        </p:nvPicPr>
        <p:blipFill rotWithShape="1">
          <a:blip r:embed="rId3"/>
          <a:srcRect l="-1185" r="62144"/>
          <a:stretch/>
        </p:blipFill>
        <p:spPr>
          <a:xfrm>
            <a:off x="878673" y="21651"/>
            <a:ext cx="2039939" cy="914400"/>
          </a:xfrm>
          <a:prstGeom prst="rect">
            <a:avLst/>
          </a:prstGeom>
        </p:spPr>
      </p:pic>
      <p:sp>
        <p:nvSpPr>
          <p:cNvPr id="6" name="TextBox 5"/>
          <p:cNvSpPr txBox="1"/>
          <p:nvPr/>
        </p:nvSpPr>
        <p:spPr>
          <a:xfrm>
            <a:off x="9304033" y="628780"/>
            <a:ext cx="184731" cy="300210"/>
          </a:xfrm>
          <a:prstGeom prst="rect">
            <a:avLst/>
          </a:prstGeom>
          <a:noFill/>
        </p:spPr>
        <p:txBody>
          <a:bodyPr wrap="none" rtlCol="0">
            <a:spAutoFit/>
          </a:bodyPr>
          <a:lstStyle/>
          <a:p>
            <a:endParaRPr lang="en-US" sz="1351" dirty="0"/>
          </a:p>
        </p:txBody>
      </p:sp>
      <p:pic>
        <p:nvPicPr>
          <p:cNvPr id="7" name="Picture 6" descr="RiceLogo_hi-res med siz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37233" y="70313"/>
            <a:ext cx="1889449" cy="822960"/>
          </a:xfrm>
          <a:prstGeom prst="rect">
            <a:avLst/>
          </a:prstGeom>
        </p:spPr>
      </p:pic>
      <p:sp>
        <p:nvSpPr>
          <p:cNvPr id="2" name="Title 1">
            <a:extLst>
              <a:ext uri="{FF2B5EF4-FFF2-40B4-BE49-F238E27FC236}">
                <a16:creationId xmlns:a16="http://schemas.microsoft.com/office/drawing/2014/main" id="{79BA64A0-7414-394B-B3FF-71BE9F583727}"/>
              </a:ext>
            </a:extLst>
          </p:cNvPr>
          <p:cNvSpPr>
            <a:spLocks noGrp="1"/>
          </p:cNvSpPr>
          <p:nvPr>
            <p:ph type="title"/>
          </p:nvPr>
        </p:nvSpPr>
        <p:spPr>
          <a:xfrm>
            <a:off x="838200" y="683782"/>
            <a:ext cx="10515600" cy="1325563"/>
          </a:xfrm>
        </p:spPr>
        <p:txBody>
          <a:bodyPr/>
          <a:lstStyle/>
          <a:p>
            <a:r>
              <a:rPr lang="en-US" dirty="0"/>
              <a:t>Editorial, “</a:t>
            </a:r>
            <a:r>
              <a:rPr lang="en-US" u="sng" dirty="0">
                <a:hlinkClick r:id="rId5"/>
              </a:rPr>
              <a:t>The COVID-19 infodemic</a:t>
            </a:r>
            <a:r>
              <a:rPr lang="en-US" dirty="0"/>
              <a:t>,” (2020) </a:t>
            </a:r>
          </a:p>
        </p:txBody>
      </p:sp>
      <p:sp>
        <p:nvSpPr>
          <p:cNvPr id="8" name="Content Placeholder 7">
            <a:extLst>
              <a:ext uri="{FF2B5EF4-FFF2-40B4-BE49-F238E27FC236}">
                <a16:creationId xmlns:a16="http://schemas.microsoft.com/office/drawing/2014/main" id="{6366D193-B45D-C64E-B5A8-2A69945E6ED7}"/>
              </a:ext>
            </a:extLst>
          </p:cNvPr>
          <p:cNvSpPr>
            <a:spLocks noGrp="1"/>
          </p:cNvSpPr>
          <p:nvPr>
            <p:ph idx="1"/>
          </p:nvPr>
        </p:nvSpPr>
        <p:spPr/>
        <p:txBody>
          <a:bodyPr>
            <a:noAutofit/>
          </a:bodyPr>
          <a:lstStyle/>
          <a:p>
            <a:pPr marL="0" indent="0">
              <a:buNone/>
            </a:pPr>
            <a:endParaRPr lang="en-US" dirty="0"/>
          </a:p>
          <a:p>
            <a:pPr marL="0" indent="0">
              <a:buNone/>
            </a:pPr>
            <a:r>
              <a:rPr lang="en-US" sz="3200" dirty="0"/>
              <a:t>“Although we have long worked with authors and media outlets to create factually correct, unbiased stories fit for public consumption, </a:t>
            </a:r>
            <a:r>
              <a:rPr lang="en-US" sz="3200" u="sng" dirty="0"/>
              <a:t>perhaps now is the time for a more proactive response</a:t>
            </a:r>
            <a:r>
              <a:rPr lang="en-US" sz="3200" dirty="0"/>
              <a:t>. Journals (including this one) should consider actively countering misinformation about themselves and the work that they publish.”</a:t>
            </a:r>
          </a:p>
        </p:txBody>
      </p:sp>
    </p:spTree>
    <p:extLst>
      <p:ext uri="{BB962C8B-B14F-4D97-AF65-F5344CB8AC3E}">
        <p14:creationId xmlns:p14="http://schemas.microsoft.com/office/powerpoint/2010/main" val="15976128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84357" y="456173"/>
            <a:ext cx="184731" cy="300210"/>
          </a:xfrm>
          <a:prstGeom prst="rect">
            <a:avLst/>
          </a:prstGeom>
          <a:noFill/>
        </p:spPr>
        <p:txBody>
          <a:bodyPr wrap="none" rtlCol="0">
            <a:spAutoFit/>
          </a:bodyPr>
          <a:lstStyle/>
          <a:p>
            <a:endParaRPr lang="en-US" sz="1351" dirty="0"/>
          </a:p>
        </p:txBody>
      </p:sp>
      <p:pic>
        <p:nvPicPr>
          <p:cNvPr id="5" name="Picture 4"/>
          <p:cNvPicPr>
            <a:picLocks noChangeAspect="1"/>
          </p:cNvPicPr>
          <p:nvPr/>
        </p:nvPicPr>
        <p:blipFill rotWithShape="1">
          <a:blip r:embed="rId3"/>
          <a:srcRect l="-1185" r="62144"/>
          <a:stretch/>
        </p:blipFill>
        <p:spPr>
          <a:xfrm>
            <a:off x="878673" y="21651"/>
            <a:ext cx="2039939" cy="914400"/>
          </a:xfrm>
          <a:prstGeom prst="rect">
            <a:avLst/>
          </a:prstGeom>
        </p:spPr>
      </p:pic>
      <p:sp>
        <p:nvSpPr>
          <p:cNvPr id="6" name="TextBox 5"/>
          <p:cNvSpPr txBox="1"/>
          <p:nvPr/>
        </p:nvSpPr>
        <p:spPr>
          <a:xfrm>
            <a:off x="9304033" y="628780"/>
            <a:ext cx="184731" cy="300210"/>
          </a:xfrm>
          <a:prstGeom prst="rect">
            <a:avLst/>
          </a:prstGeom>
          <a:noFill/>
        </p:spPr>
        <p:txBody>
          <a:bodyPr wrap="none" rtlCol="0">
            <a:spAutoFit/>
          </a:bodyPr>
          <a:lstStyle/>
          <a:p>
            <a:endParaRPr lang="en-US" sz="1351" dirty="0"/>
          </a:p>
        </p:txBody>
      </p:sp>
      <p:pic>
        <p:nvPicPr>
          <p:cNvPr id="7" name="Picture 6" descr="RiceLogo_hi-res med siz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37233" y="70313"/>
            <a:ext cx="1889449" cy="822960"/>
          </a:xfrm>
          <a:prstGeom prst="rect">
            <a:avLst/>
          </a:prstGeom>
        </p:spPr>
      </p:pic>
      <p:sp>
        <p:nvSpPr>
          <p:cNvPr id="2" name="Title 1">
            <a:extLst>
              <a:ext uri="{FF2B5EF4-FFF2-40B4-BE49-F238E27FC236}">
                <a16:creationId xmlns:a16="http://schemas.microsoft.com/office/drawing/2014/main" id="{79BA64A0-7414-394B-B3FF-71BE9F583727}"/>
              </a:ext>
            </a:extLst>
          </p:cNvPr>
          <p:cNvSpPr>
            <a:spLocks noGrp="1"/>
          </p:cNvSpPr>
          <p:nvPr>
            <p:ph type="title"/>
          </p:nvPr>
        </p:nvSpPr>
        <p:spPr>
          <a:xfrm>
            <a:off x="838200" y="683782"/>
            <a:ext cx="10515600" cy="1325563"/>
          </a:xfrm>
        </p:spPr>
        <p:txBody>
          <a:bodyPr/>
          <a:lstStyle/>
          <a:p>
            <a:pPr algn="ctr"/>
            <a:r>
              <a:rPr lang="en-US" dirty="0"/>
              <a:t>Discussion Q’s for students (for later)</a:t>
            </a:r>
          </a:p>
        </p:txBody>
      </p:sp>
      <p:sp>
        <p:nvSpPr>
          <p:cNvPr id="8" name="Content Placeholder 7">
            <a:extLst>
              <a:ext uri="{FF2B5EF4-FFF2-40B4-BE49-F238E27FC236}">
                <a16:creationId xmlns:a16="http://schemas.microsoft.com/office/drawing/2014/main" id="{6366D193-B45D-C64E-B5A8-2A69945E6ED7}"/>
              </a:ext>
            </a:extLst>
          </p:cNvPr>
          <p:cNvSpPr>
            <a:spLocks noGrp="1"/>
          </p:cNvSpPr>
          <p:nvPr>
            <p:ph idx="1"/>
          </p:nvPr>
        </p:nvSpPr>
        <p:spPr/>
        <p:txBody>
          <a:bodyPr>
            <a:noAutofit/>
          </a:bodyPr>
          <a:lstStyle/>
          <a:p>
            <a:pPr>
              <a:lnSpc>
                <a:spcPct val="100000"/>
              </a:lnSpc>
            </a:pPr>
            <a:r>
              <a:rPr lang="en-US" sz="3200" dirty="0"/>
              <a:t>Why is the idea of proactive science communication a challenge? What might that type of active countering of misinformation look like, and where would it need to appear?</a:t>
            </a:r>
          </a:p>
          <a:p>
            <a:pPr>
              <a:lnSpc>
                <a:spcPct val="100000"/>
              </a:lnSpc>
            </a:pPr>
            <a:endParaRPr lang="en-US" sz="3200" dirty="0"/>
          </a:p>
          <a:p>
            <a:pPr>
              <a:lnSpc>
                <a:spcPct val="100000"/>
              </a:lnSpc>
            </a:pPr>
            <a:r>
              <a:rPr lang="en-US" sz="3200" dirty="0"/>
              <a:t>What can we learn from thinking about the health communication challenges faced by the WHO, CDC, and other official organizations in relation to the ways we consumer visual media (on social media) every day?</a:t>
            </a:r>
          </a:p>
        </p:txBody>
      </p:sp>
    </p:spTree>
    <p:extLst>
      <p:ext uri="{BB962C8B-B14F-4D97-AF65-F5344CB8AC3E}">
        <p14:creationId xmlns:p14="http://schemas.microsoft.com/office/powerpoint/2010/main" val="24269716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84357" y="456173"/>
            <a:ext cx="184731" cy="300210"/>
          </a:xfrm>
          <a:prstGeom prst="rect">
            <a:avLst/>
          </a:prstGeom>
          <a:noFill/>
        </p:spPr>
        <p:txBody>
          <a:bodyPr wrap="none" rtlCol="0">
            <a:spAutoFit/>
          </a:bodyPr>
          <a:lstStyle/>
          <a:p>
            <a:endParaRPr lang="en-US" sz="1351" dirty="0"/>
          </a:p>
        </p:txBody>
      </p:sp>
      <p:pic>
        <p:nvPicPr>
          <p:cNvPr id="5" name="Picture 4"/>
          <p:cNvPicPr>
            <a:picLocks noChangeAspect="1"/>
          </p:cNvPicPr>
          <p:nvPr/>
        </p:nvPicPr>
        <p:blipFill rotWithShape="1">
          <a:blip r:embed="rId3"/>
          <a:srcRect l="-1185" r="62144"/>
          <a:stretch/>
        </p:blipFill>
        <p:spPr>
          <a:xfrm>
            <a:off x="878673" y="21651"/>
            <a:ext cx="2039939" cy="914400"/>
          </a:xfrm>
          <a:prstGeom prst="rect">
            <a:avLst/>
          </a:prstGeom>
        </p:spPr>
      </p:pic>
      <p:sp>
        <p:nvSpPr>
          <p:cNvPr id="6" name="TextBox 5"/>
          <p:cNvSpPr txBox="1"/>
          <p:nvPr/>
        </p:nvSpPr>
        <p:spPr>
          <a:xfrm>
            <a:off x="9304033" y="628780"/>
            <a:ext cx="184731" cy="300210"/>
          </a:xfrm>
          <a:prstGeom prst="rect">
            <a:avLst/>
          </a:prstGeom>
          <a:noFill/>
        </p:spPr>
        <p:txBody>
          <a:bodyPr wrap="none" rtlCol="0">
            <a:spAutoFit/>
          </a:bodyPr>
          <a:lstStyle/>
          <a:p>
            <a:endParaRPr lang="en-US" sz="1351" dirty="0"/>
          </a:p>
        </p:txBody>
      </p:sp>
      <p:pic>
        <p:nvPicPr>
          <p:cNvPr id="7" name="Picture 6" descr="RiceLogo_hi-res med siz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37233" y="70313"/>
            <a:ext cx="1889449" cy="822960"/>
          </a:xfrm>
          <a:prstGeom prst="rect">
            <a:avLst/>
          </a:prstGeom>
        </p:spPr>
      </p:pic>
      <p:sp>
        <p:nvSpPr>
          <p:cNvPr id="2" name="Title 1">
            <a:extLst>
              <a:ext uri="{FF2B5EF4-FFF2-40B4-BE49-F238E27FC236}">
                <a16:creationId xmlns:a16="http://schemas.microsoft.com/office/drawing/2014/main" id="{7D32576B-BC5B-1C4B-ADF6-B13FC863B7F1}"/>
              </a:ext>
            </a:extLst>
          </p:cNvPr>
          <p:cNvSpPr>
            <a:spLocks noGrp="1"/>
          </p:cNvSpPr>
          <p:nvPr>
            <p:ph type="title"/>
          </p:nvPr>
        </p:nvSpPr>
        <p:spPr>
          <a:xfrm>
            <a:off x="838200" y="933164"/>
            <a:ext cx="10515600" cy="1325563"/>
          </a:xfrm>
        </p:spPr>
        <p:txBody>
          <a:bodyPr>
            <a:normAutofit/>
          </a:bodyPr>
          <a:lstStyle/>
          <a:p>
            <a:pPr algn="ctr"/>
            <a:r>
              <a:rPr lang="en-US" sz="3600" dirty="0" err="1"/>
              <a:t>Manganello</a:t>
            </a:r>
            <a:r>
              <a:rPr lang="en-US" sz="3600" dirty="0"/>
              <a:t> et al. (2020) “</a:t>
            </a:r>
            <a:r>
              <a:rPr lang="en-US" sz="3600" u="sng" dirty="0">
                <a:hlinkClick r:id="rId5"/>
              </a:rPr>
              <a:t>Pandemics and PSAs</a:t>
            </a:r>
            <a:r>
              <a:rPr lang="en-US" sz="3600" dirty="0"/>
              <a:t>”</a:t>
            </a:r>
          </a:p>
        </p:txBody>
      </p:sp>
      <p:sp>
        <p:nvSpPr>
          <p:cNvPr id="8" name="Content Placeholder 7">
            <a:extLst>
              <a:ext uri="{FF2B5EF4-FFF2-40B4-BE49-F238E27FC236}">
                <a16:creationId xmlns:a16="http://schemas.microsoft.com/office/drawing/2014/main" id="{6366D193-B45D-C64E-B5A8-2A69945E6ED7}"/>
              </a:ext>
            </a:extLst>
          </p:cNvPr>
          <p:cNvSpPr>
            <a:spLocks noGrp="1"/>
          </p:cNvSpPr>
          <p:nvPr>
            <p:ph idx="1"/>
          </p:nvPr>
        </p:nvSpPr>
        <p:spPr/>
        <p:txBody>
          <a:bodyPr>
            <a:normAutofit fontScale="62500" lnSpcReduction="20000"/>
          </a:bodyPr>
          <a:lstStyle/>
          <a:p>
            <a:pPr marL="0" indent="0" algn="ctr">
              <a:buNone/>
            </a:pPr>
            <a:endParaRPr lang="en-US" sz="4400" dirty="0">
              <a:latin typeface="+mj-lt"/>
            </a:endParaRPr>
          </a:p>
          <a:p>
            <a:pPr marL="0" indent="0">
              <a:lnSpc>
                <a:spcPct val="120000"/>
              </a:lnSpc>
              <a:buNone/>
            </a:pPr>
            <a:r>
              <a:rPr lang="en-US" sz="5100" dirty="0">
                <a:latin typeface="+mj-lt"/>
              </a:rPr>
              <a:t>“On March 18, at 6:22 PM, the Office of the California Surgeon General (OCSG) tweeted a video featuring Dr. Nadine Burke-Harris talking about steps to protect oneself from COVID-19 (Office of the California Surgeon General [@CA_OSG], 2020). She encouraged viewers to wash their hands, disinfect commonly used surfaces, and stay home if experiencing symptoms.” </a:t>
            </a:r>
          </a:p>
        </p:txBody>
      </p:sp>
    </p:spTree>
    <p:extLst>
      <p:ext uri="{BB962C8B-B14F-4D97-AF65-F5344CB8AC3E}">
        <p14:creationId xmlns:p14="http://schemas.microsoft.com/office/powerpoint/2010/main" val="36146606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84357" y="456173"/>
            <a:ext cx="184731" cy="300210"/>
          </a:xfrm>
          <a:prstGeom prst="rect">
            <a:avLst/>
          </a:prstGeom>
          <a:noFill/>
        </p:spPr>
        <p:txBody>
          <a:bodyPr wrap="none" rtlCol="0">
            <a:spAutoFit/>
          </a:bodyPr>
          <a:lstStyle/>
          <a:p>
            <a:endParaRPr lang="en-US" sz="1351" dirty="0"/>
          </a:p>
        </p:txBody>
      </p:sp>
      <p:pic>
        <p:nvPicPr>
          <p:cNvPr id="5" name="Picture 4"/>
          <p:cNvPicPr>
            <a:picLocks noChangeAspect="1"/>
          </p:cNvPicPr>
          <p:nvPr/>
        </p:nvPicPr>
        <p:blipFill rotWithShape="1">
          <a:blip r:embed="rId3"/>
          <a:srcRect l="-1185" r="62144"/>
          <a:stretch/>
        </p:blipFill>
        <p:spPr>
          <a:xfrm>
            <a:off x="878673" y="21651"/>
            <a:ext cx="2039939" cy="914400"/>
          </a:xfrm>
          <a:prstGeom prst="rect">
            <a:avLst/>
          </a:prstGeom>
        </p:spPr>
      </p:pic>
      <p:sp>
        <p:nvSpPr>
          <p:cNvPr id="6" name="TextBox 5"/>
          <p:cNvSpPr txBox="1"/>
          <p:nvPr/>
        </p:nvSpPr>
        <p:spPr>
          <a:xfrm>
            <a:off x="9304033" y="628780"/>
            <a:ext cx="184731" cy="300210"/>
          </a:xfrm>
          <a:prstGeom prst="rect">
            <a:avLst/>
          </a:prstGeom>
          <a:noFill/>
        </p:spPr>
        <p:txBody>
          <a:bodyPr wrap="none" rtlCol="0">
            <a:spAutoFit/>
          </a:bodyPr>
          <a:lstStyle/>
          <a:p>
            <a:endParaRPr lang="en-US" sz="1351" dirty="0"/>
          </a:p>
        </p:txBody>
      </p:sp>
      <p:pic>
        <p:nvPicPr>
          <p:cNvPr id="7" name="Picture 6" descr="RiceLogo_hi-res med siz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37233" y="70313"/>
            <a:ext cx="1889449" cy="822960"/>
          </a:xfrm>
          <a:prstGeom prst="rect">
            <a:avLst/>
          </a:prstGeom>
        </p:spPr>
      </p:pic>
      <p:sp>
        <p:nvSpPr>
          <p:cNvPr id="2" name="Title 1">
            <a:extLst>
              <a:ext uri="{FF2B5EF4-FFF2-40B4-BE49-F238E27FC236}">
                <a16:creationId xmlns:a16="http://schemas.microsoft.com/office/drawing/2014/main" id="{7D32576B-BC5B-1C4B-ADF6-B13FC863B7F1}"/>
              </a:ext>
            </a:extLst>
          </p:cNvPr>
          <p:cNvSpPr>
            <a:spLocks noGrp="1"/>
          </p:cNvSpPr>
          <p:nvPr>
            <p:ph type="title"/>
          </p:nvPr>
        </p:nvSpPr>
        <p:spPr>
          <a:xfrm>
            <a:off x="838200" y="933164"/>
            <a:ext cx="10515600" cy="1325563"/>
          </a:xfrm>
        </p:spPr>
        <p:txBody>
          <a:bodyPr>
            <a:normAutofit/>
          </a:bodyPr>
          <a:lstStyle/>
          <a:p>
            <a:pPr algn="ctr"/>
            <a:r>
              <a:rPr lang="en-US" sz="3600" dirty="0" err="1"/>
              <a:t>Manganello</a:t>
            </a:r>
            <a:r>
              <a:rPr lang="en-US" sz="3600" dirty="0"/>
              <a:t> et al. (2020) “</a:t>
            </a:r>
            <a:r>
              <a:rPr lang="en-US" sz="3600" u="sng" dirty="0">
                <a:hlinkClick r:id="rId5"/>
              </a:rPr>
              <a:t>Pandemics and PSAs</a:t>
            </a:r>
            <a:r>
              <a:rPr lang="en-US" sz="3600" dirty="0"/>
              <a:t>”</a:t>
            </a:r>
          </a:p>
        </p:txBody>
      </p:sp>
      <p:sp>
        <p:nvSpPr>
          <p:cNvPr id="8" name="Content Placeholder 7">
            <a:extLst>
              <a:ext uri="{FF2B5EF4-FFF2-40B4-BE49-F238E27FC236}">
                <a16:creationId xmlns:a16="http://schemas.microsoft.com/office/drawing/2014/main" id="{6366D193-B45D-C64E-B5A8-2A69945E6ED7}"/>
              </a:ext>
            </a:extLst>
          </p:cNvPr>
          <p:cNvSpPr>
            <a:spLocks noGrp="1"/>
          </p:cNvSpPr>
          <p:nvPr>
            <p:ph idx="1"/>
          </p:nvPr>
        </p:nvSpPr>
        <p:spPr>
          <a:xfrm>
            <a:off x="838200" y="1825625"/>
            <a:ext cx="10515600" cy="4755284"/>
          </a:xfrm>
        </p:spPr>
        <p:txBody>
          <a:bodyPr>
            <a:normAutofit fontScale="32500" lnSpcReduction="20000"/>
          </a:bodyPr>
          <a:lstStyle/>
          <a:p>
            <a:pPr marL="0" indent="0" algn="ctr">
              <a:buNone/>
            </a:pPr>
            <a:endParaRPr lang="en-US" sz="4400" dirty="0">
              <a:latin typeface="+mj-lt"/>
            </a:endParaRPr>
          </a:p>
          <a:p>
            <a:pPr marL="0" indent="0">
              <a:lnSpc>
                <a:spcPct val="120000"/>
              </a:lnSpc>
              <a:buNone/>
            </a:pPr>
            <a:r>
              <a:rPr lang="en-US" sz="9200" dirty="0"/>
              <a:t>“About an hour later, Arnold Schwarzenegger posted a tweet with a video of himself sitting in a hot tub smoking a cigar. In the video, he talks about the importance of staying home and avoiding crowds. As of July 14, 2020, the first video had just over 36,000 views, 240 retweets, and 406 likes, while the second was viewed 6.5 million times with close to 46,000 retweets and over 195,000 likes. The first example is clearly a public service announcement (PSA); what do we call the second one?”</a:t>
            </a:r>
            <a:endParaRPr lang="en-US" sz="9200" dirty="0">
              <a:latin typeface="+mj-lt"/>
            </a:endParaRPr>
          </a:p>
        </p:txBody>
      </p:sp>
    </p:spTree>
    <p:extLst>
      <p:ext uri="{BB962C8B-B14F-4D97-AF65-F5344CB8AC3E}">
        <p14:creationId xmlns:p14="http://schemas.microsoft.com/office/powerpoint/2010/main" val="4026152517"/>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8114B8381992D49BFEC195D1E62885C" ma:contentTypeVersion="14" ma:contentTypeDescription="Create a new document." ma:contentTypeScope="" ma:versionID="7c309346ed1cb335b31c5d78b03dcb5f">
  <xsd:schema xmlns:xsd="http://www.w3.org/2001/XMLSchema" xmlns:xs="http://www.w3.org/2001/XMLSchema" xmlns:p="http://schemas.microsoft.com/office/2006/metadata/properties" xmlns:ns2="edc1dda4-e497-4293-92fa-89c2d7121ae6" xmlns:ns3="8d85cce8-ce02-4b6f-9ec5-19814b89220d" targetNamespace="http://schemas.microsoft.com/office/2006/metadata/properties" ma:root="true" ma:fieldsID="e84fa59e764aa3b42f7369aa97a2bd0e" ns2:_="" ns3:_="">
    <xsd:import namespace="edc1dda4-e497-4293-92fa-89c2d7121ae6"/>
    <xsd:import namespace="8d85cce8-ce02-4b6f-9ec5-19814b89220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Location" minOccurs="0"/>
                <xsd:element ref="ns2:MediaServiceOCR"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dc1dda4-e497-4293-92fa-89c2d7121ae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d85cce8-ce02-4b6f-9ec5-19814b89220d"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DC36E5B-42C0-4228-9B45-08059F6DE9C9}"/>
</file>

<file path=customXml/itemProps2.xml><?xml version="1.0" encoding="utf-8"?>
<ds:datastoreItem xmlns:ds="http://schemas.openxmlformats.org/officeDocument/2006/customXml" ds:itemID="{AC301963-9596-42CB-BA59-AF3F3CAF1BD1}"/>
</file>

<file path=customXml/itemProps3.xml><?xml version="1.0" encoding="utf-8"?>
<ds:datastoreItem xmlns:ds="http://schemas.openxmlformats.org/officeDocument/2006/customXml" ds:itemID="{B3258A39-5898-4CA8-B46F-6B9BA328A355}"/>
</file>

<file path=docProps/app.xml><?xml version="1.0" encoding="utf-8"?>
<Properties xmlns="http://schemas.openxmlformats.org/officeDocument/2006/extended-properties" xmlns:vt="http://schemas.openxmlformats.org/officeDocument/2006/docPropsVTypes">
  <TotalTime>4533</TotalTime>
  <Words>1806</Words>
  <Application>Microsoft Macintosh PowerPoint</Application>
  <PresentationFormat>Widescreen</PresentationFormat>
  <Paragraphs>141</Paragraphs>
  <Slides>30</Slides>
  <Notes>25</Notes>
  <HiddenSlides>0</HiddenSlides>
  <MMClips>4</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Calibri</vt:lpstr>
      <vt:lpstr>Calibri Light</vt:lpstr>
      <vt:lpstr>Office Theme</vt:lpstr>
      <vt:lpstr>Teaching Media Literacy:  Video and Visual Media</vt:lpstr>
      <vt:lpstr>Outline for today</vt:lpstr>
      <vt:lpstr>Themes for today</vt:lpstr>
      <vt:lpstr>Readings – Background or Source material</vt:lpstr>
      <vt:lpstr>Editorial, “The COVID-19 infodemic,” (2020) </vt:lpstr>
      <vt:lpstr>Editorial, “The COVID-19 infodemic,” (2020) </vt:lpstr>
      <vt:lpstr>Discussion Q’s for students (for later)</vt:lpstr>
      <vt:lpstr>Manganello et al. (2020) “Pandemics and PSAs”</vt:lpstr>
      <vt:lpstr>Manganello et al. (2020) “Pandemics and PSAs”</vt:lpstr>
      <vt:lpstr>Manganello et al. (2020) “Pandemics and PSAs”</vt:lpstr>
      <vt:lpstr>Manganello et al. (2020) “Pandemics and PSAs”</vt:lpstr>
      <vt:lpstr>Manganello et al. (2020) “Pandemics and PSAs”</vt:lpstr>
      <vt:lpstr>Assignment</vt:lpstr>
      <vt:lpstr>Manganello et al. (2020) “Pandemics and PSAs”</vt:lpstr>
      <vt:lpstr>CA Surgeon General Dr. Nadine Burke-Harris PSA</vt:lpstr>
      <vt:lpstr>Schwarzenegger hot tub video</vt:lpstr>
      <vt:lpstr>Manganello et al. (2020) “Pandemics and PSAs”</vt:lpstr>
      <vt:lpstr>Manganello et al. (2020) “Pandemics and PSAs”</vt:lpstr>
      <vt:lpstr>Manganello et al. (2020) “Pandemics and PSAs”</vt:lpstr>
      <vt:lpstr>Manganello et al. (2020) “Pandemics and PSAs”</vt:lpstr>
      <vt:lpstr>Outline for today </vt:lpstr>
      <vt:lpstr>Manganello et al. (2020) “Pandemics and PSAs,” Health Comm, 35:14, 1711-1714.</vt:lpstr>
      <vt:lpstr>CA Surgeon General Dr. Nadine Burke-Harris PSA</vt:lpstr>
      <vt:lpstr>Schwarzenegger hot tub video</vt:lpstr>
      <vt:lpstr>Assignment</vt:lpstr>
      <vt:lpstr>Assignment</vt:lpstr>
      <vt:lpstr>Manganello et al. (2020) “Pandemics and PSAs”</vt:lpstr>
      <vt:lpstr>Discussion Q’s for students</vt:lpstr>
      <vt:lpstr>Additional Assignment</vt:lpstr>
      <vt:lpstr>Themes for today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ENGL 273</dc:title>
  <dc:creator>Kirsten Ostherr</dc:creator>
  <cp:lastModifiedBy>Kirsten Ostherr</cp:lastModifiedBy>
  <cp:revision>323</cp:revision>
  <dcterms:created xsi:type="dcterms:W3CDTF">2021-02-01T16:51:06Z</dcterms:created>
  <dcterms:modified xsi:type="dcterms:W3CDTF">2021-11-19T00:19:45Z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0x01010068114B8381992D49BFEC195D1E62885C</vt:lpwstr>
  </property>
</Properties>
</file>