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B08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nps.gov/people/mary-church-terrell.htm" TargetMode="External"/><Relationship Id="rId4" Type="http://schemas.openxmlformats.org/officeDocument/2006/relationships/image" Target="../media/image8.jpg"/><Relationship Id="rId5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7.jpg"/><Relationship Id="rId5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9226" y="328232"/>
            <a:ext cx="9422295" cy="6201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Wheatley and the 19</a:t>
            </a:r>
            <a:r>
              <a:rPr b="1" baseline="30000" lang="en-US"/>
              <a:t>th</a:t>
            </a:r>
            <a:r>
              <a:rPr b="1" lang="en-US"/>
              <a:t> and 20</a:t>
            </a:r>
            <a:r>
              <a:rPr b="1" baseline="30000" lang="en-US"/>
              <a:t>th</a:t>
            </a:r>
            <a:r>
              <a:rPr b="1" lang="en-US"/>
              <a:t>-Century Project of African American Canon Building</a:t>
            </a:r>
            <a:endParaRPr/>
          </a:p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136634" y="1825625"/>
            <a:ext cx="703814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Mrs. N. F. [Gertrude Bustill] Mosell, </a:t>
            </a:r>
            <a:r>
              <a:rPr i="1" lang="en-US" sz="2400"/>
              <a:t>The Work of the Afro-American Woman </a:t>
            </a:r>
            <a:r>
              <a:rPr lang="en-US" sz="2400"/>
              <a:t>(Philadelpha” George S. Ferguson Company, 1894). 2</a:t>
            </a:r>
            <a:r>
              <a:rPr baseline="30000" lang="en-US" sz="2400"/>
              <a:t>nd</a:t>
            </a:r>
            <a:r>
              <a:rPr lang="en-US" sz="2400"/>
              <a:t> edition, 1908.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Daniel A. P. Murray, </a:t>
            </a:r>
            <a:r>
              <a:rPr i="1" lang="en-US" sz="2400"/>
              <a:t>Preliminary List of Books and Pamphlets for Paris Exposition and Library of Congress </a:t>
            </a:r>
            <a:r>
              <a:rPr lang="en-US" sz="2400"/>
              <a:t>(Washington, DC: Library of Congress, 1900)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Otelia Cromwell, Lorenzo Dow Turner, Eva G. Dykes, editors,</a:t>
            </a:r>
            <a:r>
              <a:rPr i="1" lang="en-US" sz="2400"/>
              <a:t> Readings from Negro Authors, for Schools and Colleges, with a Bibliography of Negro Literature  </a:t>
            </a:r>
            <a:r>
              <a:rPr lang="en-US" sz="2400"/>
              <a:t>(New York: Harcourt, Brace, 1931)</a:t>
            </a:r>
            <a:endParaRPr/>
          </a:p>
        </p:txBody>
      </p:sp>
      <p:pic>
        <p:nvPicPr>
          <p:cNvPr id="96" name="Google Shape;96;p1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7596" y="1606195"/>
            <a:ext cx="3606204" cy="5105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1880s-1930s: Wheatley as Symbol of Self-Help </a:t>
            </a:r>
            <a:endParaRPr/>
          </a:p>
        </p:txBody>
      </p:sp>
      <p:pic>
        <p:nvPicPr>
          <p:cNvPr id="102" name="Google Shape;102;p1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2700" y="1825625"/>
            <a:ext cx="4800600" cy="4585685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pic>
        <p:nvPicPr>
          <p:cNvPr descr="Phyllis Wheatly Home, 4450 Cedar Ave., ca. 1927. WRHS." id="103" name="Google Shape;103;p1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3974" y="1825625"/>
            <a:ext cx="4750903" cy="46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178676" y="365125"/>
            <a:ext cx="1187669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US" sz="4000"/>
              <a:t>Mary Church Terrell’s Bicentennial Pageant-Play (1932)</a:t>
            </a:r>
            <a:br>
              <a:rPr b="1" lang="en-US" sz="4000"/>
            </a:br>
            <a:r>
              <a:rPr b="1" lang="en-US" sz="2000"/>
              <a:t>Mary Church Terrell, ca. 1920. Photo by Harris and Ewing. Collections of the Library of Congress (https://www.loc.gov/item/93516449/)</a:t>
            </a:r>
            <a:br>
              <a:rPr b="1" lang="en-US" sz="2000" u="sng">
                <a:solidFill>
                  <a:schemeClr val="hlink"/>
                </a:solidFill>
                <a:hlinkClick r:id="rId3"/>
              </a:rPr>
            </a:br>
            <a:endParaRPr b="1" sz="2000"/>
          </a:p>
        </p:txBody>
      </p:sp>
      <p:pic>
        <p:nvPicPr>
          <p:cNvPr id="109" name="Google Shape;109;p1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1241" y="1563524"/>
            <a:ext cx="4372303" cy="509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>
            <p:ph idx="2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24230" y="2040416"/>
            <a:ext cx="4635500" cy="4143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  1973, 1988: 20</a:t>
            </a:r>
            <a:r>
              <a:rPr b="1" baseline="30000" lang="en-US"/>
              <a:t>th</a:t>
            </a:r>
            <a:r>
              <a:rPr b="1" lang="en-US"/>
              <a:t>-Century Recovery Projects</a:t>
            </a:r>
            <a:br>
              <a:rPr b="1" lang="en-US"/>
            </a:br>
            <a:r>
              <a:rPr b="1" lang="en-US" sz="1800"/>
              <a:t>(Photo courtesy of Roy Lewis)</a:t>
            </a:r>
            <a:endParaRPr/>
          </a:p>
        </p:txBody>
      </p:sp>
      <p:pic>
        <p:nvPicPr>
          <p:cNvPr descr="The Collected Works of Phillis Wheatley (The Schomburg Library of  Nineteenth-Century Black Women Writers): Wheatley, Phillis, Shields, John  C.: 9780195060850: Amazon.com: Books" id="116" name="Google Shape;116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0496" y="1611176"/>
            <a:ext cx="4692927" cy="4881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jsums.edu/philliswheatley/files/2023/02/mari-evans.jpg" id="117" name="Google Shape;117;p17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4021" y="1652243"/>
            <a:ext cx="4865206" cy="4799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US" sz="6000"/>
              <a:t>Boston Women’s Memorial</a:t>
            </a:r>
            <a:br>
              <a:rPr b="1" lang="en-US" sz="6000"/>
            </a:br>
            <a:r>
              <a:rPr b="1" lang="en-US" sz="1600"/>
              <a:t>(See Phillis Wheatley Peters sideshow by Sarah Rufing Robbins, https://wheatleypetersproject.weebly.com/uploads/1/4/3/7/143774569/overview_ppt_slide_show_on_pwp-by_sarah_robbins.pdf) </a:t>
            </a:r>
            <a:endParaRPr sz="1600"/>
          </a:p>
        </p:txBody>
      </p:sp>
      <p:pic>
        <p:nvPicPr>
          <p:cNvPr id="123" name="Google Shape;123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4599" y="1825625"/>
            <a:ext cx="3680780" cy="4858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26623" y="1877219"/>
            <a:ext cx="3611177" cy="4807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US"/>
              <a:t>Twenty-First Century Book Covers</a:t>
            </a:r>
            <a:br>
              <a:rPr b="1" lang="en-US"/>
            </a:br>
            <a:r>
              <a:rPr b="1" lang="en-US" sz="1600"/>
              <a:t>(See Phillis Wheatley Peters sideshow by Sarah Rufing Robbins, https://wheatleypetersproject.weebly.com/uploads/1/4/3/7/143774569/overview_ppt_slide_show_on_pwp-by_sarah_robbins.pdf)  </a:t>
            </a:r>
            <a:endParaRPr b="1"/>
          </a:p>
        </p:txBody>
      </p:sp>
      <p:pic>
        <p:nvPicPr>
          <p:cNvPr id="130" name="Google Shape;130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3233" y="1661209"/>
            <a:ext cx="3324421" cy="4457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3354" y="1714336"/>
            <a:ext cx="3324422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29074" y="1661209"/>
            <a:ext cx="3324422" cy="4457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