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7" r:id="rId6"/>
    <p:sldId id="268" r:id="rId7"/>
    <p:sldId id="273" r:id="rId8"/>
    <p:sldId id="274" r:id="rId9"/>
    <p:sldId id="275" r:id="rId10"/>
    <p:sldId id="276" r:id="rId11"/>
    <p:sldId id="291" r:id="rId12"/>
    <p:sldId id="277" r:id="rId13"/>
    <p:sldId id="278" r:id="rId14"/>
    <p:sldId id="279" r:id="rId15"/>
    <p:sldId id="272" r:id="rId16"/>
    <p:sldId id="271" r:id="rId17"/>
    <p:sldId id="280" r:id="rId18"/>
    <p:sldId id="281" r:id="rId19"/>
    <p:sldId id="283" r:id="rId20"/>
    <p:sldId id="284" r:id="rId21"/>
    <p:sldId id="294" r:id="rId22"/>
    <p:sldId id="295" r:id="rId23"/>
    <p:sldId id="292" r:id="rId24"/>
    <p:sldId id="293" r:id="rId25"/>
    <p:sldId id="286" r:id="rId26"/>
    <p:sldId id="288" r:id="rId27"/>
    <p:sldId id="289" r:id="rId28"/>
    <p:sldId id="287" r:id="rId29"/>
    <p:sldId id="290" r:id="rId30"/>
    <p:sldId id="296" r:id="rId31"/>
    <p:sldId id="27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0" autoAdjust="0"/>
    <p:restoredTop sz="94660"/>
  </p:normalViewPr>
  <p:slideViewPr>
    <p:cSldViewPr>
      <p:cViewPr varScale="1">
        <p:scale>
          <a:sx n="127" d="100"/>
          <a:sy n="127" d="100"/>
        </p:scale>
        <p:origin x="-104"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400122-924C-4302-8D99-5A539A711E5B}"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F3CA1-B660-43A3-A8AE-1268594D4E44}" type="slidenum">
              <a:rPr lang="en-US" smtClean="0"/>
              <a:t>‹#›</a:t>
            </a:fld>
            <a:endParaRPr lang="en-US"/>
          </a:p>
        </p:txBody>
      </p:sp>
    </p:spTree>
    <p:extLst>
      <p:ext uri="{BB962C8B-B14F-4D97-AF65-F5344CB8AC3E}">
        <p14:creationId xmlns:p14="http://schemas.microsoft.com/office/powerpoint/2010/main" val="363317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00122-924C-4302-8D99-5A539A711E5B}"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F3CA1-B660-43A3-A8AE-1268594D4E44}" type="slidenum">
              <a:rPr lang="en-US" smtClean="0"/>
              <a:t>‹#›</a:t>
            </a:fld>
            <a:endParaRPr lang="en-US"/>
          </a:p>
        </p:txBody>
      </p:sp>
    </p:spTree>
    <p:extLst>
      <p:ext uri="{BB962C8B-B14F-4D97-AF65-F5344CB8AC3E}">
        <p14:creationId xmlns:p14="http://schemas.microsoft.com/office/powerpoint/2010/main" val="314853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00122-924C-4302-8D99-5A539A711E5B}"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F3CA1-B660-43A3-A8AE-1268594D4E44}" type="slidenum">
              <a:rPr lang="en-US" smtClean="0"/>
              <a:t>‹#›</a:t>
            </a:fld>
            <a:endParaRPr lang="en-US"/>
          </a:p>
        </p:txBody>
      </p:sp>
    </p:spTree>
    <p:extLst>
      <p:ext uri="{BB962C8B-B14F-4D97-AF65-F5344CB8AC3E}">
        <p14:creationId xmlns:p14="http://schemas.microsoft.com/office/powerpoint/2010/main" val="22891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00122-924C-4302-8D99-5A539A711E5B}"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F3CA1-B660-43A3-A8AE-1268594D4E44}" type="slidenum">
              <a:rPr lang="en-US" smtClean="0"/>
              <a:t>‹#›</a:t>
            </a:fld>
            <a:endParaRPr lang="en-US"/>
          </a:p>
        </p:txBody>
      </p:sp>
    </p:spTree>
    <p:extLst>
      <p:ext uri="{BB962C8B-B14F-4D97-AF65-F5344CB8AC3E}">
        <p14:creationId xmlns:p14="http://schemas.microsoft.com/office/powerpoint/2010/main" val="63649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400122-924C-4302-8D99-5A539A711E5B}" type="datetimeFigureOut">
              <a:rPr lang="en-US" smtClean="0"/>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F3CA1-B660-43A3-A8AE-1268594D4E44}" type="slidenum">
              <a:rPr lang="en-US" smtClean="0"/>
              <a:t>‹#›</a:t>
            </a:fld>
            <a:endParaRPr lang="en-US"/>
          </a:p>
        </p:txBody>
      </p:sp>
    </p:spTree>
    <p:extLst>
      <p:ext uri="{BB962C8B-B14F-4D97-AF65-F5344CB8AC3E}">
        <p14:creationId xmlns:p14="http://schemas.microsoft.com/office/powerpoint/2010/main" val="96469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400122-924C-4302-8D99-5A539A711E5B}" type="datetimeFigureOut">
              <a:rPr lang="en-US" smtClean="0"/>
              <a:t>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F3CA1-B660-43A3-A8AE-1268594D4E44}" type="slidenum">
              <a:rPr lang="en-US" smtClean="0"/>
              <a:t>‹#›</a:t>
            </a:fld>
            <a:endParaRPr lang="en-US"/>
          </a:p>
        </p:txBody>
      </p:sp>
    </p:spTree>
    <p:extLst>
      <p:ext uri="{BB962C8B-B14F-4D97-AF65-F5344CB8AC3E}">
        <p14:creationId xmlns:p14="http://schemas.microsoft.com/office/powerpoint/2010/main" val="31389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400122-924C-4302-8D99-5A539A711E5B}" type="datetimeFigureOut">
              <a:rPr lang="en-US" smtClean="0"/>
              <a:t>2/22/16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F3CA1-B660-43A3-A8AE-1268594D4E44}" type="slidenum">
              <a:rPr lang="en-US" smtClean="0"/>
              <a:t>‹#›</a:t>
            </a:fld>
            <a:endParaRPr lang="en-US"/>
          </a:p>
        </p:txBody>
      </p:sp>
    </p:spTree>
    <p:extLst>
      <p:ext uri="{BB962C8B-B14F-4D97-AF65-F5344CB8AC3E}">
        <p14:creationId xmlns:p14="http://schemas.microsoft.com/office/powerpoint/2010/main" val="163859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400122-924C-4302-8D99-5A539A711E5B}" type="datetimeFigureOut">
              <a:rPr lang="en-US" smtClean="0"/>
              <a:t>2/22/16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F3CA1-B660-43A3-A8AE-1268594D4E44}" type="slidenum">
              <a:rPr lang="en-US" smtClean="0"/>
              <a:t>‹#›</a:t>
            </a:fld>
            <a:endParaRPr lang="en-US"/>
          </a:p>
        </p:txBody>
      </p:sp>
    </p:spTree>
    <p:extLst>
      <p:ext uri="{BB962C8B-B14F-4D97-AF65-F5344CB8AC3E}">
        <p14:creationId xmlns:p14="http://schemas.microsoft.com/office/powerpoint/2010/main" val="238123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00122-924C-4302-8D99-5A539A711E5B}" type="datetimeFigureOut">
              <a:rPr lang="en-US" smtClean="0"/>
              <a:t>2/22/16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F3CA1-B660-43A3-A8AE-1268594D4E44}" type="slidenum">
              <a:rPr lang="en-US" smtClean="0"/>
              <a:t>‹#›</a:t>
            </a:fld>
            <a:endParaRPr lang="en-US"/>
          </a:p>
        </p:txBody>
      </p:sp>
    </p:spTree>
    <p:extLst>
      <p:ext uri="{BB962C8B-B14F-4D97-AF65-F5344CB8AC3E}">
        <p14:creationId xmlns:p14="http://schemas.microsoft.com/office/powerpoint/2010/main" val="10270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00122-924C-4302-8D99-5A539A711E5B}" type="datetimeFigureOut">
              <a:rPr lang="en-US" smtClean="0"/>
              <a:t>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F3CA1-B660-43A3-A8AE-1268594D4E44}" type="slidenum">
              <a:rPr lang="en-US" smtClean="0"/>
              <a:t>‹#›</a:t>
            </a:fld>
            <a:endParaRPr lang="en-US"/>
          </a:p>
        </p:txBody>
      </p:sp>
    </p:spTree>
    <p:extLst>
      <p:ext uri="{BB962C8B-B14F-4D97-AF65-F5344CB8AC3E}">
        <p14:creationId xmlns:p14="http://schemas.microsoft.com/office/powerpoint/2010/main" val="418400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00122-924C-4302-8D99-5A539A711E5B}" type="datetimeFigureOut">
              <a:rPr lang="en-US" smtClean="0"/>
              <a:t>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F3CA1-B660-43A3-A8AE-1268594D4E44}" type="slidenum">
              <a:rPr lang="en-US" smtClean="0"/>
              <a:t>‹#›</a:t>
            </a:fld>
            <a:endParaRPr lang="en-US"/>
          </a:p>
        </p:txBody>
      </p:sp>
    </p:spTree>
    <p:extLst>
      <p:ext uri="{BB962C8B-B14F-4D97-AF65-F5344CB8AC3E}">
        <p14:creationId xmlns:p14="http://schemas.microsoft.com/office/powerpoint/2010/main" val="25828365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00122-924C-4302-8D99-5A539A711E5B}" type="datetimeFigureOut">
              <a:rPr lang="en-US" smtClean="0"/>
              <a:t>2/22/16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F3CA1-B660-43A3-A8AE-1268594D4E44}" type="slidenum">
              <a:rPr lang="en-US" smtClean="0"/>
              <a:t>‹#›</a:t>
            </a:fld>
            <a:endParaRPr lang="en-US"/>
          </a:p>
        </p:txBody>
      </p:sp>
    </p:spTree>
    <p:extLst>
      <p:ext uri="{BB962C8B-B14F-4D97-AF65-F5344CB8AC3E}">
        <p14:creationId xmlns:p14="http://schemas.microsoft.com/office/powerpoint/2010/main" val="89681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g"/><Relationship Id="rId5"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 Id="rId3"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 Id="rId3" Type="http://schemas.openxmlformats.org/officeDocument/2006/relationships/image" Target="../media/image3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ettyimages.com/" TargetMode="Externa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hyperlink" Target="http://gettyimages.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Autofit/>
          </a:bodyPr>
          <a:lstStyle/>
          <a:p>
            <a:r>
              <a:rPr lang="en-US" sz="6000" dirty="0" smtClean="0"/>
              <a:t>Childhood as a Lens in </a:t>
            </a:r>
            <a:br>
              <a:rPr lang="en-US" sz="6000" dirty="0" smtClean="0"/>
            </a:br>
            <a:r>
              <a:rPr lang="en-US" sz="6000" dirty="0" smtClean="0"/>
              <a:t>Teaching Fiction</a:t>
            </a:r>
            <a:endParaRPr lang="en-US" sz="6000" dirty="0"/>
          </a:p>
        </p:txBody>
      </p:sp>
      <p:sp>
        <p:nvSpPr>
          <p:cNvPr id="3" name="Subtitle 2"/>
          <p:cNvSpPr>
            <a:spLocks noGrp="1"/>
          </p:cNvSpPr>
          <p:nvPr>
            <p:ph type="subTitle" idx="1"/>
          </p:nvPr>
        </p:nvSpPr>
        <p:spPr>
          <a:xfrm>
            <a:off x="1371600" y="3733800"/>
            <a:ext cx="6400800" cy="1752600"/>
          </a:xfrm>
        </p:spPr>
        <p:txBody>
          <a:bodyPr>
            <a:normAutofit fontScale="92500" lnSpcReduction="20000"/>
          </a:bodyPr>
          <a:lstStyle/>
          <a:p>
            <a:r>
              <a:rPr lang="en-US" sz="4000" dirty="0" smtClean="0">
                <a:solidFill>
                  <a:schemeClr val="tx2"/>
                </a:solidFill>
              </a:rPr>
              <a:t>Theme, Context, Technique</a:t>
            </a:r>
          </a:p>
          <a:p>
            <a:endParaRPr lang="en-US" sz="2800" dirty="0" smtClean="0"/>
          </a:p>
          <a:p>
            <a:r>
              <a:rPr lang="en-US" sz="2800" dirty="0" smtClean="0">
                <a:solidFill>
                  <a:schemeClr val="tx2"/>
                </a:solidFill>
              </a:rPr>
              <a:t>Katherine </a:t>
            </a:r>
            <a:r>
              <a:rPr lang="en-US" sz="2800" dirty="0" err="1" smtClean="0">
                <a:solidFill>
                  <a:schemeClr val="tx2"/>
                </a:solidFill>
              </a:rPr>
              <a:t>Henninger</a:t>
            </a:r>
            <a:endParaRPr lang="en-US" sz="2800" dirty="0" smtClean="0">
              <a:solidFill>
                <a:schemeClr val="tx2"/>
              </a:solidFill>
            </a:endParaRPr>
          </a:p>
          <a:p>
            <a:r>
              <a:rPr lang="en-US" sz="2800" dirty="0" smtClean="0">
                <a:solidFill>
                  <a:schemeClr val="tx2"/>
                </a:solidFill>
              </a:rPr>
              <a:t>Louisiana State University</a:t>
            </a:r>
            <a:endParaRPr lang="en-US" sz="2800" dirty="0">
              <a:solidFill>
                <a:schemeClr val="tx2"/>
              </a:solidFill>
            </a:endParaRPr>
          </a:p>
        </p:txBody>
      </p:sp>
    </p:spTree>
    <p:extLst>
      <p:ext uri="{BB962C8B-B14F-4D97-AF65-F5344CB8AC3E}">
        <p14:creationId xmlns:p14="http://schemas.microsoft.com/office/powerpoint/2010/main" val="20083892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6619"/>
            <a:ext cx="8229600" cy="795562"/>
          </a:xfrm>
        </p:spPr>
        <p:txBody>
          <a:bodyPr/>
          <a:lstStyle/>
          <a:p>
            <a:r>
              <a:rPr lang="en-US" dirty="0" smtClean="0"/>
              <a:t>Romanticism</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t>William Wordsworth, 1802</a:t>
            </a:r>
          </a:p>
          <a:p>
            <a:pPr marL="0" indent="0">
              <a:buNone/>
            </a:pPr>
            <a:r>
              <a:rPr lang="en-US" sz="2800" dirty="0" smtClean="0"/>
              <a:t>My </a:t>
            </a:r>
            <a:r>
              <a:rPr lang="en-US" sz="2800" dirty="0"/>
              <a:t>heart leaps up when I behold</a:t>
            </a:r>
            <a:br>
              <a:rPr lang="en-US" sz="2800" dirty="0"/>
            </a:br>
            <a:r>
              <a:rPr lang="en-US" sz="2800" dirty="0"/>
              <a:t>A rainbow in the sky:</a:t>
            </a:r>
            <a:br>
              <a:rPr lang="en-US" sz="2800" dirty="0"/>
            </a:br>
            <a:r>
              <a:rPr lang="en-US" sz="2800" dirty="0"/>
              <a:t>So was it when my life began;</a:t>
            </a:r>
            <a:br>
              <a:rPr lang="en-US" sz="2800" dirty="0"/>
            </a:br>
            <a:r>
              <a:rPr lang="en-US" sz="2800" dirty="0"/>
              <a:t>So is it now I am a man;</a:t>
            </a:r>
            <a:br>
              <a:rPr lang="en-US" sz="2800" dirty="0"/>
            </a:br>
            <a:r>
              <a:rPr lang="en-US" sz="2800" dirty="0"/>
              <a:t>So be it when I shall grow old,</a:t>
            </a:r>
            <a:br>
              <a:rPr lang="en-US" sz="2800" dirty="0"/>
            </a:br>
            <a:r>
              <a:rPr lang="en-US" sz="2800" dirty="0"/>
              <a:t>Or let me die!</a:t>
            </a:r>
            <a:br>
              <a:rPr lang="en-US" sz="2800" dirty="0"/>
            </a:br>
            <a:r>
              <a:rPr lang="en-US" sz="2800" dirty="0">
                <a:solidFill>
                  <a:srgbClr val="C00000"/>
                </a:solidFill>
              </a:rPr>
              <a:t>The Child is the father of the Man</a:t>
            </a:r>
            <a:r>
              <a:rPr lang="en-US" sz="2800" dirty="0"/>
              <a:t>;</a:t>
            </a:r>
            <a:br>
              <a:rPr lang="en-US" sz="2800" dirty="0"/>
            </a:br>
            <a:r>
              <a:rPr lang="en-US" sz="2800" dirty="0"/>
              <a:t>And I could wish my days to be</a:t>
            </a:r>
            <a:br>
              <a:rPr lang="en-US" sz="2800" dirty="0"/>
            </a:br>
            <a:r>
              <a:rPr lang="en-US" sz="2800" dirty="0"/>
              <a:t>Bound each to each by natural piety.</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914400"/>
            <a:ext cx="3429000" cy="4695825"/>
          </a:xfrm>
          <a:prstGeom prst="rect">
            <a:avLst/>
          </a:prstGeom>
        </p:spPr>
      </p:pic>
    </p:spTree>
    <p:extLst>
      <p:ext uri="{BB962C8B-B14F-4D97-AF65-F5344CB8AC3E}">
        <p14:creationId xmlns:p14="http://schemas.microsoft.com/office/powerpoint/2010/main" val="13980164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Realism</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kth\Desktop\New folder\Desktop\KTH\My Documents\English 2025 Childhood Spring 2013\Childhood pix\oliver_twist_child_labor_abuse_judah_christian_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2" y="1519237"/>
            <a:ext cx="5400675"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5475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Realism</a:t>
            </a:r>
            <a:endParaRPr lang="en-US" dirty="0"/>
          </a:p>
        </p:txBody>
      </p:sp>
      <p:sp>
        <p:nvSpPr>
          <p:cNvPr id="3" name="Content Placeholder 2"/>
          <p:cNvSpPr>
            <a:spLocks noGrp="1"/>
          </p:cNvSpPr>
          <p:nvPr>
            <p:ph idx="1"/>
          </p:nvPr>
        </p:nvSpPr>
        <p:spPr>
          <a:xfrm>
            <a:off x="457200" y="5486400"/>
            <a:ext cx="8229600" cy="639763"/>
          </a:xfrm>
        </p:spPr>
        <p:txBody>
          <a:bodyPr>
            <a:noAutofit/>
          </a:bodyPr>
          <a:lstStyle/>
          <a:p>
            <a:pPr marL="0" indent="0">
              <a:buNone/>
            </a:pPr>
            <a:r>
              <a:rPr lang="en-US" sz="2000" dirty="0" smtClean="0"/>
              <a:t> </a:t>
            </a:r>
          </a:p>
          <a:p>
            <a:pPr marL="0" indent="0">
              <a:buNone/>
            </a:pPr>
            <a:endParaRPr lang="en-US" sz="2000" dirty="0"/>
          </a:p>
          <a:p>
            <a:pPr marL="0" indent="0">
              <a:buNone/>
            </a:pPr>
            <a:r>
              <a:rPr lang="en-US" sz="2000" dirty="0" smtClean="0"/>
              <a:t>	Lewis Hine, </a:t>
            </a:r>
            <a:r>
              <a:rPr lang="en-US" sz="2000" dirty="0" err="1" smtClean="0"/>
              <a:t>Mollahan</a:t>
            </a:r>
            <a:r>
              <a:rPr lang="en-US" sz="2000" dirty="0" smtClean="0"/>
              <a:t> Mills in Newberry, S.C., 1908.</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66800"/>
            <a:ext cx="6934200" cy="5200650"/>
          </a:xfrm>
          <a:prstGeom prst="rect">
            <a:avLst/>
          </a:prstGeom>
        </p:spPr>
      </p:pic>
    </p:spTree>
    <p:extLst>
      <p:ext uri="{BB962C8B-B14F-4D97-AF65-F5344CB8AC3E}">
        <p14:creationId xmlns:p14="http://schemas.microsoft.com/office/powerpoint/2010/main" val="5776698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The Modern Child</a:t>
            </a:r>
            <a:endParaRPr lang="en-US" dirty="0"/>
          </a:p>
        </p:txBody>
      </p:sp>
      <p:sp>
        <p:nvSpPr>
          <p:cNvPr id="3" name="Content Placeholder 2"/>
          <p:cNvSpPr>
            <a:spLocks noGrp="1"/>
          </p:cNvSpPr>
          <p:nvPr>
            <p:ph idx="1"/>
          </p:nvPr>
        </p:nvSpPr>
        <p:spPr>
          <a:xfrm>
            <a:off x="457200" y="5486400"/>
            <a:ext cx="8229600" cy="639763"/>
          </a:xfrm>
        </p:spPr>
        <p:txBody>
          <a:bodyPr>
            <a:noAutofit/>
          </a:bodyPr>
          <a:lstStyle/>
          <a:p>
            <a:pPr marL="0" indent="0">
              <a:buNone/>
            </a:pPr>
            <a:r>
              <a:rPr lang="en-US" sz="2000" dirty="0" smtClean="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1"/>
            <a:ext cx="3856289" cy="2895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447800"/>
            <a:ext cx="3951539" cy="31612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3200400"/>
            <a:ext cx="2870625" cy="3535653"/>
          </a:xfrm>
          <a:prstGeom prst="rect">
            <a:avLst/>
          </a:prstGeom>
        </p:spPr>
      </p:pic>
    </p:spTree>
    <p:extLst>
      <p:ext uri="{BB962C8B-B14F-4D97-AF65-F5344CB8AC3E}">
        <p14:creationId xmlns:p14="http://schemas.microsoft.com/office/powerpoint/2010/main" val="30508416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143000"/>
          </a:xfrm>
        </p:spPr>
        <p:txBody>
          <a:bodyPr>
            <a:normAutofit fontScale="90000"/>
          </a:bodyPr>
          <a:lstStyle/>
          <a:p>
            <a:r>
              <a:rPr lang="en-US" dirty="0" smtClean="0"/>
              <a:t>But of course, you could go way further back…</a:t>
            </a:r>
            <a:endParaRPr lang="en-US" dirty="0"/>
          </a:p>
        </p:txBody>
      </p:sp>
      <p:sp>
        <p:nvSpPr>
          <p:cNvPr id="3" name="Content Placeholder 2"/>
          <p:cNvSpPr>
            <a:spLocks noGrp="1"/>
          </p:cNvSpPr>
          <p:nvPr>
            <p:ph idx="1"/>
          </p:nvPr>
        </p:nvSpPr>
        <p:spPr>
          <a:xfrm>
            <a:off x="0" y="5525214"/>
            <a:ext cx="3407229" cy="646986"/>
          </a:xfrm>
        </p:spPr>
        <p:txBody>
          <a:bodyPr>
            <a:normAutofit/>
          </a:bodyPr>
          <a:lstStyle/>
          <a:p>
            <a:pPr marL="0" indent="0">
              <a:buNone/>
            </a:pPr>
            <a:r>
              <a:rPr lang="en-US" sz="1800" dirty="0" smtClean="0"/>
              <a:t>Euripides, Medea 431 BCE</a:t>
            </a:r>
          </a:p>
          <a:p>
            <a:pPr marL="0" indent="0">
              <a:buNone/>
            </a:pPr>
            <a:r>
              <a:rPr lang="en-US" sz="1400" dirty="0" smtClean="0"/>
              <a:t>(Eugene Delacroix, 1862)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96000" y="914400"/>
            <a:ext cx="2893875" cy="3886200"/>
          </a:xfrm>
          <a:prstGeom prst="rect">
            <a:avLst/>
          </a:prstGeom>
        </p:spPr>
      </p:pic>
      <p:sp>
        <p:nvSpPr>
          <p:cNvPr id="5" name="Rectangle 4"/>
          <p:cNvSpPr/>
          <p:nvPr/>
        </p:nvSpPr>
        <p:spPr>
          <a:xfrm>
            <a:off x="6314684" y="4800600"/>
            <a:ext cx="2176878" cy="584775"/>
          </a:xfrm>
          <a:prstGeom prst="rect">
            <a:avLst/>
          </a:prstGeom>
        </p:spPr>
        <p:txBody>
          <a:bodyPr wrap="none">
            <a:spAutoFit/>
          </a:bodyPr>
          <a:lstStyle/>
          <a:p>
            <a:r>
              <a:rPr lang="en-US" dirty="0" smtClean="0"/>
              <a:t>Daedalus and Icarus, </a:t>
            </a:r>
          </a:p>
          <a:p>
            <a:r>
              <a:rPr lang="en-US" sz="1400" dirty="0" smtClean="0"/>
              <a:t>(Anthony van Dyke, 1629)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657" y="696686"/>
            <a:ext cx="3449954" cy="48101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1340467"/>
            <a:ext cx="2517679" cy="342747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0939" y="4175032"/>
            <a:ext cx="3428999" cy="2641861"/>
          </a:xfrm>
          <a:prstGeom prst="rect">
            <a:avLst/>
          </a:prstGeom>
        </p:spPr>
      </p:pic>
      <p:sp>
        <p:nvSpPr>
          <p:cNvPr id="9" name="TextBox 8"/>
          <p:cNvSpPr txBox="1"/>
          <p:nvPr/>
        </p:nvSpPr>
        <p:spPr>
          <a:xfrm>
            <a:off x="6239052" y="6019800"/>
            <a:ext cx="2675191" cy="584775"/>
          </a:xfrm>
          <a:prstGeom prst="rect">
            <a:avLst/>
          </a:prstGeom>
          <a:noFill/>
        </p:spPr>
        <p:txBody>
          <a:bodyPr wrap="square" rtlCol="0">
            <a:spAutoFit/>
          </a:bodyPr>
          <a:lstStyle/>
          <a:p>
            <a:r>
              <a:rPr lang="en-US" dirty="0" smtClean="0"/>
              <a:t>Abraham and Isaac, </a:t>
            </a:r>
            <a:r>
              <a:rPr lang="en-US" sz="1400" dirty="0" smtClean="0"/>
              <a:t>(Caravaggio, c. 1600)</a:t>
            </a:r>
            <a:endParaRPr lang="en-US" sz="1400" dirty="0"/>
          </a:p>
        </p:txBody>
      </p:sp>
    </p:spTree>
    <p:extLst>
      <p:ext uri="{BB962C8B-B14F-4D97-AF65-F5344CB8AC3E}">
        <p14:creationId xmlns:p14="http://schemas.microsoft.com/office/powerpoint/2010/main" val="26115430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9200"/>
            <a:ext cx="8229600" cy="1143000"/>
          </a:xfrm>
        </p:spPr>
        <p:txBody>
          <a:bodyPr>
            <a:noAutofit/>
          </a:bodyPr>
          <a:lstStyle/>
          <a:p>
            <a:r>
              <a:rPr lang="en-US" sz="2800" dirty="0" smtClean="0"/>
              <a:t/>
            </a:r>
            <a:br>
              <a:rPr lang="en-US" sz="2800" dirty="0" smtClean="0"/>
            </a:br>
            <a:r>
              <a:rPr lang="en-US" sz="2800" dirty="0" smtClean="0"/>
              <a:t>Childhood studies is interdisciplinary and transnational, which makes it a great lens for…</a:t>
            </a:r>
            <a:br>
              <a:rPr lang="en-US" sz="2800" dirty="0" smtClean="0"/>
            </a:br>
            <a:endParaRPr lang="en-US" sz="2800"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1026" name="Picture 2" descr="C:\Users\kth\Desktop\New folder\Documents\English 2025 Childhood Spring 2013\Childhood pix\wild th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686" y="609600"/>
            <a:ext cx="4114800" cy="420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3319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000" dirty="0" smtClean="0">
                <a:solidFill>
                  <a:schemeClr val="tx2">
                    <a:lumMod val="60000"/>
                    <a:lumOff val="40000"/>
                  </a:schemeClr>
                </a:solidFill>
              </a:rPr>
              <a:t>ELA/TEKS!</a:t>
            </a:r>
            <a:endParaRPr lang="en-US" sz="8000"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(2)  Reading/Comprehension of Literary Text/Theme and Genre. </a:t>
            </a:r>
            <a:r>
              <a:rPr lang="en-US" sz="1900" dirty="0"/>
              <a:t>Students analyze, make inferences and draw conclusions about theme and genre in different cultural, historical, and contemporary contexts and provide evidence from the text to support their understanding. Students are expected to:</a:t>
            </a:r>
          </a:p>
          <a:p>
            <a:pPr marL="514350" indent="-514350">
              <a:buFont typeface="+mj-lt"/>
              <a:buAutoNum type="alphaUcPeriod"/>
            </a:pPr>
            <a:r>
              <a:rPr lang="en-US" sz="2000" dirty="0" smtClean="0"/>
              <a:t>analyze </a:t>
            </a:r>
            <a:r>
              <a:rPr lang="en-US" sz="2000" dirty="0"/>
              <a:t>the way in which the theme or meaning of a selection represents a view or </a:t>
            </a:r>
            <a:r>
              <a:rPr lang="en-US" dirty="0">
                <a:solidFill>
                  <a:srgbClr val="C00000"/>
                </a:solidFill>
              </a:rPr>
              <a:t>comment on the human condition;</a:t>
            </a:r>
          </a:p>
          <a:p>
            <a:pPr marL="514350" indent="-514350">
              <a:buFont typeface="+mj-lt"/>
              <a:buAutoNum type="alphaUcPeriod"/>
            </a:pPr>
            <a:r>
              <a:rPr lang="en-US" dirty="0" smtClean="0">
                <a:solidFill>
                  <a:srgbClr val="C00000"/>
                </a:solidFill>
              </a:rPr>
              <a:t>relate</a:t>
            </a:r>
            <a:r>
              <a:rPr lang="en-US" dirty="0" smtClean="0"/>
              <a:t> </a:t>
            </a:r>
            <a:r>
              <a:rPr lang="en-US" sz="2100" dirty="0"/>
              <a:t>the characters and text structures of </a:t>
            </a:r>
            <a:r>
              <a:rPr lang="en-US" dirty="0">
                <a:solidFill>
                  <a:srgbClr val="C00000"/>
                </a:solidFill>
              </a:rPr>
              <a:t>mythic, traditional, and classical literature to </a:t>
            </a:r>
            <a:r>
              <a:rPr lang="en-US" sz="1900" dirty="0"/>
              <a:t>20th and 21st century </a:t>
            </a:r>
            <a:r>
              <a:rPr lang="en-US" dirty="0">
                <a:solidFill>
                  <a:srgbClr val="C00000"/>
                </a:solidFill>
              </a:rPr>
              <a:t>American novels, plays, or films</a:t>
            </a:r>
            <a:r>
              <a:rPr lang="en-US" dirty="0"/>
              <a:t>; </a:t>
            </a:r>
            <a:r>
              <a:rPr lang="en-US" sz="2100" dirty="0"/>
              <a:t>and</a:t>
            </a:r>
          </a:p>
          <a:p>
            <a:pPr marL="514350" indent="-514350">
              <a:buFont typeface="+mj-lt"/>
              <a:buAutoNum type="alphaUcPeriod"/>
            </a:pPr>
            <a:r>
              <a:rPr lang="en-US" dirty="0" smtClean="0">
                <a:solidFill>
                  <a:srgbClr val="C00000"/>
                </a:solidFill>
              </a:rPr>
              <a:t>relate </a:t>
            </a:r>
            <a:r>
              <a:rPr lang="en-US" sz="1700" dirty="0"/>
              <a:t>the main ideas </a:t>
            </a:r>
            <a:r>
              <a:rPr lang="en-US" sz="2100" dirty="0"/>
              <a:t>found in a literary work </a:t>
            </a:r>
            <a:r>
              <a:rPr lang="en-US" dirty="0">
                <a:solidFill>
                  <a:srgbClr val="C00000"/>
                </a:solidFill>
              </a:rPr>
              <a:t>to primary source documents</a:t>
            </a:r>
            <a:r>
              <a:rPr lang="en-US" dirty="0"/>
              <a:t> </a:t>
            </a:r>
            <a:r>
              <a:rPr lang="en-US" sz="2200" dirty="0"/>
              <a:t>from its historical and cultural setting</a:t>
            </a:r>
            <a:r>
              <a:rPr lang="en-US" dirty="0"/>
              <a:t>.</a:t>
            </a:r>
          </a:p>
          <a:p>
            <a:pPr marL="0" indent="0">
              <a:buNone/>
            </a:pPr>
            <a:endParaRPr lang="en-US" dirty="0"/>
          </a:p>
        </p:txBody>
      </p:sp>
    </p:spTree>
    <p:extLst>
      <p:ext uri="{BB962C8B-B14F-4D97-AF65-F5344CB8AC3E}">
        <p14:creationId xmlns:p14="http://schemas.microsoft.com/office/powerpoint/2010/main" val="28802110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011362"/>
          </a:xfrm>
        </p:spPr>
        <p:txBody>
          <a:bodyPr>
            <a:noAutofit/>
          </a:bodyPr>
          <a:lstStyle/>
          <a:p>
            <a:pPr algn="l"/>
            <a:r>
              <a:rPr lang="en-US" sz="2800" dirty="0" smtClean="0"/>
              <a:t>(5)  </a:t>
            </a:r>
            <a:r>
              <a:rPr lang="en-US" sz="2800" b="1" dirty="0" smtClean="0"/>
              <a:t>Reading/Comprehension of Literary Text/Fiction. </a:t>
            </a:r>
            <a:r>
              <a:rPr lang="en-US" sz="2000" dirty="0" smtClean="0"/>
              <a:t>Students understand, make inferences and draw conclusions about the </a:t>
            </a:r>
            <a:r>
              <a:rPr lang="en-US" sz="2800" dirty="0" smtClean="0">
                <a:solidFill>
                  <a:srgbClr val="C00000"/>
                </a:solidFill>
              </a:rPr>
              <a:t>structure and elements of fiction </a:t>
            </a:r>
            <a:r>
              <a:rPr lang="en-US" sz="2000" dirty="0" smtClean="0"/>
              <a:t>and provide evidence from text to support their understanding. Students are expected to:</a:t>
            </a:r>
            <a:br>
              <a:rPr lang="en-US" sz="2000" dirty="0" smtClean="0"/>
            </a:br>
            <a:endParaRPr lang="en-US" sz="2400" dirty="0"/>
          </a:p>
        </p:txBody>
      </p:sp>
      <p:sp>
        <p:nvSpPr>
          <p:cNvPr id="3" name="Content Placeholder 2"/>
          <p:cNvSpPr>
            <a:spLocks noGrp="1"/>
          </p:cNvSpPr>
          <p:nvPr>
            <p:ph idx="1"/>
          </p:nvPr>
        </p:nvSpPr>
        <p:spPr>
          <a:xfrm>
            <a:off x="533400" y="1981200"/>
            <a:ext cx="8229600" cy="4525963"/>
          </a:xfrm>
        </p:spPr>
        <p:txBody>
          <a:bodyPr>
            <a:normAutofit/>
          </a:bodyPr>
          <a:lstStyle/>
          <a:p>
            <a:pPr marL="514350" indent="-514350">
              <a:buFont typeface="+mj-lt"/>
              <a:buAutoNum type="alphaUcPeriod"/>
            </a:pPr>
            <a:r>
              <a:rPr lang="en-US" sz="2400" dirty="0" smtClean="0"/>
              <a:t>evaluate </a:t>
            </a:r>
            <a:r>
              <a:rPr lang="en-US" sz="2400" dirty="0"/>
              <a:t>how different </a:t>
            </a:r>
            <a:r>
              <a:rPr lang="en-US" sz="2800" dirty="0">
                <a:solidFill>
                  <a:srgbClr val="C00000"/>
                </a:solidFill>
              </a:rPr>
              <a:t>literary elements </a:t>
            </a:r>
            <a:r>
              <a:rPr lang="en-US" sz="2400" dirty="0"/>
              <a:t>(e.g., figurative language, point of view) shape the author's portrayal of the </a:t>
            </a:r>
            <a:r>
              <a:rPr lang="en-US" sz="2800" dirty="0">
                <a:solidFill>
                  <a:srgbClr val="C00000"/>
                </a:solidFill>
              </a:rPr>
              <a:t>plot and setting</a:t>
            </a:r>
            <a:r>
              <a:rPr lang="en-US" sz="2400" dirty="0">
                <a:solidFill>
                  <a:srgbClr val="C00000"/>
                </a:solidFill>
              </a:rPr>
              <a:t> </a:t>
            </a:r>
            <a:r>
              <a:rPr lang="en-US" sz="2400" dirty="0"/>
              <a:t>in works of fiction;</a:t>
            </a:r>
          </a:p>
          <a:p>
            <a:pPr marL="457200" indent="-457200">
              <a:buFont typeface="+mj-lt"/>
              <a:buAutoNum type="alphaUcPeriod"/>
            </a:pPr>
            <a:r>
              <a:rPr lang="en-US" sz="2400" dirty="0" smtClean="0"/>
              <a:t>analyze </a:t>
            </a:r>
            <a:r>
              <a:rPr lang="en-US" sz="2400" dirty="0"/>
              <a:t>the internal and external development of </a:t>
            </a:r>
            <a:r>
              <a:rPr lang="en-US" sz="2800" dirty="0">
                <a:solidFill>
                  <a:srgbClr val="C00000"/>
                </a:solidFill>
              </a:rPr>
              <a:t>characters </a:t>
            </a:r>
            <a:r>
              <a:rPr lang="en-US" sz="2400" dirty="0"/>
              <a:t>through a range of literary devices;</a:t>
            </a:r>
          </a:p>
          <a:p>
            <a:pPr marL="457200" indent="-457200">
              <a:buFont typeface="+mj-lt"/>
              <a:buAutoNum type="alphaUcPeriod"/>
            </a:pPr>
            <a:r>
              <a:rPr lang="en-US" sz="2400" dirty="0" smtClean="0"/>
              <a:t>analyze </a:t>
            </a:r>
            <a:r>
              <a:rPr lang="en-US" sz="2400" dirty="0"/>
              <a:t>the impact of narration when the narrator's  </a:t>
            </a:r>
            <a:r>
              <a:rPr lang="en-US" sz="2800" dirty="0" smtClean="0">
                <a:solidFill>
                  <a:srgbClr val="C00000"/>
                </a:solidFill>
              </a:rPr>
              <a:t>point </a:t>
            </a:r>
            <a:r>
              <a:rPr lang="en-US" sz="2800" dirty="0">
                <a:solidFill>
                  <a:srgbClr val="C00000"/>
                </a:solidFill>
              </a:rPr>
              <a:t>of view shifts</a:t>
            </a:r>
            <a:r>
              <a:rPr lang="en-US" sz="2400" dirty="0">
                <a:solidFill>
                  <a:srgbClr val="C00000"/>
                </a:solidFill>
              </a:rPr>
              <a:t> </a:t>
            </a:r>
            <a:r>
              <a:rPr lang="en-US" sz="2400" dirty="0"/>
              <a:t>from one character to another; and</a:t>
            </a:r>
          </a:p>
          <a:p>
            <a:pPr marL="457200" indent="-457200">
              <a:buFont typeface="+mj-lt"/>
              <a:buAutoNum type="alphaUcPeriod"/>
            </a:pPr>
            <a:r>
              <a:rPr lang="en-US" sz="2400" dirty="0" smtClean="0"/>
              <a:t>demonstrate </a:t>
            </a:r>
            <a:r>
              <a:rPr lang="en-US" sz="2400" dirty="0"/>
              <a:t>familiarity with works by authors in </a:t>
            </a:r>
            <a:r>
              <a:rPr lang="en-US" sz="2800" u="sng" dirty="0">
                <a:solidFill>
                  <a:srgbClr val="C00000"/>
                </a:solidFill>
              </a:rPr>
              <a:t>American fiction</a:t>
            </a:r>
            <a:r>
              <a:rPr lang="en-US" sz="2800" dirty="0">
                <a:solidFill>
                  <a:srgbClr val="C00000"/>
                </a:solidFill>
              </a:rPr>
              <a:t> from each major literary period</a:t>
            </a:r>
            <a:r>
              <a:rPr lang="en-US" sz="2800" dirty="0"/>
              <a:t>.</a:t>
            </a:r>
          </a:p>
        </p:txBody>
      </p:sp>
    </p:spTree>
    <p:extLst>
      <p:ext uri="{BB962C8B-B14F-4D97-AF65-F5344CB8AC3E}">
        <p14:creationId xmlns:p14="http://schemas.microsoft.com/office/powerpoint/2010/main" val="16263010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Harriet Beecher Stowe, </a:t>
            </a:r>
            <a:r>
              <a:rPr lang="en-US" sz="3600" i="1" dirty="0" smtClean="0"/>
              <a:t>Uncle Tom’s Cabin</a:t>
            </a:r>
            <a:r>
              <a:rPr lang="en-US" sz="3600" dirty="0" smtClean="0"/>
              <a:t> (1852)</a:t>
            </a:r>
            <a:endParaRPr lang="en-US" sz="36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371600"/>
            <a:ext cx="3665438" cy="4525963"/>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296886"/>
            <a:ext cx="5334000" cy="3276600"/>
          </a:xfrm>
          <a:prstGeom prst="rect">
            <a:avLst/>
          </a:prstGeom>
        </p:spPr>
      </p:pic>
    </p:spTree>
    <p:extLst>
      <p:ext uri="{BB962C8B-B14F-4D97-AF65-F5344CB8AC3E}">
        <p14:creationId xmlns:p14="http://schemas.microsoft.com/office/powerpoint/2010/main" val="41351859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 Twain, </a:t>
            </a:r>
            <a:r>
              <a:rPr lang="en-US" i="1" dirty="0" smtClean="0"/>
              <a:t>Adventures of Huckleberry Finn </a:t>
            </a:r>
            <a:r>
              <a:rPr lang="en-US" dirty="0" smtClean="0"/>
              <a:t>(1885)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8812" y="1648619"/>
            <a:ext cx="5286375" cy="4429125"/>
          </a:xfrm>
        </p:spPr>
      </p:pic>
    </p:spTree>
    <p:extLst>
      <p:ext uri="{BB962C8B-B14F-4D97-AF65-F5344CB8AC3E}">
        <p14:creationId xmlns:p14="http://schemas.microsoft.com/office/powerpoint/2010/main" val="1998352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Childhood as a universal experience</a:t>
            </a:r>
            <a:endParaRPr lang="en-US" dirty="0"/>
          </a:p>
        </p:txBody>
      </p:sp>
      <p:sp>
        <p:nvSpPr>
          <p:cNvPr id="3" name="Content Placeholder 2"/>
          <p:cNvSpPr>
            <a:spLocks noGrp="1"/>
          </p:cNvSpPr>
          <p:nvPr>
            <p:ph idx="1"/>
          </p:nvPr>
        </p:nvSpPr>
        <p:spPr/>
        <p:txBody>
          <a:bodyPr/>
          <a:lstStyle/>
          <a:p>
            <a:pPr marL="0" indent="0">
              <a:buNone/>
            </a:pPr>
            <a:r>
              <a:rPr lang="en-US" sz="3600" dirty="0" smtClean="0"/>
              <a:t>	All </a:t>
            </a:r>
            <a:r>
              <a:rPr lang="en-US" sz="3600" dirty="0"/>
              <a:t>high school kids feel they know </a:t>
            </a:r>
            <a:r>
              <a:rPr lang="en-US" sz="3600" dirty="0" smtClean="0"/>
              <a:t>	something </a:t>
            </a:r>
            <a:r>
              <a:rPr lang="en-US" sz="3600" dirty="0"/>
              <a:t>about childhood </a:t>
            </a:r>
          </a:p>
          <a:p>
            <a:pPr lvl="3">
              <a:buFont typeface="Arial" panose="020B0604020202020204" pitchFamily="34" charset="0"/>
              <a:buChar char="•"/>
            </a:pPr>
            <a:r>
              <a:rPr lang="en-US" sz="3600" dirty="0" smtClean="0"/>
              <a:t> how </a:t>
            </a:r>
            <a:r>
              <a:rPr lang="en-US" sz="3600" dirty="0"/>
              <a:t>it </a:t>
            </a:r>
            <a:r>
              <a:rPr lang="en-US" sz="3600" dirty="0" smtClean="0"/>
              <a:t>is </a:t>
            </a:r>
            <a:r>
              <a:rPr lang="en-US" sz="3600" dirty="0" smtClean="0">
                <a:solidFill>
                  <a:schemeClr val="accent1"/>
                </a:solidFill>
              </a:rPr>
              <a:t>(personal experience)</a:t>
            </a:r>
            <a:endParaRPr lang="en-US" sz="3600" dirty="0">
              <a:solidFill>
                <a:schemeClr val="accent1"/>
              </a:solidFill>
            </a:endParaRPr>
          </a:p>
          <a:p>
            <a:pPr lvl="3">
              <a:buFont typeface="Arial" panose="020B0604020202020204" pitchFamily="34" charset="0"/>
              <a:buChar char="•"/>
            </a:pPr>
            <a:r>
              <a:rPr lang="en-US" sz="3600" dirty="0" smtClean="0"/>
              <a:t> how </a:t>
            </a:r>
            <a:r>
              <a:rPr lang="en-US" sz="3600" dirty="0"/>
              <a:t>it should </a:t>
            </a:r>
            <a:r>
              <a:rPr lang="en-US" sz="3600" dirty="0" smtClean="0"/>
              <a:t>be </a:t>
            </a:r>
            <a:r>
              <a:rPr lang="en-US" sz="3600" dirty="0" smtClean="0">
                <a:solidFill>
                  <a:schemeClr val="accent1"/>
                </a:solidFill>
              </a:rPr>
              <a:t>(cultural ideals)</a:t>
            </a:r>
            <a:endParaRPr lang="en-US" sz="3600" dirty="0">
              <a:solidFill>
                <a:schemeClr val="accent1"/>
              </a:solidFill>
            </a:endParaRPr>
          </a:p>
          <a:p>
            <a:pPr lvl="3">
              <a:buFont typeface="Arial" panose="020B0604020202020204" pitchFamily="34" charset="0"/>
              <a:buChar char="•"/>
            </a:pPr>
            <a:r>
              <a:rPr lang="en-US" sz="3600" dirty="0" smtClean="0"/>
              <a:t> how </a:t>
            </a:r>
            <a:r>
              <a:rPr lang="en-US" sz="3600" dirty="0"/>
              <a:t>class, race, religion, gender, etc</a:t>
            </a:r>
            <a:r>
              <a:rPr lang="en-US" sz="3600" dirty="0" smtClean="0"/>
              <a:t>., affect </a:t>
            </a:r>
            <a:r>
              <a:rPr lang="en-US" sz="3600" dirty="0"/>
              <a:t>what it </a:t>
            </a:r>
            <a:r>
              <a:rPr lang="en-US" sz="3600" dirty="0" smtClean="0"/>
              <a:t>is </a:t>
            </a:r>
            <a:r>
              <a:rPr lang="en-US" sz="3600" dirty="0" smtClean="0">
                <a:solidFill>
                  <a:schemeClr val="accent1"/>
                </a:solidFill>
              </a:rPr>
              <a:t>(the real world)</a:t>
            </a:r>
            <a:endParaRPr lang="en-US" sz="3600" dirty="0">
              <a:solidFill>
                <a:schemeClr val="accent1"/>
              </a:solidFill>
            </a:endParaRPr>
          </a:p>
          <a:p>
            <a:endParaRPr lang="en-US" sz="3600" dirty="0"/>
          </a:p>
        </p:txBody>
      </p:sp>
    </p:spTree>
    <p:extLst>
      <p:ext uri="{BB962C8B-B14F-4D97-AF65-F5344CB8AC3E}">
        <p14:creationId xmlns:p14="http://schemas.microsoft.com/office/powerpoint/2010/main" val="41772364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Harper Lee, </a:t>
            </a:r>
            <a:r>
              <a:rPr lang="en-US" i="1" dirty="0" smtClean="0"/>
              <a:t>To Kill a Mockingbird </a:t>
            </a:r>
            <a:r>
              <a:rPr lang="en-US" dirty="0" smtClean="0"/>
              <a:t>(1960)</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7186" y="1066800"/>
            <a:ext cx="2982773" cy="4800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258" y="2057400"/>
            <a:ext cx="2891927" cy="4800600"/>
          </a:xfrm>
          <a:prstGeom prst="rect">
            <a:avLst/>
          </a:prstGeom>
        </p:spPr>
      </p:pic>
      <p:pic>
        <p:nvPicPr>
          <p:cNvPr id="10" name="Content Placeholder 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447800"/>
            <a:ext cx="3066339" cy="4525963"/>
          </a:xfrm>
        </p:spPr>
      </p:pic>
    </p:spTree>
    <p:extLst>
      <p:ext uri="{BB962C8B-B14F-4D97-AF65-F5344CB8AC3E}">
        <p14:creationId xmlns:p14="http://schemas.microsoft.com/office/powerpoint/2010/main" val="9638648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4876800" cy="3886200"/>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56414" y="2758924"/>
            <a:ext cx="3858149" cy="4077305"/>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95943"/>
            <a:ext cx="2667000" cy="24635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429000"/>
            <a:ext cx="4006850" cy="3198746"/>
          </a:xfrm>
          <a:prstGeom prst="rect">
            <a:avLst/>
          </a:prstGeom>
        </p:spPr>
      </p:pic>
    </p:spTree>
    <p:extLst>
      <p:ext uri="{BB962C8B-B14F-4D97-AF65-F5344CB8AC3E}">
        <p14:creationId xmlns:p14="http://schemas.microsoft.com/office/powerpoint/2010/main" val="26851588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1771"/>
            <a:ext cx="4219510" cy="323056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314" y="0"/>
            <a:ext cx="3657600" cy="25527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914" y="2352901"/>
            <a:ext cx="5791200" cy="449421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810980"/>
            <a:ext cx="5867400" cy="4079677"/>
          </a:xfrm>
          <a:prstGeom prst="rect">
            <a:avLst/>
          </a:prstGeom>
        </p:spPr>
      </p:pic>
    </p:spTree>
    <p:extLst>
      <p:ext uri="{BB962C8B-B14F-4D97-AF65-F5344CB8AC3E}">
        <p14:creationId xmlns:p14="http://schemas.microsoft.com/office/powerpoint/2010/main" val="6648923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971800"/>
            <a:ext cx="7010400" cy="3781425"/>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228600"/>
            <a:ext cx="5029200" cy="2828925"/>
          </a:xfrm>
        </p:spPr>
      </p:pic>
    </p:spTree>
    <p:extLst>
      <p:ext uri="{BB962C8B-B14F-4D97-AF65-F5344CB8AC3E}">
        <p14:creationId xmlns:p14="http://schemas.microsoft.com/office/powerpoint/2010/main" val="14619596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6350000" cy="3429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733800"/>
            <a:ext cx="5029200" cy="2832774"/>
          </a:xfrm>
          <a:prstGeom prst="rect">
            <a:avLst/>
          </a:prstGeom>
        </p:spPr>
      </p:pic>
    </p:spTree>
    <p:extLst>
      <p:ext uri="{BB962C8B-B14F-4D97-AF65-F5344CB8AC3E}">
        <p14:creationId xmlns:p14="http://schemas.microsoft.com/office/powerpoint/2010/main" val="12166210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Scout speaks for the class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	As the </a:t>
            </a:r>
            <a:r>
              <a:rPr lang="en-US" dirty="0" err="1" smtClean="0"/>
              <a:t>Cunninghams</a:t>
            </a:r>
            <a:r>
              <a:rPr lang="en-US" dirty="0" smtClean="0"/>
              <a:t> had no money to pay a lawyer, they simply paid us with what they had. “Did you know” said Atticus, “that Dr</a:t>
            </a:r>
            <a:r>
              <a:rPr lang="en-US" dirty="0"/>
              <a:t>.</a:t>
            </a:r>
            <a:r>
              <a:rPr lang="en-US" dirty="0" smtClean="0"/>
              <a:t> Reynolds works the same way? He charges some folks a bushel of potatoes for delivery of a baby.”…</a:t>
            </a:r>
          </a:p>
          <a:p>
            <a:pPr marL="0" indent="0">
              <a:buNone/>
            </a:pPr>
            <a:r>
              <a:rPr lang="en-US" dirty="0" smtClean="0"/>
              <a:t>	If I could have explained these things to Miss Caroline, I would have </a:t>
            </a:r>
            <a:r>
              <a:rPr lang="en-US" dirty="0" smtClean="0">
                <a:solidFill>
                  <a:srgbClr val="C00000"/>
                </a:solidFill>
              </a:rPr>
              <a:t>saved myself some inconvenience and Miss Caroline subsequent mortification</a:t>
            </a:r>
            <a:r>
              <a:rPr lang="en-US" dirty="0" smtClean="0"/>
              <a:t>, but it was beyond my ability to explain things as well as Atticus, so I said, “</a:t>
            </a:r>
            <a:r>
              <a:rPr lang="en-US" dirty="0" smtClean="0">
                <a:solidFill>
                  <a:srgbClr val="C00000"/>
                </a:solidFill>
              </a:rPr>
              <a:t>You’re </a:t>
            </a:r>
            <a:r>
              <a:rPr lang="en-US" dirty="0" err="1" smtClean="0">
                <a:solidFill>
                  <a:srgbClr val="C00000"/>
                </a:solidFill>
              </a:rPr>
              <a:t>shamin</a:t>
            </a:r>
            <a:r>
              <a:rPr lang="en-US" dirty="0" smtClean="0">
                <a:solidFill>
                  <a:srgbClr val="C00000"/>
                </a:solidFill>
              </a:rPr>
              <a:t>’ him, Miss Caroline. Walter hasn’t got a quarter at home to bring you, and you can’t use any </a:t>
            </a:r>
            <a:r>
              <a:rPr lang="en-US" dirty="0" err="1" smtClean="0">
                <a:solidFill>
                  <a:srgbClr val="C00000"/>
                </a:solidFill>
              </a:rPr>
              <a:t>stovewood</a:t>
            </a:r>
            <a:r>
              <a:rPr lang="en-US"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14042588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Scout puzzles it out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	“</a:t>
            </a:r>
            <a:r>
              <a:rPr lang="en-US" dirty="0" err="1" smtClean="0"/>
              <a:t>Lemme</a:t>
            </a:r>
            <a:r>
              <a:rPr lang="en-US" dirty="0" smtClean="0"/>
              <a:t> tell you </a:t>
            </a:r>
            <a:r>
              <a:rPr lang="en-US" dirty="0" err="1" smtClean="0"/>
              <a:t>somethin</a:t>
            </a:r>
            <a:r>
              <a:rPr lang="en-US" dirty="0" smtClean="0"/>
              <a:t>’ now, Billy,”  a third said, “you know the court appointed him to defend this nigger.”</a:t>
            </a:r>
          </a:p>
          <a:p>
            <a:pPr marL="0" indent="0">
              <a:buNone/>
            </a:pPr>
            <a:r>
              <a:rPr lang="en-US" dirty="0"/>
              <a:t>	</a:t>
            </a:r>
            <a:r>
              <a:rPr lang="en-US" dirty="0" smtClean="0"/>
              <a:t>“Yeah, but Atticus aims to defend him. That’s what I don’t like about it.”</a:t>
            </a:r>
          </a:p>
          <a:p>
            <a:pPr marL="0" indent="0">
              <a:buNone/>
            </a:pPr>
            <a:r>
              <a:rPr lang="en-US" dirty="0"/>
              <a:t>	</a:t>
            </a:r>
            <a:r>
              <a:rPr lang="en-US" dirty="0" smtClean="0"/>
              <a:t>This was news, news that put a different light on things. Atticus had to, whether he wanted to or not. I thought it odd that he hadn’t said anything to us about it—we could have used it many times in defending him and ourselves. He had to, that’s why he was doing it, equaled fewer fights and less fussing. </a:t>
            </a:r>
            <a:r>
              <a:rPr lang="en-US" dirty="0" smtClean="0">
                <a:solidFill>
                  <a:srgbClr val="C00000"/>
                </a:solidFill>
              </a:rPr>
              <a:t>But did that explain the town’s attitude? The court appointed Atticus to defend him. Atticus aimed to defend him. That’s what they didn’t like about it. It was confusing.</a:t>
            </a:r>
            <a:endParaRPr lang="en-US" dirty="0">
              <a:solidFill>
                <a:srgbClr val="C00000"/>
              </a:solidFill>
            </a:endParaRPr>
          </a:p>
        </p:txBody>
      </p:sp>
    </p:spTree>
    <p:extLst>
      <p:ext uri="{BB962C8B-B14F-4D97-AF65-F5344CB8AC3E}">
        <p14:creationId xmlns:p14="http://schemas.microsoft.com/office/powerpoint/2010/main" val="35936600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Verdict against Tom Robinson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What happened after that had a </a:t>
            </a:r>
            <a:r>
              <a:rPr lang="en-US" dirty="0" smtClean="0">
                <a:solidFill>
                  <a:srgbClr val="C00000"/>
                </a:solidFill>
              </a:rPr>
              <a:t>dreamlike</a:t>
            </a:r>
            <a:r>
              <a:rPr lang="en-US" dirty="0" smtClean="0"/>
              <a:t> quality: in a dream I saw the jury return, moving </a:t>
            </a:r>
            <a:r>
              <a:rPr lang="en-US" dirty="0" smtClean="0">
                <a:solidFill>
                  <a:srgbClr val="C00000"/>
                </a:solidFill>
              </a:rPr>
              <a:t>like underwater swimmers</a:t>
            </a:r>
            <a:r>
              <a:rPr lang="en-US" dirty="0" smtClean="0"/>
              <a:t>, and Judge Taylor’s </a:t>
            </a:r>
            <a:r>
              <a:rPr lang="en-US" dirty="0" smtClean="0">
                <a:solidFill>
                  <a:srgbClr val="C00000"/>
                </a:solidFill>
              </a:rPr>
              <a:t>voice came from far away and was tiny</a:t>
            </a:r>
            <a:r>
              <a:rPr lang="en-US" dirty="0" smtClean="0"/>
              <a:t>. I saw something only a lawyer’s child could be expected to see, could be expected to watch for, and </a:t>
            </a:r>
            <a:r>
              <a:rPr lang="en-US" dirty="0" smtClean="0">
                <a:solidFill>
                  <a:srgbClr val="C00000"/>
                </a:solidFill>
              </a:rPr>
              <a:t>it was like watching Atticus</a:t>
            </a:r>
            <a:r>
              <a:rPr lang="en-US" dirty="0" smtClean="0"/>
              <a:t> walk into the street, raise a rifle to his shoulder and pull the trigger, </a:t>
            </a:r>
            <a:r>
              <a:rPr lang="en-US" dirty="0" smtClean="0">
                <a:solidFill>
                  <a:srgbClr val="C00000"/>
                </a:solidFill>
              </a:rPr>
              <a:t>but watching all the time knowing </a:t>
            </a:r>
            <a:r>
              <a:rPr lang="en-US" dirty="0" smtClean="0"/>
              <a:t>that the gun was empty. (282)</a:t>
            </a:r>
            <a:endParaRPr lang="en-US" dirty="0"/>
          </a:p>
        </p:txBody>
      </p:sp>
    </p:spTree>
    <p:extLst>
      <p:ext uri="{BB962C8B-B14F-4D97-AF65-F5344CB8AC3E}">
        <p14:creationId xmlns:p14="http://schemas.microsoft.com/office/powerpoint/2010/main" val="12744267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Dill’s not coming for summer</a:t>
            </a:r>
            <a:endParaRPr lang="en-US" dirty="0"/>
          </a:p>
        </p:txBody>
      </p:sp>
      <p:sp>
        <p:nvSpPr>
          <p:cNvPr id="3" name="Content Placeholder 2"/>
          <p:cNvSpPr>
            <a:spLocks noGrp="1"/>
          </p:cNvSpPr>
          <p:nvPr>
            <p:ph idx="1"/>
          </p:nvPr>
        </p:nvSpPr>
        <p:spPr/>
        <p:txBody>
          <a:bodyPr>
            <a:normAutofit/>
          </a:bodyPr>
          <a:lstStyle/>
          <a:p>
            <a:pPr marL="457200" lvl="1" indent="0">
              <a:buNone/>
            </a:pPr>
            <a:r>
              <a:rPr lang="en-US" dirty="0" smtClean="0"/>
              <a:t>	The fact that I had a permanent </a:t>
            </a:r>
            <a:r>
              <a:rPr lang="en-US" dirty="0" err="1" smtClean="0"/>
              <a:t>fiance</a:t>
            </a:r>
            <a:r>
              <a:rPr lang="en-US" dirty="0" smtClean="0"/>
              <a:t> was little compensation for his absence: I had never thought about it, but summer was Dill by the </a:t>
            </a:r>
            <a:r>
              <a:rPr lang="en-US" dirty="0" err="1" smtClean="0"/>
              <a:t>fishpool</a:t>
            </a:r>
            <a:r>
              <a:rPr lang="en-US" dirty="0" smtClean="0"/>
              <a:t> smoking string, Dill’s eyes alive with complicated plans to make Boo Radley emerge; summer was the swiftness with which Dill would reach up and kiss me when Jem was not looking, the longings we sometimes felt each other feel. With him, life was routine; without him, </a:t>
            </a:r>
            <a:r>
              <a:rPr lang="en-US" dirty="0" smtClean="0">
                <a:solidFill>
                  <a:srgbClr val="C00000"/>
                </a:solidFill>
              </a:rPr>
              <a:t>life was unbearable. I stayed miserable for two days. </a:t>
            </a:r>
            <a:r>
              <a:rPr lang="en-US" dirty="0" smtClean="0"/>
              <a:t>(154)</a:t>
            </a:r>
            <a:endParaRPr lang="en-US" dirty="0"/>
          </a:p>
        </p:txBody>
      </p:sp>
    </p:spTree>
    <p:extLst>
      <p:ext uri="{BB962C8B-B14F-4D97-AF65-F5344CB8AC3E}">
        <p14:creationId xmlns:p14="http://schemas.microsoft.com/office/powerpoint/2010/main" val="30813413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death of Tom Robinson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C00000"/>
                </a:solidFill>
              </a:rPr>
              <a:t>Maycomb was interested by the news of Tom’s death for perhaps two days; two days was enough for the information to spread through the county</a:t>
            </a:r>
            <a:r>
              <a:rPr lang="en-US" dirty="0" smtClean="0"/>
              <a:t>. “Did you hear about? …. No? Well, they say he was </a:t>
            </a:r>
            <a:r>
              <a:rPr lang="en-US" dirty="0" err="1" smtClean="0"/>
              <a:t>runnin</a:t>
            </a:r>
            <a:r>
              <a:rPr lang="en-US" dirty="0" smtClean="0"/>
              <a:t>’ fit to best </a:t>
            </a:r>
            <a:r>
              <a:rPr lang="en-US" dirty="0" err="1" smtClean="0"/>
              <a:t>lightnin</a:t>
            </a:r>
            <a:r>
              <a:rPr lang="en-US" dirty="0" smtClean="0"/>
              <a:t>’ …” To Maycomb, Tom’s death was typical. Typical of a nigger to cut and run. Typical of a nigger’s mentality to have no plan, no thought for the future, just run blind first chance he saw. Funny thing, Atticus Finch might’ve got him off scot free, but wait--? Hell no. You know how they are. Easy come, easy go. Just shows you, that Robinson boy was legally married, they say he kept himself clean, went to church and all that, but when it comes down to the line the veneer’s pretty thin. Nigger always comes out in ‘</a:t>
            </a:r>
            <a:r>
              <a:rPr lang="en-US" dirty="0" err="1" smtClean="0"/>
              <a:t>em</a:t>
            </a:r>
            <a:r>
              <a:rPr lang="en-US" dirty="0" smtClean="0"/>
              <a:t>. (322)</a:t>
            </a:r>
            <a:endParaRPr lang="en-US" dirty="0"/>
          </a:p>
        </p:txBody>
      </p:sp>
    </p:spTree>
    <p:extLst>
      <p:ext uri="{BB962C8B-B14F-4D97-AF65-F5344CB8AC3E}">
        <p14:creationId xmlns:p14="http://schemas.microsoft.com/office/powerpoint/2010/main" val="33293500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Childhood in literary context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ways childhood is </a:t>
            </a:r>
            <a:r>
              <a:rPr lang="en-US" dirty="0" smtClean="0"/>
              <a:t>represented</a:t>
            </a:r>
          </a:p>
          <a:p>
            <a:r>
              <a:rPr lang="en-US" dirty="0" smtClean="0"/>
              <a:t>the ways authors USE </a:t>
            </a:r>
            <a:r>
              <a:rPr lang="en-US" dirty="0"/>
              <a:t>childhood to represent other things</a:t>
            </a:r>
          </a:p>
          <a:p>
            <a:pPr lvl="2"/>
            <a:r>
              <a:rPr lang="en-US" dirty="0">
                <a:solidFill>
                  <a:schemeClr val="tx2"/>
                </a:solidFill>
              </a:rPr>
              <a:t>States of being</a:t>
            </a:r>
            <a:r>
              <a:rPr lang="en-US" dirty="0"/>
              <a:t>: innocence, </a:t>
            </a:r>
            <a:r>
              <a:rPr lang="en-US" dirty="0" smtClean="0"/>
              <a:t>freedom, ignorance</a:t>
            </a:r>
            <a:r>
              <a:rPr lang="en-US" dirty="0"/>
              <a:t>, </a:t>
            </a:r>
            <a:r>
              <a:rPr lang="en-US" dirty="0" err="1"/>
              <a:t>naïvite</a:t>
            </a:r>
            <a:r>
              <a:rPr lang="en-US" dirty="0"/>
              <a:t>, helplessness; dependence</a:t>
            </a:r>
          </a:p>
          <a:p>
            <a:pPr lvl="2"/>
            <a:r>
              <a:rPr lang="en-US" dirty="0">
                <a:solidFill>
                  <a:schemeClr val="tx2"/>
                </a:solidFill>
              </a:rPr>
              <a:t>Ways of thinking or knowing</a:t>
            </a:r>
            <a:r>
              <a:rPr lang="en-US" dirty="0"/>
              <a:t>:  wide-eyed, sensory, analogical thinking, magical </a:t>
            </a:r>
            <a:r>
              <a:rPr lang="en-US" dirty="0" smtClean="0"/>
              <a:t>thinking</a:t>
            </a:r>
          </a:p>
          <a:p>
            <a:pPr lvl="2"/>
            <a:r>
              <a:rPr lang="en-US" dirty="0" smtClean="0">
                <a:solidFill>
                  <a:schemeClr val="tx2"/>
                </a:solidFill>
              </a:rPr>
              <a:t>The state of the world </a:t>
            </a:r>
            <a:r>
              <a:rPr lang="en-US" dirty="0" smtClean="0"/>
              <a:t>(the world of the story; the human condition)</a:t>
            </a:r>
            <a:endParaRPr lang="en-US" dirty="0"/>
          </a:p>
          <a:p>
            <a:endParaRPr lang="en-US" dirty="0"/>
          </a:p>
        </p:txBody>
      </p:sp>
    </p:spTree>
    <p:extLst>
      <p:ext uri="{BB962C8B-B14F-4D97-AF65-F5344CB8AC3E}">
        <p14:creationId xmlns:p14="http://schemas.microsoft.com/office/powerpoint/2010/main" val="40456502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0737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William Faulkner, “That Evening Sun” 1931</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4500" y="2275681"/>
            <a:ext cx="3175000" cy="3175000"/>
          </a:xfrm>
        </p:spPr>
      </p:pic>
    </p:spTree>
    <p:extLst>
      <p:ext uri="{BB962C8B-B14F-4D97-AF65-F5344CB8AC3E}">
        <p14:creationId xmlns:p14="http://schemas.microsoft.com/office/powerpoint/2010/main" val="25699102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533400"/>
            <a:ext cx="8229600" cy="1905000"/>
          </a:xfrm>
        </p:spPr>
        <p:txBody>
          <a:bodyPr>
            <a:normAutofit fontScale="92500" lnSpcReduction="20000"/>
          </a:bodyPr>
          <a:lstStyle/>
          <a:p>
            <a:r>
              <a:rPr lang="en-US" sz="4800" dirty="0" smtClean="0"/>
              <a:t>Theme: </a:t>
            </a:r>
            <a:r>
              <a:rPr lang="en-US" sz="3500" dirty="0" smtClean="0"/>
              <a:t>loss of innocence; coming of age; perception (versus reality?); cultural traditions; individual/community; family; nature/nurture; dependence/independence</a:t>
            </a:r>
          </a:p>
          <a:p>
            <a:pPr marL="0" indent="0">
              <a:buNone/>
            </a:pPr>
            <a:endParaRPr lang="en-US" sz="3900" dirty="0" smtClean="0"/>
          </a:p>
          <a:p>
            <a:pPr marL="0" indent="0">
              <a:buNone/>
            </a:pPr>
            <a:endParaRPr lang="en-US" sz="4800" dirty="0"/>
          </a:p>
        </p:txBody>
      </p:sp>
      <p:sp>
        <p:nvSpPr>
          <p:cNvPr id="6" name="Content Placeholder 2"/>
          <p:cNvSpPr txBox="1">
            <a:spLocks/>
          </p:cNvSpPr>
          <p:nvPr/>
        </p:nvSpPr>
        <p:spPr>
          <a:xfrm>
            <a:off x="424543" y="2362200"/>
            <a:ext cx="8229600" cy="24384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8000" dirty="0" smtClean="0"/>
              <a:t>Social and historical context: </a:t>
            </a:r>
            <a:r>
              <a:rPr lang="en-US" sz="5100" dirty="0" smtClean="0"/>
              <a:t>the ways that childhood has changed in time and place; the effects of race, class, region, family status, etc. on what childhood is; how where/when/with whom you grow up affects and effects who you are; what childhood tells us about “the world”</a:t>
            </a:r>
          </a:p>
          <a:p>
            <a:pPr marL="0" indent="0">
              <a:buFont typeface="Arial" panose="020B0604020202020204" pitchFamily="34" charset="0"/>
              <a:buNone/>
            </a:pPr>
            <a:endParaRPr lang="en-US" sz="3900" dirty="0" smtClean="0"/>
          </a:p>
          <a:p>
            <a:pPr marL="0" indent="0">
              <a:buFont typeface="Arial" panose="020B0604020202020204" pitchFamily="34" charset="0"/>
              <a:buNone/>
            </a:pPr>
            <a:endParaRPr lang="en-US" sz="4800" dirty="0"/>
          </a:p>
        </p:txBody>
      </p:sp>
      <p:sp>
        <p:nvSpPr>
          <p:cNvPr id="7" name="Content Placeholder 2"/>
          <p:cNvSpPr txBox="1">
            <a:spLocks/>
          </p:cNvSpPr>
          <p:nvPr/>
        </p:nvSpPr>
        <p:spPr>
          <a:xfrm>
            <a:off x="457200" y="4800600"/>
            <a:ext cx="8229600" cy="16002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6000" dirty="0" smtClean="0"/>
              <a:t>Literary technique: </a:t>
            </a:r>
            <a:r>
              <a:rPr lang="en-US" sz="4800" dirty="0" smtClean="0"/>
              <a:t>structure; setting; duration; point of view; voice; tone; focalization; characterization; symbolism </a:t>
            </a:r>
            <a:endParaRPr lang="en-US" sz="4800" dirty="0"/>
          </a:p>
        </p:txBody>
      </p:sp>
    </p:spTree>
    <p:extLst>
      <p:ext uri="{BB962C8B-B14F-4D97-AF65-F5344CB8AC3E}">
        <p14:creationId xmlns:p14="http://schemas.microsoft.com/office/powerpoint/2010/main" val="471772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sz="4800" dirty="0" smtClean="0"/>
              <a:t>Theme</a:t>
            </a:r>
          </a:p>
          <a:p>
            <a:pPr marL="0" indent="0">
              <a:buNone/>
            </a:pPr>
            <a:endParaRPr lang="en-US" sz="4800" dirty="0" smtClean="0"/>
          </a:p>
          <a:p>
            <a:r>
              <a:rPr lang="en-US" sz="4800" dirty="0" smtClean="0"/>
              <a:t>Social and historical context</a:t>
            </a:r>
          </a:p>
          <a:p>
            <a:endParaRPr lang="en-US" sz="4800" dirty="0"/>
          </a:p>
          <a:p>
            <a:r>
              <a:rPr lang="en-US" sz="4800" dirty="0" smtClean="0"/>
              <a:t>Literary technique</a:t>
            </a:r>
          </a:p>
          <a:p>
            <a:pPr marL="0" indent="0">
              <a:buNone/>
            </a:pPr>
            <a:endParaRPr lang="en-US" sz="4800" dirty="0"/>
          </a:p>
        </p:txBody>
      </p:sp>
    </p:spTree>
    <p:extLst>
      <p:ext uri="{BB962C8B-B14F-4D97-AF65-F5344CB8AC3E}">
        <p14:creationId xmlns:p14="http://schemas.microsoft.com/office/powerpoint/2010/main" val="37304679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“Childhood Studies”</a:t>
            </a:r>
            <a:endParaRPr lang="en-US" dirty="0"/>
          </a:p>
        </p:txBody>
      </p:sp>
      <p:sp>
        <p:nvSpPr>
          <p:cNvPr id="3" name="Content Placeholder 2"/>
          <p:cNvSpPr>
            <a:spLocks noGrp="1"/>
          </p:cNvSpPr>
          <p:nvPr>
            <p:ph idx="1"/>
          </p:nvPr>
        </p:nvSpPr>
        <p:spPr/>
        <p:txBody>
          <a:bodyPr>
            <a:normAutofit/>
          </a:bodyPr>
          <a:lstStyle/>
          <a:p>
            <a:r>
              <a:rPr lang="en-US" dirty="0" smtClean="0"/>
              <a:t>Not talking about children’s literature, but rather, literature </a:t>
            </a:r>
            <a:r>
              <a:rPr lang="en-US" i="1" dirty="0" smtClean="0"/>
              <a:t>about</a:t>
            </a:r>
            <a:r>
              <a:rPr lang="en-US" dirty="0" smtClean="0"/>
              <a:t> children</a:t>
            </a:r>
          </a:p>
          <a:p>
            <a:endParaRPr lang="en-US" dirty="0"/>
          </a:p>
          <a:p>
            <a:r>
              <a:rPr lang="en-US" dirty="0" smtClean="0"/>
              <a:t>“the child” as a figure, an idea, a symbol</a:t>
            </a:r>
          </a:p>
          <a:p>
            <a:endParaRPr lang="en-US" dirty="0" smtClean="0"/>
          </a:p>
          <a:p>
            <a:r>
              <a:rPr lang="en-US" dirty="0" smtClean="0"/>
              <a:t>Childhood has a </a:t>
            </a:r>
            <a:r>
              <a:rPr lang="en-US" i="1" dirty="0" smtClean="0"/>
              <a:t>history</a:t>
            </a:r>
            <a:r>
              <a:rPr lang="en-US" dirty="0" smtClean="0"/>
              <a:t> </a:t>
            </a:r>
          </a:p>
          <a:p>
            <a:endParaRPr lang="en-US" dirty="0" smtClean="0"/>
          </a:p>
          <a:p>
            <a:pPr marL="457200" lvl="1" indent="0">
              <a:buNone/>
            </a:pPr>
            <a:endParaRPr lang="en-US" dirty="0"/>
          </a:p>
        </p:txBody>
      </p:sp>
    </p:spTree>
    <p:extLst>
      <p:ext uri="{BB962C8B-B14F-4D97-AF65-F5344CB8AC3E}">
        <p14:creationId xmlns:p14="http://schemas.microsoft.com/office/powerpoint/2010/main" val="22579847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“Mini-me” Medieval Little Adults</a:t>
            </a:r>
            <a:endParaRPr lang="en-US" dirty="0"/>
          </a:p>
        </p:txBody>
      </p:sp>
      <p:sp>
        <p:nvSpPr>
          <p:cNvPr id="3" name="Content Placeholder 2"/>
          <p:cNvSpPr>
            <a:spLocks noGrp="1"/>
          </p:cNvSpPr>
          <p:nvPr>
            <p:ph idx="1"/>
          </p:nvPr>
        </p:nvSpPr>
        <p:spPr>
          <a:xfrm>
            <a:off x="457200" y="5715001"/>
            <a:ext cx="8229600" cy="838200"/>
          </a:xfrm>
        </p:spPr>
        <p:txBody>
          <a:bodyPr>
            <a:normAutofit/>
          </a:bodyPr>
          <a:lstStyle/>
          <a:p>
            <a:r>
              <a:rPr lang="en-US" sz="2000" i="1" dirty="0"/>
              <a:t>Paolo </a:t>
            </a:r>
            <a:r>
              <a:rPr lang="en-US" sz="2000" i="1" dirty="0" err="1"/>
              <a:t>Veneziano</a:t>
            </a:r>
            <a:r>
              <a:rPr lang="en-US" sz="2000" i="1" dirty="0"/>
              <a:t>/Mondadori Portfolio/</a:t>
            </a:r>
            <a:r>
              <a:rPr lang="en-US" sz="2000" b="1" i="1" dirty="0">
                <a:hlinkClick r:id="rId2"/>
              </a:rPr>
              <a:t>Getty </a:t>
            </a:r>
            <a:r>
              <a:rPr lang="en-US" sz="2000" b="1" i="1" dirty="0" smtClean="0">
                <a:hlinkClick r:id="rId2"/>
              </a:rPr>
              <a:t>Images</a:t>
            </a:r>
            <a:r>
              <a:rPr lang="en-US" sz="2000" b="1" i="1" dirty="0" smtClean="0"/>
              <a:t> </a:t>
            </a:r>
            <a:r>
              <a:rPr lang="en-US" sz="2000" dirty="0" smtClean="0"/>
              <a:t>"Madonna With Child“ 1333 Italy</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143000"/>
            <a:ext cx="6781800" cy="4518374"/>
          </a:xfrm>
          <a:prstGeom prst="rect">
            <a:avLst/>
          </a:prstGeom>
        </p:spPr>
      </p:pic>
    </p:spTree>
    <p:extLst>
      <p:ext uri="{BB962C8B-B14F-4D97-AF65-F5344CB8AC3E}">
        <p14:creationId xmlns:p14="http://schemas.microsoft.com/office/powerpoint/2010/main" val="39949311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Renaissance/Enlightenment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189037"/>
            <a:ext cx="6793190" cy="4525963"/>
          </a:xfrm>
        </p:spPr>
      </p:pic>
      <p:sp>
        <p:nvSpPr>
          <p:cNvPr id="5" name="TextBox 4"/>
          <p:cNvSpPr txBox="1"/>
          <p:nvPr/>
        </p:nvSpPr>
        <p:spPr>
          <a:xfrm>
            <a:off x="990600" y="6019800"/>
            <a:ext cx="6705600" cy="369332"/>
          </a:xfrm>
          <a:prstGeom prst="rect">
            <a:avLst/>
          </a:prstGeom>
          <a:noFill/>
        </p:spPr>
        <p:txBody>
          <a:bodyPr wrap="square" rtlCol="0">
            <a:spAutoFit/>
          </a:bodyPr>
          <a:lstStyle/>
          <a:p>
            <a:r>
              <a:rPr lang="en-US" dirty="0" smtClean="0"/>
              <a:t>Raphael, 1506.    Fine </a:t>
            </a:r>
            <a:r>
              <a:rPr lang="en-US" dirty="0"/>
              <a:t>Art Images/Heritage Images/</a:t>
            </a:r>
            <a:r>
              <a:rPr lang="en-US" b="1" dirty="0">
                <a:hlinkClick r:id="rId3"/>
              </a:rPr>
              <a:t>Getty Images</a:t>
            </a:r>
            <a:endParaRPr lang="en-US" dirty="0"/>
          </a:p>
        </p:txBody>
      </p:sp>
    </p:spTree>
    <p:extLst>
      <p:ext uri="{BB962C8B-B14F-4D97-AF65-F5344CB8AC3E}">
        <p14:creationId xmlns:p14="http://schemas.microsoft.com/office/powerpoint/2010/main" val="23054721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Reformation/Puritan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143000"/>
            <a:ext cx="4610100" cy="4127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371600"/>
            <a:ext cx="2286000" cy="3479800"/>
          </a:xfrm>
          <a:prstGeom prst="rect">
            <a:avLst/>
          </a:prstGeom>
        </p:spPr>
      </p:pic>
      <p:sp>
        <p:nvSpPr>
          <p:cNvPr id="7" name="Rectangle 6"/>
          <p:cNvSpPr/>
          <p:nvPr/>
        </p:nvSpPr>
        <p:spPr>
          <a:xfrm>
            <a:off x="4191000" y="5257800"/>
            <a:ext cx="4572000" cy="1200329"/>
          </a:xfrm>
          <a:prstGeom prst="rect">
            <a:avLst/>
          </a:prstGeom>
        </p:spPr>
        <p:txBody>
          <a:bodyPr>
            <a:spAutoFit/>
          </a:bodyPr>
          <a:lstStyle/>
          <a:p>
            <a:r>
              <a:rPr lang="en-US" i="1" dirty="0"/>
              <a:t>The New-England Primer, Improved; or, an Easy and Pleasant Guide to the Art of Reading. Adorned with cuts. To which is added, the Catechism</a:t>
            </a:r>
            <a:r>
              <a:rPr lang="en-US" dirty="0"/>
              <a:t>. </a:t>
            </a:r>
            <a:r>
              <a:rPr lang="en-US" dirty="0" smtClean="0"/>
              <a:t>c. 1690</a:t>
            </a:r>
            <a:endParaRPr lang="en-US" dirty="0"/>
          </a:p>
        </p:txBody>
      </p:sp>
    </p:spTree>
    <p:extLst>
      <p:ext uri="{BB962C8B-B14F-4D97-AF65-F5344CB8AC3E}">
        <p14:creationId xmlns:p14="http://schemas.microsoft.com/office/powerpoint/2010/main" val="12179063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2310</TotalTime>
  <Words>801</Words>
  <Application>Microsoft Macintosh PowerPoint</Application>
  <PresentationFormat>On-screen Show (4:3)</PresentationFormat>
  <Paragraphs>80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Childhood as a Lens in  Teaching Fiction</vt:lpstr>
      <vt:lpstr>Childhood as a universal experience</vt:lpstr>
      <vt:lpstr>Childhood in literary context</vt:lpstr>
      <vt:lpstr>PowerPoint Presentation</vt:lpstr>
      <vt:lpstr>PowerPoint Presentation</vt:lpstr>
      <vt:lpstr>“Childhood Studies”</vt:lpstr>
      <vt:lpstr>“Mini-me” Medieval Little Adults</vt:lpstr>
      <vt:lpstr>Renaissance/Enlightenment</vt:lpstr>
      <vt:lpstr>Reformation/Puritan</vt:lpstr>
      <vt:lpstr>Romanticism</vt:lpstr>
      <vt:lpstr>Realism</vt:lpstr>
      <vt:lpstr>Realism</vt:lpstr>
      <vt:lpstr>The Modern Child</vt:lpstr>
      <vt:lpstr>But of course, you could go way further back…</vt:lpstr>
      <vt:lpstr> Childhood studies is interdisciplinary and transnational, which makes it a great lens for… </vt:lpstr>
      <vt:lpstr>ELA/TEKS!</vt:lpstr>
      <vt:lpstr>(5)  Reading/Comprehension of Literary Text/Fiction. Students understand, make inferences and draw conclusions about the structure and elements of fiction and provide evidence from text to support their understanding. Students are expected to: </vt:lpstr>
      <vt:lpstr>Harriet Beecher Stowe, Uncle Tom’s Cabin (1852)</vt:lpstr>
      <vt:lpstr>Mark Twain, Adventures of Huckleberry Finn (1885)</vt:lpstr>
      <vt:lpstr>Harper Lee, To Kill a Mockingbird (1960)</vt:lpstr>
      <vt:lpstr>PowerPoint Presentation</vt:lpstr>
      <vt:lpstr>PowerPoint Presentation</vt:lpstr>
      <vt:lpstr>PowerPoint Presentation</vt:lpstr>
      <vt:lpstr>PowerPoint Presentation</vt:lpstr>
      <vt:lpstr>Scout speaks for the class</vt:lpstr>
      <vt:lpstr>Scout puzzles it out</vt:lpstr>
      <vt:lpstr>The Verdict against Tom Robinson</vt:lpstr>
      <vt:lpstr>Dill’s not coming for summer</vt:lpstr>
      <vt:lpstr>The death of Tom Robinson</vt:lpstr>
      <vt:lpstr>PowerPoint Presentation</vt:lpstr>
      <vt:lpstr>William Faulkner, “That Evening Sun” 1931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as a Lens in Teaching Fiction</dc:title>
  <dc:creator>kth</dc:creator>
  <cp:lastModifiedBy>Brook Davis</cp:lastModifiedBy>
  <cp:revision>72</cp:revision>
  <dcterms:created xsi:type="dcterms:W3CDTF">2016-02-17T18:09:30Z</dcterms:created>
  <dcterms:modified xsi:type="dcterms:W3CDTF">2016-02-22T14:33:01Z</dcterms:modified>
</cp:coreProperties>
</file>