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7" r:id="rId1"/>
  </p:sldMasterIdLst>
  <p:notesMasterIdLst>
    <p:notesMasterId r:id="rId81"/>
  </p:notesMasterIdLst>
  <p:sldIdLst>
    <p:sldId id="256" r:id="rId2"/>
    <p:sldId id="452" r:id="rId3"/>
    <p:sldId id="404" r:id="rId4"/>
    <p:sldId id="405" r:id="rId5"/>
    <p:sldId id="406" r:id="rId6"/>
    <p:sldId id="434" r:id="rId7"/>
    <p:sldId id="290" r:id="rId8"/>
    <p:sldId id="396" r:id="rId9"/>
    <p:sldId id="401" r:id="rId10"/>
    <p:sldId id="362" r:id="rId11"/>
    <p:sldId id="341" r:id="rId12"/>
    <p:sldId id="325" r:id="rId13"/>
    <p:sldId id="332" r:id="rId14"/>
    <p:sldId id="353" r:id="rId15"/>
    <p:sldId id="334" r:id="rId16"/>
    <p:sldId id="333" r:id="rId17"/>
    <p:sldId id="459" r:id="rId18"/>
    <p:sldId id="343" r:id="rId19"/>
    <p:sldId id="347" r:id="rId20"/>
    <p:sldId id="435" r:id="rId21"/>
    <p:sldId id="456" r:id="rId22"/>
    <p:sldId id="376" r:id="rId23"/>
    <p:sldId id="294" r:id="rId24"/>
    <p:sldId id="360" r:id="rId25"/>
    <p:sldId id="359" r:id="rId26"/>
    <p:sldId id="335" r:id="rId27"/>
    <p:sldId id="336" r:id="rId28"/>
    <p:sldId id="460" r:id="rId29"/>
    <p:sldId id="280" r:id="rId30"/>
    <p:sldId id="307" r:id="rId31"/>
    <p:sldId id="296" r:id="rId32"/>
    <p:sldId id="282" r:id="rId33"/>
    <p:sldId id="283" r:id="rId34"/>
    <p:sldId id="314" r:id="rId35"/>
    <p:sldId id="390" r:id="rId36"/>
    <p:sldId id="409" r:id="rId37"/>
    <p:sldId id="391" r:id="rId38"/>
    <p:sldId id="448" r:id="rId39"/>
    <p:sldId id="451" r:id="rId40"/>
    <p:sldId id="450" r:id="rId41"/>
    <p:sldId id="285" r:id="rId42"/>
    <p:sldId id="271" r:id="rId43"/>
    <p:sldId id="378" r:id="rId44"/>
    <p:sldId id="445" r:id="rId45"/>
    <p:sldId id="446" r:id="rId46"/>
    <p:sldId id="288" r:id="rId47"/>
    <p:sldId id="313" r:id="rId48"/>
    <p:sldId id="462" r:id="rId49"/>
    <p:sldId id="389" r:id="rId50"/>
    <p:sldId id="461" r:id="rId51"/>
    <p:sldId id="457" r:id="rId52"/>
    <p:sldId id="463" r:id="rId53"/>
    <p:sldId id="295" r:id="rId54"/>
    <p:sldId id="447" r:id="rId55"/>
    <p:sldId id="410" r:id="rId56"/>
    <p:sldId id="453" r:id="rId57"/>
    <p:sldId id="458" r:id="rId58"/>
    <p:sldId id="257" r:id="rId59"/>
    <p:sldId id="465" r:id="rId60"/>
    <p:sldId id="366" r:id="rId61"/>
    <p:sldId id="278" r:id="rId62"/>
    <p:sldId id="279" r:id="rId63"/>
    <p:sldId id="370" r:id="rId64"/>
    <p:sldId id="464" r:id="rId65"/>
    <p:sldId id="444" r:id="rId66"/>
    <p:sldId id="469" r:id="rId67"/>
    <p:sldId id="470" r:id="rId68"/>
    <p:sldId id="357" r:id="rId69"/>
    <p:sldId id="351" r:id="rId70"/>
    <p:sldId id="354" r:id="rId71"/>
    <p:sldId id="355" r:id="rId72"/>
    <p:sldId id="356" r:id="rId73"/>
    <p:sldId id="471" r:id="rId74"/>
    <p:sldId id="349" r:id="rId75"/>
    <p:sldId id="472" r:id="rId76"/>
    <p:sldId id="350" r:id="rId77"/>
    <p:sldId id="473" r:id="rId78"/>
    <p:sldId id="266" r:id="rId79"/>
    <p:sldId id="474"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33"/>
    <p:restoredTop sz="94611"/>
  </p:normalViewPr>
  <p:slideViewPr>
    <p:cSldViewPr snapToGrid="0" snapToObjects="1">
      <p:cViewPr>
        <p:scale>
          <a:sx n="74" d="100"/>
          <a:sy n="74" d="100"/>
        </p:scale>
        <p:origin x="224" y="108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B6B838-B0E6-1147-8B66-44996DEFECC7}" type="datetimeFigureOut">
              <a:rPr lang="en-US" smtClean="0"/>
              <a:t>11/17/20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639B4A-ACFC-3749-B8CC-F2B39BCAD839}" type="slidenum">
              <a:rPr lang="en-US" smtClean="0"/>
              <a:t>‹#›</a:t>
            </a:fld>
            <a:endParaRPr lang="en-US"/>
          </a:p>
        </p:txBody>
      </p:sp>
    </p:spTree>
    <p:extLst>
      <p:ext uri="{BB962C8B-B14F-4D97-AF65-F5344CB8AC3E}">
        <p14:creationId xmlns:p14="http://schemas.microsoft.com/office/powerpoint/2010/main" val="2975112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rhinopoetry.org/wp-content/uploads/2014/07/14_RhinoBook_Rodriguez_PoeminhonoroftheoneyearanniversaryofmysisterAleidasdeathwhichisfivedaysaway.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B8B7-9A0E-F74B-8BCE-1EA1F3B637BB}" type="slidenum">
              <a:rPr lang="en-US" smtClean="0"/>
              <a:t>11</a:t>
            </a:fld>
            <a:endParaRPr lang="en-US"/>
          </a:p>
        </p:txBody>
      </p:sp>
    </p:spTree>
    <p:extLst>
      <p:ext uri="{BB962C8B-B14F-4D97-AF65-F5344CB8AC3E}">
        <p14:creationId xmlns:p14="http://schemas.microsoft.com/office/powerpoint/2010/main" val="1291406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B8B7-9A0E-F74B-8BCE-1EA1F3B637BB}" type="slidenum">
              <a:rPr lang="en-US" smtClean="0"/>
              <a:t>53</a:t>
            </a:fld>
            <a:endParaRPr lang="en-US"/>
          </a:p>
        </p:txBody>
      </p:sp>
    </p:spTree>
    <p:extLst>
      <p:ext uri="{BB962C8B-B14F-4D97-AF65-F5344CB8AC3E}">
        <p14:creationId xmlns:p14="http://schemas.microsoft.com/office/powerpoint/2010/main" val="3344151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B8B7-9A0E-F74B-8BCE-1EA1F3B637BB}" type="slidenum">
              <a:rPr lang="en-US" smtClean="0"/>
              <a:t>61</a:t>
            </a:fld>
            <a:endParaRPr lang="en-US"/>
          </a:p>
        </p:txBody>
      </p:sp>
    </p:spTree>
    <p:extLst>
      <p:ext uri="{BB962C8B-B14F-4D97-AF65-F5344CB8AC3E}">
        <p14:creationId xmlns:p14="http://schemas.microsoft.com/office/powerpoint/2010/main" val="3249952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B8B7-9A0E-F74B-8BCE-1EA1F3B637BB}" type="slidenum">
              <a:rPr lang="en-US" smtClean="0"/>
              <a:t>78</a:t>
            </a:fld>
            <a:endParaRPr lang="en-US"/>
          </a:p>
        </p:txBody>
      </p:sp>
    </p:spTree>
    <p:extLst>
      <p:ext uri="{BB962C8B-B14F-4D97-AF65-F5344CB8AC3E}">
        <p14:creationId xmlns:p14="http://schemas.microsoft.com/office/powerpoint/2010/main" val="1549557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Rio Grande Valley and now San Antonio. Author of </a:t>
            </a:r>
            <a:r>
              <a:rPr lang="en-US" dirty="0" err="1"/>
              <a:t>Rant.Chant.Chisme</a:t>
            </a:r>
            <a:endParaRPr lang="en-US" dirty="0"/>
          </a:p>
        </p:txBody>
      </p:sp>
      <p:sp>
        <p:nvSpPr>
          <p:cNvPr id="4" name="Slide Number Placeholder 3"/>
          <p:cNvSpPr>
            <a:spLocks noGrp="1"/>
          </p:cNvSpPr>
          <p:nvPr>
            <p:ph type="sldNum" sz="quarter" idx="10"/>
          </p:nvPr>
        </p:nvSpPr>
        <p:spPr/>
        <p:txBody>
          <a:bodyPr/>
          <a:lstStyle/>
          <a:p>
            <a:fld id="{E277B8B7-9A0E-F74B-8BCE-1EA1F3B637BB}" type="slidenum">
              <a:rPr lang="en-US" smtClean="0"/>
              <a:t>23</a:t>
            </a:fld>
            <a:endParaRPr lang="en-US"/>
          </a:p>
        </p:txBody>
      </p:sp>
    </p:spTree>
    <p:extLst>
      <p:ext uri="{BB962C8B-B14F-4D97-AF65-F5344CB8AC3E}">
        <p14:creationId xmlns:p14="http://schemas.microsoft.com/office/powerpoint/2010/main" val="556021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books of poetry: </a:t>
            </a:r>
            <a:r>
              <a:rPr lang="en-US" dirty="0" err="1"/>
              <a:t>furia</a:t>
            </a:r>
            <a:r>
              <a:rPr lang="en-US" dirty="0"/>
              <a:t>,</a:t>
            </a:r>
            <a:r>
              <a:rPr lang="en-US" baseline="0" dirty="0"/>
              <a:t> blood sugar canto, and a book of stories Flesh to Bone. From the Rio Grande Valley and lives in Austin.</a:t>
            </a:r>
            <a:endParaRPr lang="en-US" dirty="0"/>
          </a:p>
        </p:txBody>
      </p:sp>
      <p:sp>
        <p:nvSpPr>
          <p:cNvPr id="4" name="Slide Number Placeholder 3"/>
          <p:cNvSpPr>
            <a:spLocks noGrp="1"/>
          </p:cNvSpPr>
          <p:nvPr>
            <p:ph type="sldNum" sz="quarter" idx="10"/>
          </p:nvPr>
        </p:nvSpPr>
        <p:spPr/>
        <p:txBody>
          <a:bodyPr/>
          <a:lstStyle/>
          <a:p>
            <a:fld id="{E277B8B7-9A0E-F74B-8BCE-1EA1F3B637BB}" type="slidenum">
              <a:rPr lang="en-US" smtClean="0"/>
              <a:t>29</a:t>
            </a:fld>
            <a:endParaRPr lang="en-US"/>
          </a:p>
        </p:txBody>
      </p:sp>
    </p:spTree>
    <p:extLst>
      <p:ext uri="{BB962C8B-B14F-4D97-AF65-F5344CB8AC3E}">
        <p14:creationId xmlns:p14="http://schemas.microsoft.com/office/powerpoint/2010/main" val="2176891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B8B7-9A0E-F74B-8BCE-1EA1F3B637BB}" type="slidenum">
              <a:rPr lang="en-US" smtClean="0"/>
              <a:t>30</a:t>
            </a:fld>
            <a:endParaRPr lang="en-US"/>
          </a:p>
        </p:txBody>
      </p:sp>
    </p:spTree>
    <p:extLst>
      <p:ext uri="{BB962C8B-B14F-4D97-AF65-F5344CB8AC3E}">
        <p14:creationId xmlns:p14="http://schemas.microsoft.com/office/powerpoint/2010/main" val="2159305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B8B7-9A0E-F74B-8BCE-1EA1F3B637BB}" type="slidenum">
              <a:rPr lang="en-US" smtClean="0"/>
              <a:t>31</a:t>
            </a:fld>
            <a:endParaRPr lang="en-US"/>
          </a:p>
        </p:txBody>
      </p:sp>
    </p:spTree>
    <p:extLst>
      <p:ext uri="{BB962C8B-B14F-4D97-AF65-F5344CB8AC3E}">
        <p14:creationId xmlns:p14="http://schemas.microsoft.com/office/powerpoint/2010/main" val="94177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dirty="0" err="1"/>
              <a:t>furia</a:t>
            </a:r>
            <a:r>
              <a:rPr lang="en-US" baseline="0" dirty="0"/>
              <a:t> (</a:t>
            </a:r>
            <a:r>
              <a:rPr lang="en-US" baseline="0" dirty="0" err="1"/>
              <a:t>mouthfeel</a:t>
            </a:r>
            <a:r>
              <a:rPr lang="en-US" baseline="0" dirty="0"/>
              <a:t> press). Used by permission of </a:t>
            </a:r>
            <a:r>
              <a:rPr lang="en-US" baseline="0"/>
              <a:t>the poet.</a:t>
            </a:r>
            <a:endParaRPr lang="en-US" dirty="0"/>
          </a:p>
        </p:txBody>
      </p:sp>
      <p:sp>
        <p:nvSpPr>
          <p:cNvPr id="4" name="Slide Number Placeholder 3"/>
          <p:cNvSpPr>
            <a:spLocks noGrp="1"/>
          </p:cNvSpPr>
          <p:nvPr>
            <p:ph type="sldNum" sz="quarter" idx="10"/>
          </p:nvPr>
        </p:nvSpPr>
        <p:spPr/>
        <p:txBody>
          <a:bodyPr/>
          <a:lstStyle/>
          <a:p>
            <a:fld id="{E277B8B7-9A0E-F74B-8BCE-1EA1F3B637BB}" type="slidenum">
              <a:rPr lang="en-US" smtClean="0"/>
              <a:t>33</a:t>
            </a:fld>
            <a:endParaRPr lang="en-US"/>
          </a:p>
        </p:txBody>
      </p:sp>
    </p:spTree>
    <p:extLst>
      <p:ext uri="{BB962C8B-B14F-4D97-AF65-F5344CB8AC3E}">
        <p14:creationId xmlns:p14="http://schemas.microsoft.com/office/powerpoint/2010/main" val="1478437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B8B7-9A0E-F74B-8BCE-1EA1F3B637BB}" type="slidenum">
              <a:rPr lang="en-US" smtClean="0"/>
              <a:t>34</a:t>
            </a:fld>
            <a:endParaRPr lang="en-US"/>
          </a:p>
        </p:txBody>
      </p:sp>
    </p:spTree>
    <p:extLst>
      <p:ext uri="{BB962C8B-B14F-4D97-AF65-F5344CB8AC3E}">
        <p14:creationId xmlns:p14="http://schemas.microsoft.com/office/powerpoint/2010/main" val="3129954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Books: The Shallow</a:t>
            </a:r>
            <a:r>
              <a:rPr lang="en-US" baseline="0" dirty="0"/>
              <a:t> End of Sleep, The Backlit Hour, and a memoir, House Built on Ashes. Lives in McAllen, TX.</a:t>
            </a:r>
            <a:endParaRPr lang="en-US" dirty="0"/>
          </a:p>
        </p:txBody>
      </p:sp>
      <p:sp>
        <p:nvSpPr>
          <p:cNvPr id="4" name="Slide Number Placeholder 3"/>
          <p:cNvSpPr>
            <a:spLocks noGrp="1"/>
          </p:cNvSpPr>
          <p:nvPr>
            <p:ph type="sldNum" sz="quarter" idx="10"/>
          </p:nvPr>
        </p:nvSpPr>
        <p:spPr/>
        <p:txBody>
          <a:bodyPr/>
          <a:lstStyle/>
          <a:p>
            <a:fld id="{E277B8B7-9A0E-F74B-8BCE-1EA1F3B637BB}" type="slidenum">
              <a:rPr lang="en-US" smtClean="0"/>
              <a:t>41</a:t>
            </a:fld>
            <a:endParaRPr lang="en-US"/>
          </a:p>
        </p:txBody>
      </p:sp>
    </p:spTree>
    <p:extLst>
      <p:ext uri="{BB962C8B-B14F-4D97-AF65-F5344CB8AC3E}">
        <p14:creationId xmlns:p14="http://schemas.microsoft.com/office/powerpoint/2010/main" val="2787461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hlinkClick r:id="rId3"/>
              </a:rPr>
              <a:t>http://rhinopoetry.org/wp-content/uploads/2014/07/14_RhinoBook_Rodriguez_PoeminhonoroftheoneyearanniversaryofmysisterAleidasdeathwhichisfivedaysaway.pdf</a:t>
            </a:r>
            <a:endParaRPr lang="en-US" sz="1200" dirty="0"/>
          </a:p>
          <a:p>
            <a:endParaRPr lang="en-US" dirty="0"/>
          </a:p>
        </p:txBody>
      </p:sp>
      <p:sp>
        <p:nvSpPr>
          <p:cNvPr id="4" name="Slide Number Placeholder 3"/>
          <p:cNvSpPr>
            <a:spLocks noGrp="1"/>
          </p:cNvSpPr>
          <p:nvPr>
            <p:ph type="sldNum" sz="quarter" idx="10"/>
          </p:nvPr>
        </p:nvSpPr>
        <p:spPr/>
        <p:txBody>
          <a:bodyPr/>
          <a:lstStyle/>
          <a:p>
            <a:fld id="{E277B8B7-9A0E-F74B-8BCE-1EA1F3B637BB}" type="slidenum">
              <a:rPr lang="en-US" smtClean="0"/>
              <a:t>46</a:t>
            </a:fld>
            <a:endParaRPr lang="en-US"/>
          </a:p>
        </p:txBody>
      </p:sp>
    </p:spTree>
    <p:extLst>
      <p:ext uri="{BB962C8B-B14F-4D97-AF65-F5344CB8AC3E}">
        <p14:creationId xmlns:p14="http://schemas.microsoft.com/office/powerpoint/2010/main" val="882088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535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11/17/20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4721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8027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smtClean="0"/>
              <a:pPr/>
              <a:t>11/17/20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2100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3426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087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853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864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11/17/20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8024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11/17/20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638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11/17/20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3923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11/17/20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6912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11/17/20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892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smtClean="0"/>
              <a:pPr/>
              <a:t>11/17/20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1133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smtClean="0"/>
              <a:pPr/>
              <a:t>11/17/20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245616"/>
      </p:ext>
    </p:extLst>
  </p:cSld>
  <p:clrMap bg1="dk1" tx1="lt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hyperlink" Target="https://poetry.arizona.edu/blog/interview-gloria-anzald%C3%BA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archive.org/details/WhenIDreamDream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youtube.com/watch?v=rI6AGsbHMFc"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hyperlink" Target="https://youtu.be/pCnJ0QZ-Yn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hyperlink" Target="https://thepostnewspaper.net/2018/11/19/com-celebrating-native-american-heritage-month/"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www.freepresshouston.com/the-biggest-tribe-you-never-learned-about-in-your-texas-history-books/#:~:text=Our%20oral%20tradition%20informs%20us,named%20us%20the%20Carrizo%2FComecrudo."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www.americanmicroreviews.com/irene-lara-silva-interview"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xicanation.com/flesh-bone-interview-tejana-indigena-writer-irene-lara-silva/"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americanmicroreviews.com/irene-lara-silva-interview" TargetMode="External"/><Relationship Id="rId2" Type="http://schemas.openxmlformats.org/officeDocument/2006/relationships/hyperlink" Target="https://youtu.be/WKmG7OfIk5I"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xicanation.com/tlahtolli-carrizo-comecrudo-nation-of-texas/"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splitthisrock.org/poetry-database/poem/before-going-to-the-barbershop"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siwarmayu.com/nde-alliterations-by-margo-tamez/"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twc.org/" TargetMode="Externa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5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arianabrown.com/resources.html"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iwda.org.au/what-does-intersectional-feminism-actually-mean/"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whisperdownthewritealley.wordpress.com/2011/10/25/natalie-goldbergs-rules-for-writing-practice/"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www.sps186.org/downloads/attachments/44633/Where%20I%20am%20From.pdf"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www.sps186.org/downloads/attachments/44633/Where%20I%20am%20From.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www.smithsonianeducation.org/educators/professional_development/workshops/writing/george_ella_lyon.pdf"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8AA705-F2C6-0C40-9348-C10094933620}"/>
              </a:ext>
            </a:extLst>
          </p:cNvPr>
          <p:cNvSpPr>
            <a:spLocks noGrp="1"/>
          </p:cNvSpPr>
          <p:nvPr>
            <p:ph type="subTitle" idx="1"/>
          </p:nvPr>
        </p:nvSpPr>
        <p:spPr>
          <a:xfrm>
            <a:off x="2323116" y="5499337"/>
            <a:ext cx="10572000" cy="1130839"/>
          </a:xfrm>
        </p:spPr>
        <p:txBody>
          <a:bodyPr>
            <a:normAutofit/>
          </a:bodyPr>
          <a:lstStyle/>
          <a:p>
            <a:r>
              <a:rPr lang="en-US" dirty="0"/>
              <a:t>Emmy Pérez, Texas Poet Laureate 2020 </a:t>
            </a:r>
          </a:p>
          <a:p>
            <a:r>
              <a:rPr lang="en-US" dirty="0"/>
              <a:t>Professor, Creative Writing, University of Texas Rio Grande Valley</a:t>
            </a:r>
          </a:p>
        </p:txBody>
      </p:sp>
      <p:sp>
        <p:nvSpPr>
          <p:cNvPr id="5" name="Title 4">
            <a:extLst>
              <a:ext uri="{FF2B5EF4-FFF2-40B4-BE49-F238E27FC236}">
                <a16:creationId xmlns:a16="http://schemas.microsoft.com/office/drawing/2014/main" id="{F5A9B401-E9C9-FD4B-8AD4-622A9105A26C}"/>
              </a:ext>
            </a:extLst>
          </p:cNvPr>
          <p:cNvSpPr>
            <a:spLocks noGrp="1"/>
          </p:cNvSpPr>
          <p:nvPr>
            <p:ph type="ctrTitle"/>
          </p:nvPr>
        </p:nvSpPr>
        <p:spPr>
          <a:xfrm>
            <a:off x="694267" y="1185333"/>
            <a:ext cx="11328400" cy="2743799"/>
          </a:xfrm>
        </p:spPr>
        <p:txBody>
          <a:bodyPr/>
          <a:lstStyle/>
          <a:p>
            <a:pPr algn="ctr"/>
            <a:br>
              <a:rPr lang="en-US" dirty="0"/>
            </a:br>
            <a:br>
              <a:rPr lang="en-US" dirty="0"/>
            </a:br>
            <a:br>
              <a:rPr lang="en-US" dirty="0"/>
            </a:br>
            <a:br>
              <a:rPr lang="en-US" dirty="0"/>
            </a:br>
            <a:br>
              <a:rPr lang="en-US" dirty="0"/>
            </a:br>
            <a:br>
              <a:rPr lang="en-US" dirty="0"/>
            </a:br>
            <a:r>
              <a:rPr lang="en-US" dirty="0"/>
              <a:t>                                        </a:t>
            </a:r>
            <a:br>
              <a:rPr lang="en-US" dirty="0"/>
            </a:br>
            <a:br>
              <a:rPr lang="en-US" dirty="0"/>
            </a:br>
            <a:r>
              <a:rPr lang="en-US" dirty="0"/>
              <a:t>Writing &amp; Reading</a:t>
            </a:r>
            <a:br>
              <a:rPr lang="en-US" dirty="0"/>
            </a:br>
            <a:r>
              <a:rPr lang="en-US" dirty="0"/>
              <a:t>Poetry: Windows</a:t>
            </a:r>
            <a:br>
              <a:rPr lang="en-US" dirty="0"/>
            </a:br>
            <a:r>
              <a:rPr lang="en-US" dirty="0"/>
              <a:t>Into Ourselves, </a:t>
            </a:r>
            <a:br>
              <a:rPr lang="en-US" dirty="0"/>
            </a:br>
            <a:r>
              <a:rPr lang="en-US" dirty="0"/>
              <a:t>Our Communities &amp; World</a:t>
            </a:r>
          </a:p>
        </p:txBody>
      </p:sp>
      <p:sp>
        <p:nvSpPr>
          <p:cNvPr id="7" name="TextBox 6">
            <a:extLst>
              <a:ext uri="{FF2B5EF4-FFF2-40B4-BE49-F238E27FC236}">
                <a16:creationId xmlns:a16="http://schemas.microsoft.com/office/drawing/2014/main" id="{8F2E2247-70E7-EC45-BFD5-1C98B721A009}"/>
              </a:ext>
            </a:extLst>
          </p:cNvPr>
          <p:cNvSpPr txBox="1"/>
          <p:nvPr/>
        </p:nvSpPr>
        <p:spPr>
          <a:xfrm>
            <a:off x="3468916" y="4160236"/>
            <a:ext cx="8280400" cy="369332"/>
          </a:xfrm>
          <a:prstGeom prst="rect">
            <a:avLst/>
          </a:prstGeom>
          <a:noFill/>
        </p:spPr>
        <p:txBody>
          <a:bodyPr wrap="square" rtlCol="0">
            <a:spAutoFit/>
          </a:bodyPr>
          <a:lstStyle/>
          <a:p>
            <a:r>
              <a:rPr lang="en-US" b="1" dirty="0"/>
              <a:t>Humanities Texas teacher seminar Nov. 17, 2020</a:t>
            </a:r>
          </a:p>
        </p:txBody>
      </p:sp>
    </p:spTree>
    <p:extLst>
      <p:ext uri="{BB962C8B-B14F-4D97-AF65-F5344CB8AC3E}">
        <p14:creationId xmlns:p14="http://schemas.microsoft.com/office/powerpoint/2010/main" val="324714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C5C5-B2C4-BA4E-8FA5-88D5071516A2}"/>
              </a:ext>
            </a:extLst>
          </p:cNvPr>
          <p:cNvSpPr>
            <a:spLocks noGrp="1"/>
          </p:cNvSpPr>
          <p:nvPr>
            <p:ph type="title"/>
          </p:nvPr>
        </p:nvSpPr>
        <p:spPr>
          <a:xfrm>
            <a:off x="810000" y="479845"/>
            <a:ext cx="10571998" cy="970450"/>
          </a:xfrm>
        </p:spPr>
        <p:txBody>
          <a:bodyPr/>
          <a:lstStyle/>
          <a:p>
            <a:br>
              <a:rPr lang="en-US" dirty="0">
                <a:solidFill>
                  <a:schemeClr val="tx1"/>
                </a:solidFill>
              </a:rPr>
            </a:br>
            <a:r>
              <a:rPr lang="en-US" dirty="0">
                <a:solidFill>
                  <a:schemeClr val="tx1"/>
                </a:solidFill>
              </a:rPr>
              <a:t>Carmen </a:t>
            </a:r>
            <a:r>
              <a:rPr lang="en-US" dirty="0" err="1">
                <a:solidFill>
                  <a:schemeClr val="tx1"/>
                </a:solidFill>
              </a:rPr>
              <a:t>Tafolla</a:t>
            </a:r>
            <a:r>
              <a:rPr lang="en-US" dirty="0">
                <a:solidFill>
                  <a:schemeClr val="tx1"/>
                </a:solidFill>
              </a:rPr>
              <a:t> (b. 1951)</a:t>
            </a:r>
            <a:br>
              <a:rPr lang="en-US" dirty="0">
                <a:solidFill>
                  <a:schemeClr val="tx1"/>
                </a:solidFill>
              </a:rPr>
            </a:br>
            <a:r>
              <a:rPr lang="en-US" dirty="0">
                <a:solidFill>
                  <a:schemeClr val="tx1"/>
                </a:solidFill>
              </a:rPr>
              <a:t>TX Poet Laureate 2015-2016</a:t>
            </a:r>
          </a:p>
        </p:txBody>
      </p:sp>
      <p:sp>
        <p:nvSpPr>
          <p:cNvPr id="3" name="Content Placeholder 2">
            <a:extLst>
              <a:ext uri="{FF2B5EF4-FFF2-40B4-BE49-F238E27FC236}">
                <a16:creationId xmlns:a16="http://schemas.microsoft.com/office/drawing/2014/main" id="{EFF4E518-D214-C54F-91EF-6BE5A86A6961}"/>
              </a:ext>
            </a:extLst>
          </p:cNvPr>
          <p:cNvSpPr>
            <a:spLocks noGrp="1"/>
          </p:cNvSpPr>
          <p:nvPr>
            <p:ph idx="1"/>
          </p:nvPr>
        </p:nvSpPr>
        <p:spPr>
          <a:xfrm>
            <a:off x="1528763" y="2657475"/>
            <a:ext cx="9620369" cy="4200525"/>
          </a:xfrm>
        </p:spPr>
        <p:txBody>
          <a:bodyPr>
            <a:normAutofit/>
          </a:bodyPr>
          <a:lstStyle/>
          <a:p>
            <a:pPr algn="just"/>
            <a:endParaRPr lang="en-US" dirty="0"/>
          </a:p>
          <a:p>
            <a:pPr marL="0" indent="0" algn="just">
              <a:buNone/>
            </a:pPr>
            <a:r>
              <a:rPr lang="en-US" sz="2400" b="0" dirty="0"/>
              <a:t>“Writing is not about structures or rules or even parts of speech. Structures and rules are just tools that writers use to facilitate the transmission of their message. But </a:t>
            </a:r>
            <a:r>
              <a:rPr lang="en-US" sz="2400" b="1" dirty="0"/>
              <a:t>writing is really about people—it starts with people and it ends with people.”</a:t>
            </a:r>
          </a:p>
          <a:p>
            <a:endParaRPr lang="en-US" b="0" dirty="0"/>
          </a:p>
          <a:p>
            <a:pPr marL="0" indent="0">
              <a:buNone/>
            </a:pPr>
            <a:r>
              <a:rPr lang="en-US" sz="1600" dirty="0"/>
              <a:t>				-from “Empowering Students through Creative Writing”  </a:t>
            </a:r>
          </a:p>
          <a:p>
            <a:pPr marL="0" indent="0">
              <a:buNone/>
            </a:pPr>
            <a:r>
              <a:rPr lang="en-US" sz="1600" dirty="0"/>
              <a:t>				(originally published1989-1990)</a:t>
            </a:r>
          </a:p>
          <a:p>
            <a:endParaRPr lang="en-US" dirty="0"/>
          </a:p>
        </p:txBody>
      </p:sp>
      <p:pic>
        <p:nvPicPr>
          <p:cNvPr id="5" name="Picture 4">
            <a:extLst>
              <a:ext uri="{FF2B5EF4-FFF2-40B4-BE49-F238E27FC236}">
                <a16:creationId xmlns:a16="http://schemas.microsoft.com/office/drawing/2014/main" id="{48D29435-554B-A84C-8D19-BAA12921278E}"/>
              </a:ext>
            </a:extLst>
          </p:cNvPr>
          <p:cNvPicPr>
            <a:picLocks noChangeAspect="1"/>
          </p:cNvPicPr>
          <p:nvPr/>
        </p:nvPicPr>
        <p:blipFill>
          <a:blip r:embed="rId2"/>
          <a:stretch>
            <a:fillRect/>
          </a:stretch>
        </p:blipFill>
        <p:spPr>
          <a:xfrm>
            <a:off x="9455216" y="185737"/>
            <a:ext cx="2451034" cy="3055937"/>
          </a:xfrm>
          <a:prstGeom prst="rect">
            <a:avLst/>
          </a:prstGeom>
        </p:spPr>
      </p:pic>
    </p:spTree>
    <p:extLst>
      <p:ext uri="{BB962C8B-B14F-4D97-AF65-F5344CB8AC3E}">
        <p14:creationId xmlns:p14="http://schemas.microsoft.com/office/powerpoint/2010/main" val="3582504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Gloria E. Anzaldúa (1942-2004) </a:t>
            </a:r>
            <a:br>
              <a:rPr lang="en-US" dirty="0">
                <a:solidFill>
                  <a:srgbClr val="0070C0"/>
                </a:solidFill>
              </a:rPr>
            </a:br>
            <a:r>
              <a:rPr lang="en-US" i="1" dirty="0">
                <a:solidFill>
                  <a:srgbClr val="0070C0"/>
                </a:solidFill>
              </a:rPr>
              <a:t>Borderlands/La Frontera </a:t>
            </a:r>
            <a:r>
              <a:rPr lang="en-US" dirty="0">
                <a:solidFill>
                  <a:srgbClr val="0070C0"/>
                </a:solidFill>
              </a:rPr>
              <a:t>(1987)</a:t>
            </a:r>
          </a:p>
        </p:txBody>
      </p:sp>
      <p:pic>
        <p:nvPicPr>
          <p:cNvPr id="4" name="Content Placeholder 3" descr="anzaldua.jpg"/>
          <p:cNvPicPr>
            <a:picLocks noGrp="1" noChangeAspect="1"/>
          </p:cNvPicPr>
          <p:nvPr>
            <p:ph idx="1"/>
          </p:nvPr>
        </p:nvPicPr>
        <p:blipFill>
          <a:blip r:embed="rId3">
            <a:extLst>
              <a:ext uri="{28A0092B-C50C-407E-A947-70E740481C1C}">
                <a14:useLocalDpi xmlns:a14="http://schemas.microsoft.com/office/drawing/2010/main" val="0"/>
              </a:ext>
            </a:extLst>
          </a:blip>
          <a:srcRect t="8708" b="8708"/>
          <a:stretch>
            <a:fillRect/>
          </a:stretch>
        </p:blipFill>
        <p:spPr>
          <a:xfrm>
            <a:off x="6744143" y="2095909"/>
            <a:ext cx="4872842" cy="2796809"/>
          </a:xfrm>
        </p:spPr>
      </p:pic>
      <p:sp>
        <p:nvSpPr>
          <p:cNvPr id="3" name="TextBox 2">
            <a:extLst>
              <a:ext uri="{FF2B5EF4-FFF2-40B4-BE49-F238E27FC236}">
                <a16:creationId xmlns:a16="http://schemas.microsoft.com/office/drawing/2014/main" id="{E621350A-364B-8B47-9E74-65EA54617CC8}"/>
              </a:ext>
            </a:extLst>
          </p:cNvPr>
          <p:cNvSpPr txBox="1"/>
          <p:nvPr/>
        </p:nvSpPr>
        <p:spPr>
          <a:xfrm>
            <a:off x="1186543" y="1905000"/>
            <a:ext cx="5301343" cy="2000548"/>
          </a:xfrm>
          <a:prstGeom prst="rect">
            <a:avLst/>
          </a:prstGeom>
          <a:noFill/>
        </p:spPr>
        <p:txBody>
          <a:bodyPr wrap="square" rtlCol="0">
            <a:spAutoFit/>
          </a:bodyPr>
          <a:lstStyle/>
          <a:p>
            <a:endParaRPr lang="en-US" altLang="en-US" sz="1600" dirty="0"/>
          </a:p>
          <a:p>
            <a:r>
              <a:rPr lang="en-US" sz="2000" dirty="0"/>
              <a:t>“If it's an actual, physical borderlands, I use the small ‘b.’ If it's a metaphorical Borderlands I use the big ‘B.’”</a:t>
            </a:r>
          </a:p>
          <a:p>
            <a:r>
              <a:rPr lang="en-US" sz="1600" dirty="0"/>
              <a:t>					-Gloria Anzaldúa, </a:t>
            </a:r>
            <a:r>
              <a:rPr lang="en-US" sz="1600" dirty="0">
                <a:hlinkClick r:id="rId4"/>
              </a:rPr>
              <a:t>Interview</a:t>
            </a:r>
            <a:endParaRPr lang="en-US" sz="1600" dirty="0"/>
          </a:p>
          <a:p>
            <a:endParaRPr lang="en-US" altLang="en-US" sz="1600" dirty="0"/>
          </a:p>
          <a:p>
            <a:endParaRPr lang="en-US" altLang="en-US" sz="1600" dirty="0"/>
          </a:p>
        </p:txBody>
      </p:sp>
      <p:pic>
        <p:nvPicPr>
          <p:cNvPr id="5" name="Content Placeholder 4">
            <a:extLst>
              <a:ext uri="{FF2B5EF4-FFF2-40B4-BE49-F238E27FC236}">
                <a16:creationId xmlns:a16="http://schemas.microsoft.com/office/drawing/2014/main" id="{A33ABEA4-3892-B143-A6CE-4BF5B42FD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085" y="3352800"/>
            <a:ext cx="2157466" cy="3363686"/>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3792457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A7881-F45D-5541-96D4-E3BE4AD994E4}"/>
              </a:ext>
            </a:extLst>
          </p:cNvPr>
          <p:cNvSpPr>
            <a:spLocks noGrp="1"/>
          </p:cNvSpPr>
          <p:nvPr>
            <p:ph type="title"/>
          </p:nvPr>
        </p:nvSpPr>
        <p:spPr>
          <a:xfrm>
            <a:off x="1981200" y="152718"/>
            <a:ext cx="8980714" cy="1371600"/>
          </a:xfrm>
        </p:spPr>
        <p:txBody>
          <a:bodyPr/>
          <a:lstStyle/>
          <a:p>
            <a:r>
              <a:rPr lang="en-US" dirty="0"/>
              <a:t>from “How to Tame a Wild Tongue” in </a:t>
            </a:r>
            <a:r>
              <a:rPr lang="en-US" i="1" dirty="0"/>
              <a:t>Borderlands/La Frontera</a:t>
            </a:r>
          </a:p>
        </p:txBody>
      </p:sp>
      <p:sp>
        <p:nvSpPr>
          <p:cNvPr id="3" name="Content Placeholder 2">
            <a:extLst>
              <a:ext uri="{FF2B5EF4-FFF2-40B4-BE49-F238E27FC236}">
                <a16:creationId xmlns:a16="http://schemas.microsoft.com/office/drawing/2014/main" id="{49F89AC0-F2D8-1D4D-A598-92C842005E06}"/>
              </a:ext>
            </a:extLst>
          </p:cNvPr>
          <p:cNvSpPr>
            <a:spLocks noGrp="1"/>
          </p:cNvSpPr>
          <p:nvPr>
            <p:ph idx="1"/>
          </p:nvPr>
        </p:nvSpPr>
        <p:spPr>
          <a:xfrm>
            <a:off x="818711" y="2222287"/>
            <a:ext cx="10578631" cy="4439770"/>
          </a:xfrm>
        </p:spPr>
        <p:txBody>
          <a:bodyPr>
            <a:normAutofit lnSpcReduction="10000"/>
          </a:bodyPr>
          <a:lstStyle/>
          <a:p>
            <a:r>
              <a:rPr lang="en-US" sz="2400" b="0" dirty="0"/>
              <a:t>“I remember being caught speaking Spanish at recess—that was good for three licks on the knuckles with a sharp ruler. I remember being sent to the corner of the classroom for ‘talking back’… when all I was trying to do was tell her how to pronounce my name. ‘If you want to be American, speak ‘American.’ If you don’t like it, go back to Mexico where you belong.”</a:t>
            </a:r>
          </a:p>
          <a:p>
            <a:endParaRPr lang="en-US" sz="2400" b="0" dirty="0"/>
          </a:p>
          <a:p>
            <a:r>
              <a:rPr lang="en-US" sz="2400" b="0" dirty="0"/>
              <a:t>“At Pan American University, I, and all Chicano students were required to take two speech classes. Their purpose: to get rid of our accents.” </a:t>
            </a:r>
          </a:p>
          <a:p>
            <a:pPr marL="0" indent="0">
              <a:buNone/>
            </a:pPr>
            <a:r>
              <a:rPr lang="en-US" b="0" dirty="0"/>
              <a:t>											                  (Anzaldúa, </a:t>
            </a:r>
            <a:r>
              <a:rPr lang="en-US" b="0" i="1" dirty="0"/>
              <a:t>Borderlands,</a:t>
            </a:r>
            <a:r>
              <a:rPr lang="en-US" b="0" dirty="0"/>
              <a:t> 75-76) </a:t>
            </a:r>
          </a:p>
          <a:p>
            <a:endParaRPr lang="en-US" dirty="0"/>
          </a:p>
        </p:txBody>
      </p:sp>
    </p:spTree>
    <p:extLst>
      <p:ext uri="{BB962C8B-B14F-4D97-AF65-F5344CB8AC3E}">
        <p14:creationId xmlns:p14="http://schemas.microsoft.com/office/powerpoint/2010/main" val="1590218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FB24-FF19-4444-983B-07994913E135}"/>
              </a:ext>
            </a:extLst>
          </p:cNvPr>
          <p:cNvSpPr>
            <a:spLocks noGrp="1"/>
          </p:cNvSpPr>
          <p:nvPr>
            <p:ph type="title"/>
          </p:nvPr>
        </p:nvSpPr>
        <p:spPr>
          <a:xfrm>
            <a:off x="1981200" y="152718"/>
            <a:ext cx="9215887" cy="1371600"/>
          </a:xfrm>
        </p:spPr>
        <p:txBody>
          <a:bodyPr/>
          <a:lstStyle/>
          <a:p>
            <a:r>
              <a:rPr lang="en-US" dirty="0"/>
              <a:t>from Carmen </a:t>
            </a:r>
            <a:r>
              <a:rPr lang="en-US" dirty="0" err="1"/>
              <a:t>Tafolla’s</a:t>
            </a:r>
            <a:r>
              <a:rPr lang="en-US" dirty="0"/>
              <a:t> (b. 1951) poem “When I Dream Dreams”</a:t>
            </a:r>
          </a:p>
        </p:txBody>
      </p:sp>
      <p:sp>
        <p:nvSpPr>
          <p:cNvPr id="3" name="Content Placeholder 2">
            <a:extLst>
              <a:ext uri="{FF2B5EF4-FFF2-40B4-BE49-F238E27FC236}">
                <a16:creationId xmlns:a16="http://schemas.microsoft.com/office/drawing/2014/main" id="{27E7BCD1-E0FB-6845-9263-BED43C5B8294}"/>
              </a:ext>
            </a:extLst>
          </p:cNvPr>
          <p:cNvSpPr>
            <a:spLocks noGrp="1"/>
          </p:cNvSpPr>
          <p:nvPr>
            <p:ph idx="1"/>
          </p:nvPr>
        </p:nvSpPr>
        <p:spPr>
          <a:xfrm>
            <a:off x="2476062" y="2342030"/>
            <a:ext cx="11155574" cy="4515970"/>
          </a:xfrm>
        </p:spPr>
        <p:txBody>
          <a:bodyPr>
            <a:normAutofit fontScale="70000" lnSpcReduction="20000"/>
          </a:bodyPr>
          <a:lstStyle/>
          <a:p>
            <a:pPr marL="0" indent="0">
              <a:buNone/>
            </a:pPr>
            <a:r>
              <a:rPr lang="en-US" sz="4200" dirty="0"/>
              <a:t>“(‘You’ll never get to high school </a:t>
            </a:r>
          </a:p>
          <a:p>
            <a:pPr marL="0" indent="0">
              <a:buNone/>
            </a:pPr>
            <a:r>
              <a:rPr lang="en-US" sz="4200" dirty="0" err="1"/>
              <a:t>speakin</a:t>
            </a:r>
            <a:r>
              <a:rPr lang="en-US" sz="4200" dirty="0"/>
              <a:t>’ Spanish,’ I was told)</a:t>
            </a:r>
          </a:p>
          <a:p>
            <a:pPr marL="0" indent="0">
              <a:buNone/>
            </a:pPr>
            <a:r>
              <a:rPr lang="en-US" sz="4200" dirty="0"/>
              <a:t>[nice of them, they thought, to not report me,</a:t>
            </a:r>
          </a:p>
          <a:p>
            <a:pPr marL="0" indent="0">
              <a:buNone/>
            </a:pPr>
            <a:r>
              <a:rPr lang="en-US" sz="4200" dirty="0" err="1"/>
              <a:t>breakin</a:t>
            </a:r>
            <a:r>
              <a:rPr lang="en-US" sz="4200" dirty="0"/>
              <a:t>’ state law, school law, </a:t>
            </a:r>
            <a:r>
              <a:rPr lang="en-US" sz="4200" dirty="0" err="1"/>
              <a:t>speakin</a:t>
            </a:r>
            <a:r>
              <a:rPr lang="en-US" sz="4200" dirty="0"/>
              <a:t>’ dirty</a:t>
            </a:r>
          </a:p>
          <a:p>
            <a:pPr marL="0" indent="0">
              <a:buNone/>
            </a:pPr>
            <a:r>
              <a:rPr lang="en-US" sz="4200" dirty="0"/>
              <a:t>			 (</a:t>
            </a:r>
            <a:r>
              <a:rPr lang="en-US" sz="4200" dirty="0" err="1"/>
              <a:t>speakin</a:t>
            </a:r>
            <a:r>
              <a:rPr lang="en-US" sz="4200" dirty="0"/>
              <a:t>’ Spanish)” </a:t>
            </a:r>
          </a:p>
          <a:p>
            <a:pPr marL="0" indent="0">
              <a:buNone/>
            </a:pPr>
            <a:r>
              <a:rPr lang="en-US" dirty="0"/>
              <a:t>	</a:t>
            </a:r>
          </a:p>
          <a:p>
            <a:endParaRPr lang="en-US" dirty="0"/>
          </a:p>
          <a:p>
            <a:endParaRPr lang="en-US" b="0" dirty="0"/>
          </a:p>
          <a:p>
            <a:r>
              <a:rPr lang="en-US" b="0" dirty="0"/>
              <a:t>San Antonio poet… poem “When I Dream Dreams” </a:t>
            </a:r>
          </a:p>
          <a:p>
            <a:r>
              <a:rPr lang="en-US" b="0" dirty="0"/>
              <a:t>p. 94 </a:t>
            </a:r>
            <a:r>
              <a:rPr lang="en-US" b="0" i="1" dirty="0"/>
              <a:t>Sonnets to Human Beings and Other Selected Works </a:t>
            </a:r>
            <a:r>
              <a:rPr lang="en-US" b="0" dirty="0"/>
              <a:t>(2nd edition 1992)</a:t>
            </a:r>
            <a:endParaRPr lang="en-US" dirty="0"/>
          </a:p>
          <a:p>
            <a:r>
              <a:rPr lang="en-US" dirty="0"/>
              <a:t>Mini documentary: </a:t>
            </a:r>
            <a:r>
              <a:rPr lang="en-US" dirty="0">
                <a:hlinkClick r:id="rId2"/>
              </a:rPr>
              <a:t>https://archive.org/details/WhenIDreamDreams</a:t>
            </a:r>
            <a:endParaRPr lang="en-US" dirty="0"/>
          </a:p>
          <a:p>
            <a:endParaRPr lang="en-US" dirty="0"/>
          </a:p>
        </p:txBody>
      </p:sp>
    </p:spTree>
    <p:extLst>
      <p:ext uri="{BB962C8B-B14F-4D97-AF65-F5344CB8AC3E}">
        <p14:creationId xmlns:p14="http://schemas.microsoft.com/office/powerpoint/2010/main" val="2616800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E742D-116C-5A4C-8360-5810603831B5}"/>
              </a:ext>
            </a:extLst>
          </p:cNvPr>
          <p:cNvSpPr>
            <a:spLocks noGrp="1"/>
          </p:cNvSpPr>
          <p:nvPr>
            <p:ph type="title"/>
          </p:nvPr>
        </p:nvSpPr>
        <p:spPr/>
        <p:txBody>
          <a:bodyPr/>
          <a:lstStyle/>
          <a:p>
            <a:r>
              <a:rPr lang="en-US" dirty="0"/>
              <a:t>“Overcoming the Tradition of Silence”</a:t>
            </a:r>
          </a:p>
        </p:txBody>
      </p:sp>
      <p:sp>
        <p:nvSpPr>
          <p:cNvPr id="3" name="Content Placeholder 2">
            <a:extLst>
              <a:ext uri="{FF2B5EF4-FFF2-40B4-BE49-F238E27FC236}">
                <a16:creationId xmlns:a16="http://schemas.microsoft.com/office/drawing/2014/main" id="{D69A75FA-3408-244A-B3A1-861DEDFF85AB}"/>
              </a:ext>
            </a:extLst>
          </p:cNvPr>
          <p:cNvSpPr>
            <a:spLocks noGrp="1"/>
          </p:cNvSpPr>
          <p:nvPr>
            <p:ph idx="1"/>
          </p:nvPr>
        </p:nvSpPr>
        <p:spPr>
          <a:xfrm>
            <a:off x="810000" y="2208361"/>
            <a:ext cx="10749396" cy="4170667"/>
          </a:xfrm>
        </p:spPr>
        <p:txBody>
          <a:bodyPr>
            <a:normAutofit/>
          </a:bodyPr>
          <a:lstStyle/>
          <a:p>
            <a:pPr marL="0" indent="0" algn="just">
              <a:buNone/>
            </a:pPr>
            <a:r>
              <a:rPr lang="en-US" dirty="0"/>
              <a:t>“</a:t>
            </a:r>
            <a:r>
              <a:rPr lang="en-US" i="1" dirty="0" err="1"/>
              <a:t>En</a:t>
            </a:r>
            <a:r>
              <a:rPr lang="en-US" i="1" dirty="0"/>
              <a:t> </a:t>
            </a:r>
            <a:r>
              <a:rPr lang="en-US" i="1" dirty="0" err="1"/>
              <a:t>boca</a:t>
            </a:r>
            <a:r>
              <a:rPr lang="en-US" i="1" dirty="0"/>
              <a:t> </a:t>
            </a:r>
            <a:r>
              <a:rPr lang="en-US" i="1" dirty="0" err="1"/>
              <a:t>cerrada</a:t>
            </a:r>
            <a:r>
              <a:rPr lang="en-US" i="1" dirty="0"/>
              <a:t> no </a:t>
            </a:r>
            <a:r>
              <a:rPr lang="en-US" i="1" dirty="0" err="1"/>
              <a:t>entran</a:t>
            </a:r>
            <a:r>
              <a:rPr lang="en-US" i="1" dirty="0"/>
              <a:t> </a:t>
            </a:r>
            <a:r>
              <a:rPr lang="en-US" i="1" dirty="0" err="1"/>
              <a:t>moscas</a:t>
            </a:r>
            <a:r>
              <a:rPr lang="en-US" i="1" dirty="0"/>
              <a:t>. </a:t>
            </a:r>
            <a:r>
              <a:rPr lang="en-US" dirty="0"/>
              <a:t>‘Flies don’t enter a closed mouth’ is a saying I kept hearing when I was a child. </a:t>
            </a:r>
            <a:r>
              <a:rPr lang="en-US" i="1" dirty="0"/>
              <a:t>Ser </a:t>
            </a:r>
            <a:r>
              <a:rPr lang="en-US" i="1" dirty="0" err="1"/>
              <a:t>habladora</a:t>
            </a:r>
            <a:r>
              <a:rPr lang="en-US" i="1" dirty="0"/>
              <a:t> </a:t>
            </a:r>
            <a:r>
              <a:rPr lang="en-US" dirty="0"/>
              <a:t>was to be a gossip and a liar, to talk too much. </a:t>
            </a:r>
            <a:r>
              <a:rPr lang="en-US" i="1" dirty="0" err="1"/>
              <a:t>Muchachitas</a:t>
            </a:r>
            <a:r>
              <a:rPr lang="en-US" i="1" dirty="0"/>
              <a:t> </a:t>
            </a:r>
            <a:r>
              <a:rPr lang="en-US" i="1" dirty="0" err="1"/>
              <a:t>bien</a:t>
            </a:r>
            <a:r>
              <a:rPr lang="en-US" i="1" dirty="0"/>
              <a:t> </a:t>
            </a:r>
            <a:r>
              <a:rPr lang="en-US" i="1" dirty="0" err="1"/>
              <a:t>criadas</a:t>
            </a:r>
            <a:r>
              <a:rPr lang="en-US" i="1" dirty="0"/>
              <a:t>, </a:t>
            </a:r>
            <a:r>
              <a:rPr lang="en-US" dirty="0"/>
              <a:t>well-bred girls don’t answer back. </a:t>
            </a:r>
            <a:r>
              <a:rPr lang="en-US" i="1" dirty="0" err="1"/>
              <a:t>Es</a:t>
            </a:r>
            <a:r>
              <a:rPr lang="en-US" i="1" dirty="0"/>
              <a:t> </a:t>
            </a:r>
            <a:r>
              <a:rPr lang="en-US" i="1" dirty="0" err="1"/>
              <a:t>una</a:t>
            </a:r>
            <a:r>
              <a:rPr lang="en-US" i="1" dirty="0"/>
              <a:t> </a:t>
            </a:r>
            <a:r>
              <a:rPr lang="en-US" i="1" dirty="0" err="1"/>
              <a:t>falta</a:t>
            </a:r>
            <a:r>
              <a:rPr lang="en-US" i="1" dirty="0"/>
              <a:t> de </a:t>
            </a:r>
            <a:r>
              <a:rPr lang="en-US" i="1" dirty="0" err="1"/>
              <a:t>respeto</a:t>
            </a:r>
            <a:r>
              <a:rPr lang="en-US" i="1" dirty="0"/>
              <a:t> </a:t>
            </a:r>
            <a:r>
              <a:rPr lang="en-US" dirty="0"/>
              <a:t>to talk back to one’s mother or father. I remember one of the sins I’d recite to the priest in the confession box the few times I went to confession: talking back to my mother, </a:t>
            </a:r>
            <a:r>
              <a:rPr lang="en-US" i="1" dirty="0" err="1"/>
              <a:t>hablar</a:t>
            </a:r>
            <a:r>
              <a:rPr lang="en-US" i="1" dirty="0"/>
              <a:t> pa’ </a:t>
            </a:r>
            <a:r>
              <a:rPr lang="en-US" i="1" dirty="0" err="1"/>
              <a:t>trás</a:t>
            </a:r>
            <a:r>
              <a:rPr lang="en-US" i="1" dirty="0"/>
              <a:t>, </a:t>
            </a:r>
            <a:r>
              <a:rPr lang="en-US" i="1" dirty="0" err="1"/>
              <a:t>repelar</a:t>
            </a:r>
            <a:r>
              <a:rPr lang="en-US" i="1" dirty="0"/>
              <a:t>. </a:t>
            </a:r>
            <a:r>
              <a:rPr lang="en-US" i="1" dirty="0" err="1"/>
              <a:t>Hocicona</a:t>
            </a:r>
            <a:r>
              <a:rPr lang="en-US" i="1" dirty="0"/>
              <a:t>, </a:t>
            </a:r>
            <a:r>
              <a:rPr lang="en-US" i="1" dirty="0" err="1"/>
              <a:t>repelona</a:t>
            </a:r>
            <a:r>
              <a:rPr lang="en-US" i="1" dirty="0"/>
              <a:t>, </a:t>
            </a:r>
            <a:r>
              <a:rPr lang="en-US" i="1" dirty="0" err="1"/>
              <a:t>chismosa</a:t>
            </a:r>
            <a:r>
              <a:rPr lang="en-US" i="1" dirty="0"/>
              <a:t>, </a:t>
            </a:r>
            <a:r>
              <a:rPr lang="en-US" dirty="0"/>
              <a:t>having a big mouth, questioning, carrying tales are all signs of being </a:t>
            </a:r>
            <a:r>
              <a:rPr lang="en-US" i="1" dirty="0"/>
              <a:t>mal </a:t>
            </a:r>
            <a:r>
              <a:rPr lang="en-US" i="1" dirty="0" err="1"/>
              <a:t>criada</a:t>
            </a:r>
            <a:r>
              <a:rPr lang="en-US" i="1" dirty="0"/>
              <a:t>. </a:t>
            </a:r>
            <a:r>
              <a:rPr lang="en-US" dirty="0"/>
              <a:t>In my culture they are all words that are derogatory if applied to women—I’ve never heard them applied to men” </a:t>
            </a:r>
          </a:p>
          <a:p>
            <a:pPr marL="0" indent="0" algn="just">
              <a:buNone/>
            </a:pPr>
            <a:endParaRPr lang="en-US" dirty="0"/>
          </a:p>
          <a:p>
            <a:pPr marL="0" indent="0" algn="just">
              <a:buNone/>
            </a:pPr>
            <a:r>
              <a:rPr lang="en-US" dirty="0"/>
              <a:t>“Even our own people, other Spanish speakers </a:t>
            </a:r>
            <a:r>
              <a:rPr lang="en-US" i="1" dirty="0" err="1"/>
              <a:t>nos</a:t>
            </a:r>
            <a:r>
              <a:rPr lang="en-US" i="1" dirty="0"/>
              <a:t> </a:t>
            </a:r>
            <a:r>
              <a:rPr lang="en-US" i="1" dirty="0" err="1"/>
              <a:t>quieren</a:t>
            </a:r>
            <a:r>
              <a:rPr lang="en-US" i="1" dirty="0"/>
              <a:t> </a:t>
            </a:r>
            <a:r>
              <a:rPr lang="en-US" i="1" dirty="0" err="1"/>
              <a:t>poner</a:t>
            </a:r>
            <a:r>
              <a:rPr lang="en-US" i="1" dirty="0"/>
              <a:t> </a:t>
            </a:r>
            <a:r>
              <a:rPr lang="en-US" i="1" dirty="0" err="1"/>
              <a:t>candados</a:t>
            </a:r>
            <a:r>
              <a:rPr lang="en-US" i="1" dirty="0"/>
              <a:t> </a:t>
            </a:r>
            <a:r>
              <a:rPr lang="en-US" i="1" dirty="0" err="1"/>
              <a:t>en</a:t>
            </a:r>
            <a:r>
              <a:rPr lang="en-US" i="1" dirty="0"/>
              <a:t> la </a:t>
            </a:r>
            <a:r>
              <a:rPr lang="en-US" i="1" dirty="0" err="1"/>
              <a:t>boca</a:t>
            </a:r>
            <a:r>
              <a:rPr lang="en-US" i="1" dirty="0"/>
              <a:t>. </a:t>
            </a:r>
            <a:r>
              <a:rPr lang="en-US" dirty="0"/>
              <a:t>They would hold us back with their bag of </a:t>
            </a:r>
            <a:r>
              <a:rPr lang="en-US" i="1" dirty="0" err="1"/>
              <a:t>reglas</a:t>
            </a:r>
            <a:r>
              <a:rPr lang="en-US" i="1" dirty="0"/>
              <a:t> de academia” </a:t>
            </a:r>
            <a:r>
              <a:rPr lang="en-US" dirty="0"/>
              <a:t>(Anzaldúa 76).		</a:t>
            </a:r>
          </a:p>
          <a:p>
            <a:pPr marL="0" indent="0" algn="just">
              <a:buNone/>
            </a:pPr>
            <a:r>
              <a:rPr lang="en-US" dirty="0"/>
              <a:t>								from “How to Tame a Wild Tongue” in </a:t>
            </a:r>
            <a:r>
              <a:rPr lang="en-US" i="1" dirty="0"/>
              <a:t>Borderlands”</a:t>
            </a:r>
            <a:endParaRPr lang="en-US" dirty="0"/>
          </a:p>
        </p:txBody>
      </p:sp>
    </p:spTree>
    <p:extLst>
      <p:ext uri="{BB962C8B-B14F-4D97-AF65-F5344CB8AC3E}">
        <p14:creationId xmlns:p14="http://schemas.microsoft.com/office/powerpoint/2010/main" val="2869315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82082-CD0A-9C4C-8C45-A8BF7E5C8C9A}"/>
              </a:ext>
            </a:extLst>
          </p:cNvPr>
          <p:cNvSpPr>
            <a:spLocks noGrp="1"/>
          </p:cNvSpPr>
          <p:nvPr>
            <p:ph type="title"/>
          </p:nvPr>
        </p:nvSpPr>
        <p:spPr/>
        <p:txBody>
          <a:bodyPr>
            <a:normAutofit fontScale="90000"/>
          </a:bodyPr>
          <a:lstStyle/>
          <a:p>
            <a:r>
              <a:rPr lang="en-US" dirty="0"/>
              <a:t>from “How to Tame a Wild Tongue” </a:t>
            </a:r>
            <a:br>
              <a:rPr lang="en-US" dirty="0"/>
            </a:br>
            <a:r>
              <a:rPr lang="en-US" dirty="0"/>
              <a:t>in </a:t>
            </a:r>
            <a:r>
              <a:rPr lang="en-US" i="1" dirty="0"/>
              <a:t>Borderlands/La Frontera</a:t>
            </a:r>
            <a:endParaRPr lang="en-US" dirty="0"/>
          </a:p>
        </p:txBody>
      </p:sp>
      <p:sp>
        <p:nvSpPr>
          <p:cNvPr id="3" name="Content Placeholder 2">
            <a:extLst>
              <a:ext uri="{FF2B5EF4-FFF2-40B4-BE49-F238E27FC236}">
                <a16:creationId xmlns:a16="http://schemas.microsoft.com/office/drawing/2014/main" id="{78B71CEC-832D-A747-B795-78FDF2B654AC}"/>
              </a:ext>
            </a:extLst>
          </p:cNvPr>
          <p:cNvSpPr>
            <a:spLocks noGrp="1"/>
          </p:cNvSpPr>
          <p:nvPr>
            <p:ph idx="1"/>
          </p:nvPr>
        </p:nvSpPr>
        <p:spPr>
          <a:xfrm>
            <a:off x="818712" y="2222287"/>
            <a:ext cx="10554574" cy="4265599"/>
          </a:xfrm>
        </p:spPr>
        <p:txBody>
          <a:bodyPr>
            <a:normAutofit fontScale="85000" lnSpcReduction="20000"/>
          </a:bodyPr>
          <a:lstStyle/>
          <a:p>
            <a:pPr marL="0" indent="0">
              <a:buNone/>
            </a:pPr>
            <a:r>
              <a:rPr lang="en-US" sz="2800" b="0" dirty="0"/>
              <a:t>“So, if you want to really hurt me, talk badly about my language. Ethnic identity is twin skin to linguistic identity—I am my language. Until I can take pride in my language, I cannot take pride in myself. Until I can accept as legitimate Chicano Texas Spanish, Tex-Mex and all the other languages I speak, I cannot accept the legitimacy of myself. Until I am free to write bilingually and to switch codes without having always to translate, while I still have to speak English or Spanish when I would rather speak Spanglish, and as long as I have to accommodate the English speakers rather than having them accommodate me, my tongue will be illegitimate.” </a:t>
            </a:r>
          </a:p>
          <a:p>
            <a:pPr marL="0" indent="0">
              <a:buNone/>
            </a:pPr>
            <a:r>
              <a:rPr lang="en-US" sz="2800" b="0" dirty="0"/>
              <a:t>												</a:t>
            </a:r>
          </a:p>
          <a:p>
            <a:pPr marL="0" indent="0">
              <a:buNone/>
            </a:pPr>
            <a:r>
              <a:rPr lang="en-US" sz="2800" dirty="0"/>
              <a:t>										</a:t>
            </a:r>
            <a:r>
              <a:rPr lang="en-US" sz="2800" b="0" dirty="0"/>
              <a:t>(Gloria Anzaldúa, </a:t>
            </a:r>
            <a:r>
              <a:rPr lang="en-US" sz="2800" b="0" i="1" dirty="0"/>
              <a:t>Borderlands </a:t>
            </a:r>
            <a:r>
              <a:rPr lang="en-US" sz="2800" b="0" dirty="0"/>
              <a:t>81) </a:t>
            </a:r>
          </a:p>
          <a:p>
            <a:endParaRPr lang="en-US" dirty="0"/>
          </a:p>
        </p:txBody>
      </p:sp>
    </p:spTree>
    <p:extLst>
      <p:ext uri="{BB962C8B-B14F-4D97-AF65-F5344CB8AC3E}">
        <p14:creationId xmlns:p14="http://schemas.microsoft.com/office/powerpoint/2010/main" val="544835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28CBDE7D-DC4E-A04E-8FD0-D4EDC1868C77}"/>
              </a:ext>
            </a:extLst>
          </p:cNvPr>
          <p:cNvSpPr>
            <a:spLocks noGrp="1" noChangeArrowheads="1"/>
          </p:cNvSpPr>
          <p:nvPr>
            <p:ph type="title"/>
          </p:nvPr>
        </p:nvSpPr>
        <p:spPr>
          <a:xfrm>
            <a:off x="473725" y="0"/>
            <a:ext cx="11023559" cy="1896609"/>
          </a:xfrm>
        </p:spPr>
        <p:txBody>
          <a:bodyPr/>
          <a:lstStyle/>
          <a:p>
            <a:br>
              <a:rPr lang="en-US" altLang="en-US" dirty="0"/>
            </a:br>
            <a:br>
              <a:rPr lang="en-US" altLang="en-US" dirty="0"/>
            </a:br>
            <a:br>
              <a:rPr lang="en-US" altLang="en-US" dirty="0"/>
            </a:br>
            <a:br>
              <a:rPr lang="en-US" altLang="en-US" dirty="0"/>
            </a:br>
            <a:br>
              <a:rPr lang="en-US" altLang="en-US" dirty="0"/>
            </a:br>
            <a:br>
              <a:rPr lang="en-US" altLang="en-US" dirty="0"/>
            </a:br>
            <a:br>
              <a:rPr lang="en-US" altLang="en-US" dirty="0"/>
            </a:br>
            <a:br>
              <a:rPr lang="en-US" altLang="en-US" dirty="0"/>
            </a:br>
            <a:r>
              <a:rPr lang="en-US" altLang="en-US" dirty="0"/>
              <a:t>                                                                    </a:t>
            </a:r>
            <a:br>
              <a:rPr lang="en-US" altLang="en-US" dirty="0"/>
            </a:br>
            <a:br>
              <a:rPr lang="en-US" altLang="en-US" dirty="0"/>
            </a:br>
            <a:r>
              <a:rPr lang="en-US" altLang="en-US" dirty="0"/>
              <a:t>                                                                   </a:t>
            </a:r>
            <a:br>
              <a:rPr lang="en-US" altLang="en-US" dirty="0"/>
            </a:br>
            <a:br>
              <a:rPr lang="en-US" altLang="en-US" dirty="0"/>
            </a:br>
            <a:br>
              <a:rPr lang="en-US" dirty="0"/>
            </a:br>
            <a:br>
              <a:rPr lang="en-US" dirty="0"/>
            </a:br>
            <a:br>
              <a:rPr lang="en-US" dirty="0"/>
            </a:br>
            <a:r>
              <a:rPr lang="en-US" dirty="0"/>
              <a:t>Norma E. </a:t>
            </a:r>
            <a:r>
              <a:rPr lang="en-US" dirty="0" err="1"/>
              <a:t>Cantú</a:t>
            </a:r>
            <a:r>
              <a:rPr lang="en-US" dirty="0"/>
              <a:t> (b. 1947)</a:t>
            </a:r>
            <a:br>
              <a:rPr lang="en-US" dirty="0"/>
            </a:br>
            <a:r>
              <a:rPr lang="en-US" dirty="0"/>
              <a:t>from Laredo</a:t>
            </a:r>
            <a:br>
              <a:rPr lang="en-US" dirty="0"/>
            </a:br>
            <a:endParaRPr lang="en-US" altLang="en-US" dirty="0"/>
          </a:p>
        </p:txBody>
      </p:sp>
      <p:sp>
        <p:nvSpPr>
          <p:cNvPr id="3" name="Content Placeholder 2">
            <a:extLst>
              <a:ext uri="{FF2B5EF4-FFF2-40B4-BE49-F238E27FC236}">
                <a16:creationId xmlns:a16="http://schemas.microsoft.com/office/drawing/2014/main" id="{BEF3D335-18E7-994E-AAA4-3AD3AD1CC6C4}"/>
              </a:ext>
            </a:extLst>
          </p:cNvPr>
          <p:cNvSpPr>
            <a:spLocks noGrp="1"/>
          </p:cNvSpPr>
          <p:nvPr>
            <p:ph idx="1"/>
          </p:nvPr>
        </p:nvSpPr>
        <p:spPr>
          <a:xfrm>
            <a:off x="925286" y="1984376"/>
            <a:ext cx="9448800" cy="5045075"/>
          </a:xfrm>
        </p:spPr>
        <p:txBody>
          <a:bodyPr>
            <a:normAutofit/>
          </a:bodyPr>
          <a:lstStyle/>
          <a:p>
            <a:pPr marL="0" indent="0">
              <a:buNone/>
              <a:defRPr/>
            </a:pPr>
            <a:endParaRPr lang="en-US" sz="2400" dirty="0"/>
          </a:p>
          <a:p>
            <a:pPr marL="0" indent="0">
              <a:buNone/>
              <a:defRPr/>
            </a:pPr>
            <a:endParaRPr lang="en-US" sz="2400" dirty="0"/>
          </a:p>
          <a:p>
            <a:pPr marL="0" indent="0">
              <a:buNone/>
              <a:defRPr/>
            </a:pPr>
            <a:r>
              <a:rPr lang="en-US" sz="2400" dirty="0"/>
              <a:t>“… [Gloria Anzaldúa’s work] gave me permission to write in my own Spanglish and to acknowledge that part of who we are on the border. Her book was one of those life-transforming things for me. Not just because of the language… also because of her fierce, candid portrayal of who we are on the border, including critiques…”  </a:t>
            </a:r>
          </a:p>
          <a:p>
            <a:pPr marL="3257100" lvl="8" indent="0">
              <a:buNone/>
              <a:defRPr/>
            </a:pPr>
            <a:endParaRPr lang="en-US" sz="1000" dirty="0"/>
          </a:p>
          <a:p>
            <a:pPr marL="3257100" lvl="8" indent="0">
              <a:buNone/>
              <a:defRPr/>
            </a:pPr>
            <a:r>
              <a:rPr lang="en-US" sz="1000" dirty="0"/>
              <a:t>-from interview</a:t>
            </a:r>
            <a:endParaRPr lang="en-US" dirty="0"/>
          </a:p>
          <a:p>
            <a:pPr marL="0" indent="0" eaLnBrk="1" hangingPunct="1">
              <a:buNone/>
              <a:defRPr/>
            </a:pPr>
            <a:r>
              <a:rPr lang="en-US" dirty="0"/>
              <a:t>6:15 “El </a:t>
            </a:r>
            <a:r>
              <a:rPr lang="en-US" dirty="0" err="1"/>
              <a:t>Retorno</a:t>
            </a:r>
            <a:r>
              <a:rPr lang="en-US" dirty="0"/>
              <a:t>: El Valle </a:t>
            </a:r>
            <a:r>
              <a:rPr lang="en-US" dirty="0" err="1"/>
              <a:t>Celebra</a:t>
            </a:r>
            <a:r>
              <a:rPr lang="en-US" dirty="0"/>
              <a:t> Nuestra Gloria” video clip </a:t>
            </a:r>
            <a:r>
              <a:rPr lang="en-US" sz="1200" u="sng" dirty="0">
                <a:hlinkClick r:id="rId2"/>
              </a:rPr>
              <a:t>https://www.youtube.com/watch?v=rI6AGsbHMFc</a:t>
            </a:r>
            <a:endParaRPr lang="en-US" sz="1200" dirty="0"/>
          </a:p>
          <a:p>
            <a:pPr marL="0" indent="0" eaLnBrk="1" hangingPunct="1">
              <a:buNone/>
              <a:defRPr/>
            </a:pPr>
            <a:endParaRPr lang="en-US" dirty="0"/>
          </a:p>
          <a:p>
            <a:pPr marL="0" indent="0">
              <a:buNone/>
              <a:defRPr/>
            </a:pPr>
            <a:endParaRPr lang="en-US" dirty="0"/>
          </a:p>
        </p:txBody>
      </p:sp>
      <p:pic>
        <p:nvPicPr>
          <p:cNvPr id="4" name="Picture 3">
            <a:extLst>
              <a:ext uri="{FF2B5EF4-FFF2-40B4-BE49-F238E27FC236}">
                <a16:creationId xmlns:a16="http://schemas.microsoft.com/office/drawing/2014/main" id="{8DEDC763-BD0E-7A44-8AE0-B1B6F5E87E0B}"/>
              </a:ext>
            </a:extLst>
          </p:cNvPr>
          <p:cNvPicPr>
            <a:picLocks noChangeAspect="1"/>
          </p:cNvPicPr>
          <p:nvPr/>
        </p:nvPicPr>
        <p:blipFill>
          <a:blip r:embed="rId3"/>
          <a:stretch>
            <a:fillRect/>
          </a:stretch>
        </p:blipFill>
        <p:spPr>
          <a:xfrm>
            <a:off x="8684986" y="181429"/>
            <a:ext cx="3073400" cy="2641600"/>
          </a:xfrm>
          <a:prstGeom prst="rect">
            <a:avLst/>
          </a:prstGeom>
        </p:spPr>
      </p:pic>
    </p:spTree>
    <p:extLst>
      <p:ext uri="{BB962C8B-B14F-4D97-AF65-F5344CB8AC3E}">
        <p14:creationId xmlns:p14="http://schemas.microsoft.com/office/powerpoint/2010/main" val="3372053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83634-DCB7-374F-A816-6E4AC45632EB}"/>
              </a:ext>
            </a:extLst>
          </p:cNvPr>
          <p:cNvSpPr>
            <a:spLocks noGrp="1"/>
          </p:cNvSpPr>
          <p:nvPr>
            <p:ph type="title"/>
          </p:nvPr>
        </p:nvSpPr>
        <p:spPr/>
        <p:txBody>
          <a:bodyPr/>
          <a:lstStyle/>
          <a:p>
            <a:r>
              <a:rPr lang="en-US" dirty="0"/>
              <a:t>Norma Elia </a:t>
            </a:r>
            <a:r>
              <a:rPr lang="en-US" dirty="0" err="1"/>
              <a:t>Cantú’s</a:t>
            </a:r>
            <a:r>
              <a:rPr lang="en-US" dirty="0"/>
              <a:t> new poetry collection</a:t>
            </a:r>
          </a:p>
        </p:txBody>
      </p:sp>
      <p:pic>
        <p:nvPicPr>
          <p:cNvPr id="5" name="Content Placeholder 4">
            <a:extLst>
              <a:ext uri="{FF2B5EF4-FFF2-40B4-BE49-F238E27FC236}">
                <a16:creationId xmlns:a16="http://schemas.microsoft.com/office/drawing/2014/main" id="{D236102A-B3BD-8C45-A71A-6C08172D85BB}"/>
              </a:ext>
            </a:extLst>
          </p:cNvPr>
          <p:cNvPicPr>
            <a:picLocks noGrp="1" noChangeAspect="1"/>
          </p:cNvPicPr>
          <p:nvPr>
            <p:ph idx="1"/>
          </p:nvPr>
        </p:nvPicPr>
        <p:blipFill>
          <a:blip r:embed="rId2"/>
          <a:stretch>
            <a:fillRect/>
          </a:stretch>
        </p:blipFill>
        <p:spPr>
          <a:xfrm>
            <a:off x="7573993" y="1992264"/>
            <a:ext cx="3140013" cy="4718599"/>
          </a:xfrm>
        </p:spPr>
      </p:pic>
      <p:sp>
        <p:nvSpPr>
          <p:cNvPr id="6" name="TextBox 5">
            <a:extLst>
              <a:ext uri="{FF2B5EF4-FFF2-40B4-BE49-F238E27FC236}">
                <a16:creationId xmlns:a16="http://schemas.microsoft.com/office/drawing/2014/main" id="{9332FDE9-F081-8647-ACBC-F3BDA071497E}"/>
              </a:ext>
            </a:extLst>
          </p:cNvPr>
          <p:cNvSpPr txBox="1"/>
          <p:nvPr/>
        </p:nvSpPr>
        <p:spPr>
          <a:xfrm>
            <a:off x="1138687" y="2708694"/>
            <a:ext cx="4606505" cy="923330"/>
          </a:xfrm>
          <a:prstGeom prst="rect">
            <a:avLst/>
          </a:prstGeom>
          <a:noFill/>
        </p:spPr>
        <p:txBody>
          <a:bodyPr wrap="square" rtlCol="0">
            <a:spAutoFit/>
          </a:bodyPr>
          <a:lstStyle/>
          <a:p>
            <a:r>
              <a:rPr lang="en-US" dirty="0"/>
              <a:t>In the packet of poems I prepared, you will find some poems from this collection in both languages</a:t>
            </a:r>
          </a:p>
        </p:txBody>
      </p:sp>
    </p:spTree>
    <p:extLst>
      <p:ext uri="{BB962C8B-B14F-4D97-AF65-F5344CB8AC3E}">
        <p14:creationId xmlns:p14="http://schemas.microsoft.com/office/powerpoint/2010/main" val="2211471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39B96-F3E3-A24D-A943-32A7FD4D042C}"/>
              </a:ext>
            </a:extLst>
          </p:cNvPr>
          <p:cNvSpPr>
            <a:spLocks noGrp="1"/>
          </p:cNvSpPr>
          <p:nvPr>
            <p:ph type="title"/>
          </p:nvPr>
        </p:nvSpPr>
        <p:spPr>
          <a:xfrm>
            <a:off x="1981200" y="152400"/>
            <a:ext cx="6967538" cy="1371600"/>
          </a:xfrm>
        </p:spPr>
        <p:txBody>
          <a:bodyPr rtlCol="0">
            <a:normAutofit/>
          </a:bodyPr>
          <a:lstStyle/>
          <a:p>
            <a:pPr>
              <a:defRPr/>
            </a:pPr>
            <a:r>
              <a:rPr lang="en-US" dirty="0">
                <a:solidFill>
                  <a:schemeClr val="tx1"/>
                </a:solidFill>
              </a:rPr>
              <a:t>On the writing process by Gloria Anzaldúa:</a:t>
            </a:r>
          </a:p>
        </p:txBody>
      </p:sp>
      <p:sp>
        <p:nvSpPr>
          <p:cNvPr id="3" name="Content Placeholder 2">
            <a:extLst>
              <a:ext uri="{FF2B5EF4-FFF2-40B4-BE49-F238E27FC236}">
                <a16:creationId xmlns:a16="http://schemas.microsoft.com/office/drawing/2014/main" id="{B5659D90-5E8C-BB43-A017-4EC505310EEF}"/>
              </a:ext>
            </a:extLst>
          </p:cNvPr>
          <p:cNvSpPr>
            <a:spLocks noGrp="1"/>
          </p:cNvSpPr>
          <p:nvPr>
            <p:ph idx="1"/>
          </p:nvPr>
        </p:nvSpPr>
        <p:spPr>
          <a:xfrm>
            <a:off x="928800" y="2285735"/>
            <a:ext cx="10244721" cy="4201884"/>
          </a:xfrm>
        </p:spPr>
        <p:txBody>
          <a:bodyPr rtlCol="0">
            <a:normAutofit fontScale="25000" lnSpcReduction="20000"/>
          </a:bodyPr>
          <a:lstStyle/>
          <a:p>
            <a:pPr marL="0" indent="0" algn="just">
              <a:spcAft>
                <a:spcPts val="0"/>
              </a:spcAft>
              <a:buNone/>
              <a:defRPr/>
            </a:pPr>
            <a:r>
              <a:rPr lang="en-US" sz="8000" dirty="0">
                <a:solidFill>
                  <a:schemeClr val="tx1">
                    <a:lumMod val="65000"/>
                    <a:lumOff val="35000"/>
                  </a:schemeClr>
                </a:solidFill>
              </a:rPr>
              <a:t>“It is like a Cactus needle embedded in the flesh - it worries itself deeper and deeper, and I keep aggravating it by poking at it. When it begins to fester I have to do something to put an end to the aggravation and to figure out why I have it. I get deep down into the place where it's rooted in my skin and pluck away at it, playing it like a musical instrument - the fingers pressing, making the pain worse before it can get better. Then out it comes. No more discomfort, no more ambivalence. Until another needle pierces the skin. That's what writing is for me, an endless cycle of making it worse, making it better, but always making meaning out of the experience, whatever it may be” (94-95). </a:t>
            </a:r>
          </a:p>
          <a:p>
            <a:pPr algn="just">
              <a:spcAft>
                <a:spcPts val="0"/>
              </a:spcAft>
              <a:defRPr/>
            </a:pPr>
            <a:endParaRPr lang="en-US" sz="8000" dirty="0">
              <a:solidFill>
                <a:schemeClr val="tx1">
                  <a:lumMod val="65000"/>
                  <a:lumOff val="35000"/>
                </a:schemeClr>
              </a:solidFill>
            </a:endParaRPr>
          </a:p>
          <a:p>
            <a:pPr marL="0" indent="0" algn="just">
              <a:spcAft>
                <a:spcPts val="0"/>
              </a:spcAft>
              <a:buNone/>
              <a:defRPr/>
            </a:pPr>
            <a:r>
              <a:rPr lang="en-US" sz="8000" dirty="0">
                <a:solidFill>
                  <a:schemeClr val="tx1">
                    <a:lumMod val="65000"/>
                    <a:lumOff val="35000"/>
                  </a:schemeClr>
                </a:solidFill>
              </a:rPr>
              <a:t>When I write it feels like I'm carving bone. It feels like I'm creating my own face, my own heart…” (95). </a:t>
            </a:r>
          </a:p>
          <a:p>
            <a:pPr marL="0" indent="0" algn="just">
              <a:spcAft>
                <a:spcPts val="0"/>
              </a:spcAft>
              <a:buNone/>
              <a:defRPr/>
            </a:pPr>
            <a:endParaRPr lang="en-US" sz="6200" dirty="0">
              <a:solidFill>
                <a:schemeClr val="tx1">
                  <a:lumMod val="65000"/>
                  <a:lumOff val="35000"/>
                </a:schemeClr>
              </a:solidFill>
            </a:endParaRPr>
          </a:p>
          <a:p>
            <a:pPr marL="1371600" lvl="3" indent="0" algn="just">
              <a:buNone/>
              <a:defRPr/>
            </a:pPr>
            <a:r>
              <a:rPr lang="en-US" sz="4100" dirty="0">
                <a:solidFill>
                  <a:schemeClr val="tx1">
                    <a:lumMod val="65000"/>
                    <a:lumOff val="35000"/>
                  </a:schemeClr>
                </a:solidFill>
              </a:rPr>
              <a:t>								-from </a:t>
            </a:r>
            <a:r>
              <a:rPr lang="en-US" sz="4100" i="1" dirty="0">
                <a:solidFill>
                  <a:schemeClr val="tx1">
                    <a:lumMod val="65000"/>
                    <a:lumOff val="35000"/>
                  </a:schemeClr>
                </a:solidFill>
              </a:rPr>
              <a:t>Borderlands/La Frontera</a:t>
            </a:r>
            <a:r>
              <a:rPr lang="en-US" sz="4100" dirty="0">
                <a:solidFill>
                  <a:schemeClr val="tx1">
                    <a:lumMod val="65000"/>
                    <a:lumOff val="35000"/>
                  </a:schemeClr>
                </a:solidFill>
              </a:rPr>
              <a:t> (1987)</a:t>
            </a:r>
          </a:p>
        </p:txBody>
      </p:sp>
    </p:spTree>
    <p:extLst>
      <p:ext uri="{BB962C8B-B14F-4D97-AF65-F5344CB8AC3E}">
        <p14:creationId xmlns:p14="http://schemas.microsoft.com/office/powerpoint/2010/main" val="1352918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A15923BE-04C9-C34B-8042-6625E5F4EB0D}"/>
              </a:ext>
            </a:extLst>
          </p:cNvPr>
          <p:cNvSpPr>
            <a:spLocks noGrp="1" noChangeArrowheads="1"/>
          </p:cNvSpPr>
          <p:nvPr>
            <p:ph type="title"/>
          </p:nvPr>
        </p:nvSpPr>
        <p:spPr/>
        <p:txBody>
          <a:bodyPr/>
          <a:lstStyle/>
          <a:p>
            <a:pPr eaLnBrk="1" hangingPunct="1"/>
            <a:r>
              <a:rPr lang="en-US" altLang="en-US" dirty="0">
                <a:solidFill>
                  <a:srgbClr val="0070C0"/>
                </a:solidFill>
              </a:rPr>
              <a:t>Write down three “cactus needles”</a:t>
            </a:r>
          </a:p>
        </p:txBody>
      </p:sp>
      <p:sp>
        <p:nvSpPr>
          <p:cNvPr id="30722" name="Content Placeholder 2">
            <a:extLst>
              <a:ext uri="{FF2B5EF4-FFF2-40B4-BE49-F238E27FC236}">
                <a16:creationId xmlns:a16="http://schemas.microsoft.com/office/drawing/2014/main" id="{E97291B1-EA06-2144-9254-449604755F7B}"/>
              </a:ext>
            </a:extLst>
          </p:cNvPr>
          <p:cNvSpPr>
            <a:spLocks noGrp="1" noChangeArrowheads="1"/>
          </p:cNvSpPr>
          <p:nvPr>
            <p:ph idx="1"/>
          </p:nvPr>
        </p:nvSpPr>
        <p:spPr>
          <a:xfrm>
            <a:off x="1153887" y="2231571"/>
            <a:ext cx="9067800" cy="4518933"/>
          </a:xfrm>
        </p:spPr>
        <p:txBody>
          <a:bodyPr>
            <a:normAutofit/>
          </a:bodyPr>
          <a:lstStyle/>
          <a:p>
            <a:pPr marL="0" indent="0" algn="just" eaLnBrk="1" hangingPunct="1">
              <a:buNone/>
            </a:pPr>
            <a:r>
              <a:rPr lang="en-US" altLang="en-US" sz="2400" b="0" dirty="0">
                <a:latin typeface="Calisto MT" panose="02040603050505030304" pitchFamily="18" charset="77"/>
              </a:rPr>
              <a:t>-</a:t>
            </a:r>
            <a:r>
              <a:rPr lang="en-US" altLang="en-US" sz="2400" dirty="0">
                <a:latin typeface="Calisto MT" panose="02040603050505030304" pitchFamily="18" charset="77"/>
              </a:rPr>
              <a:t>Think about today or this past week. Write down three things that are or were like </a:t>
            </a:r>
            <a:r>
              <a:rPr lang="en-US" altLang="en-US" sz="2400" b="0" dirty="0">
                <a:latin typeface="Calisto MT" panose="02040603050505030304" pitchFamily="18" charset="77"/>
              </a:rPr>
              <a:t>“cactus needle[s] embedded in flesh” </a:t>
            </a:r>
            <a:r>
              <a:rPr lang="en-US" altLang="en-US" sz="2400" dirty="0">
                <a:latin typeface="Calisto MT" panose="02040603050505030304" pitchFamily="18" charset="77"/>
              </a:rPr>
              <a:t>for you…</a:t>
            </a:r>
            <a:endParaRPr lang="en-US" altLang="en-US" sz="2400" b="0" dirty="0">
              <a:latin typeface="Calisto MT" panose="02040603050505030304" pitchFamily="18" charset="77"/>
            </a:endParaRPr>
          </a:p>
          <a:p>
            <a:pPr marL="0" indent="0" algn="just" eaLnBrk="1" hangingPunct="1">
              <a:buNone/>
            </a:pPr>
            <a:r>
              <a:rPr lang="en-US" altLang="en-US" sz="2400" b="0" dirty="0">
                <a:latin typeface="Calisto MT" panose="02040603050505030304" pitchFamily="18" charset="77"/>
              </a:rPr>
              <a:t>-Feelings of “anguish" or even smaller </a:t>
            </a:r>
            <a:r>
              <a:rPr lang="en-US" altLang="en-US" sz="2400" dirty="0">
                <a:latin typeface="Calisto MT" panose="02040603050505030304" pitchFamily="18" charset="77"/>
              </a:rPr>
              <a:t>things that bothered you</a:t>
            </a:r>
            <a:endParaRPr lang="en-US" altLang="en-US" sz="2400" b="0" dirty="0">
              <a:latin typeface="Calisto MT" panose="02040603050505030304" pitchFamily="18" charset="77"/>
            </a:endParaRPr>
          </a:p>
          <a:p>
            <a:pPr marL="0" indent="0" algn="just" eaLnBrk="1" hangingPunct="1">
              <a:buNone/>
            </a:pPr>
            <a:r>
              <a:rPr lang="en-US" altLang="en-US" sz="2400" b="0" dirty="0">
                <a:latin typeface="Calisto MT" panose="02040603050505030304" pitchFamily="18" charset="77"/>
              </a:rPr>
              <a:t>-Jot down a few words or phrases to help represent what you’re feeling or how you felt at the time:</a:t>
            </a:r>
          </a:p>
          <a:p>
            <a:pPr marL="0" indent="0" eaLnBrk="1" hangingPunct="1">
              <a:buNone/>
            </a:pPr>
            <a:endParaRPr lang="en-US" altLang="en-US" sz="2800" dirty="0">
              <a:latin typeface="Calisto MT" panose="02040603050505030304" pitchFamily="18" charset="77"/>
            </a:endParaRPr>
          </a:p>
          <a:p>
            <a:pPr marL="0" indent="0" eaLnBrk="1" hangingPunct="1">
              <a:buNone/>
            </a:pPr>
            <a:r>
              <a:rPr lang="en-US" altLang="en-US" sz="2000" dirty="0">
                <a:latin typeface="Calisto MT" panose="02040603050505030304" pitchFamily="18" charset="77"/>
              </a:rPr>
              <a:t>1) X</a:t>
            </a:r>
          </a:p>
          <a:p>
            <a:pPr marL="0" indent="0" eaLnBrk="1" hangingPunct="1">
              <a:buNone/>
            </a:pPr>
            <a:r>
              <a:rPr lang="en-US" altLang="en-US" sz="2000" dirty="0">
                <a:latin typeface="Calisto MT" panose="02040603050505030304" pitchFamily="18" charset="77"/>
              </a:rPr>
              <a:t>2) Y</a:t>
            </a:r>
          </a:p>
          <a:p>
            <a:pPr marL="0" indent="0" eaLnBrk="1" hangingPunct="1">
              <a:buNone/>
            </a:pPr>
            <a:r>
              <a:rPr lang="en-US" altLang="en-US" sz="2000" dirty="0">
                <a:latin typeface="Calisto MT" panose="02040603050505030304" pitchFamily="18" charset="77"/>
              </a:rPr>
              <a:t>3) Z</a:t>
            </a:r>
          </a:p>
          <a:p>
            <a:pPr eaLnBrk="1" hangingPunct="1"/>
            <a:endParaRPr lang="en-US" altLang="en-US" sz="1600" dirty="0"/>
          </a:p>
        </p:txBody>
      </p:sp>
      <p:sp>
        <p:nvSpPr>
          <p:cNvPr id="2" name="Rectangle 1">
            <a:extLst>
              <a:ext uri="{FF2B5EF4-FFF2-40B4-BE49-F238E27FC236}">
                <a16:creationId xmlns:a16="http://schemas.microsoft.com/office/drawing/2014/main" id="{86240EAD-DA1F-694B-B004-2566AFBE8373}"/>
              </a:ext>
            </a:extLst>
          </p:cNvPr>
          <p:cNvSpPr/>
          <p:nvPr/>
        </p:nvSpPr>
        <p:spPr>
          <a:xfrm>
            <a:off x="6096000" y="6142333"/>
            <a:ext cx="6096000" cy="276999"/>
          </a:xfrm>
          <a:prstGeom prst="rect">
            <a:avLst/>
          </a:prstGeom>
        </p:spPr>
        <p:txBody>
          <a:bodyPr>
            <a:spAutoFit/>
          </a:bodyPr>
          <a:lstStyle/>
          <a:p>
            <a:r>
              <a:rPr lang="en-US" sz="1200" i="1" dirty="0"/>
              <a:t>I encourage you to </a:t>
            </a:r>
            <a:r>
              <a:rPr lang="en-US" sz="1200" i="1" dirty="0" err="1"/>
              <a:t>freewrite</a:t>
            </a:r>
            <a:r>
              <a:rPr lang="en-US" sz="1200" i="1" dirty="0"/>
              <a:t> about any of these when you have time</a:t>
            </a:r>
          </a:p>
        </p:txBody>
      </p:sp>
    </p:spTree>
    <p:extLst>
      <p:ext uri="{BB962C8B-B14F-4D97-AF65-F5344CB8AC3E}">
        <p14:creationId xmlns:p14="http://schemas.microsoft.com/office/powerpoint/2010/main" val="1054754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16ED4-808F-BF4D-8A90-76F030D1988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4A51CC1-0C71-EC46-B50F-25AC60F9BBA0}"/>
              </a:ext>
            </a:extLst>
          </p:cNvPr>
          <p:cNvSpPr>
            <a:spLocks noGrp="1"/>
          </p:cNvSpPr>
          <p:nvPr>
            <p:ph idx="1"/>
          </p:nvPr>
        </p:nvSpPr>
        <p:spPr>
          <a:xfrm>
            <a:off x="818711" y="2222287"/>
            <a:ext cx="10999477" cy="3636511"/>
          </a:xfrm>
        </p:spPr>
        <p:txBody>
          <a:bodyPr/>
          <a:lstStyle/>
          <a:p>
            <a:r>
              <a:rPr lang="en-US" i="1" dirty="0"/>
              <a:t>Note: this presentation was made for the teachers in attendance. I encourage each teacher to decide if individual poems included are age-appropriate for their students or not. </a:t>
            </a:r>
          </a:p>
        </p:txBody>
      </p:sp>
    </p:spTree>
    <p:extLst>
      <p:ext uri="{BB962C8B-B14F-4D97-AF65-F5344CB8AC3E}">
        <p14:creationId xmlns:p14="http://schemas.microsoft.com/office/powerpoint/2010/main" val="2102015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A15923BE-04C9-C34B-8042-6625E5F4EB0D}"/>
              </a:ext>
            </a:extLst>
          </p:cNvPr>
          <p:cNvSpPr>
            <a:spLocks noGrp="1" noChangeArrowheads="1"/>
          </p:cNvSpPr>
          <p:nvPr>
            <p:ph type="title"/>
          </p:nvPr>
        </p:nvSpPr>
        <p:spPr/>
        <p:txBody>
          <a:bodyPr/>
          <a:lstStyle/>
          <a:p>
            <a:pPr eaLnBrk="1" hangingPunct="1"/>
            <a:r>
              <a:rPr lang="en-US" altLang="en-US" dirty="0">
                <a:solidFill>
                  <a:srgbClr val="0070C0"/>
                </a:solidFill>
              </a:rPr>
              <a:t>Write down three positive things you’ve felt recently</a:t>
            </a:r>
          </a:p>
        </p:txBody>
      </p:sp>
      <p:sp>
        <p:nvSpPr>
          <p:cNvPr id="30722" name="Content Placeholder 2">
            <a:extLst>
              <a:ext uri="{FF2B5EF4-FFF2-40B4-BE49-F238E27FC236}">
                <a16:creationId xmlns:a16="http://schemas.microsoft.com/office/drawing/2014/main" id="{E97291B1-EA06-2144-9254-449604755F7B}"/>
              </a:ext>
            </a:extLst>
          </p:cNvPr>
          <p:cNvSpPr>
            <a:spLocks noGrp="1" noChangeArrowheads="1"/>
          </p:cNvSpPr>
          <p:nvPr>
            <p:ph idx="1"/>
          </p:nvPr>
        </p:nvSpPr>
        <p:spPr>
          <a:xfrm>
            <a:off x="1153887" y="2231571"/>
            <a:ext cx="9067800" cy="4518933"/>
          </a:xfrm>
        </p:spPr>
        <p:txBody>
          <a:bodyPr>
            <a:normAutofit/>
          </a:bodyPr>
          <a:lstStyle/>
          <a:p>
            <a:pPr marL="0" indent="0" algn="just" eaLnBrk="1" hangingPunct="1">
              <a:buNone/>
            </a:pPr>
            <a:r>
              <a:rPr lang="en-US" altLang="en-US" sz="2400" b="0" dirty="0">
                <a:latin typeface="Calisto MT" panose="02040603050505030304" pitchFamily="18" charset="77"/>
              </a:rPr>
              <a:t>-</a:t>
            </a:r>
            <a:r>
              <a:rPr lang="en-US" altLang="en-US" sz="2400" dirty="0">
                <a:latin typeface="Calisto MT" panose="02040603050505030304" pitchFamily="18" charset="77"/>
              </a:rPr>
              <a:t>Think about today or this past week. Write down three things that brought you positive feelings, such as comfort, happiness, love, </a:t>
            </a:r>
            <a:r>
              <a:rPr lang="en-US" altLang="en-US" sz="2400" dirty="0" err="1">
                <a:latin typeface="Calisto MT" panose="02040603050505030304" pitchFamily="18" charset="77"/>
              </a:rPr>
              <a:t>etc</a:t>
            </a:r>
            <a:r>
              <a:rPr lang="en-US" altLang="en-US" sz="2400" dirty="0">
                <a:latin typeface="Calisto MT" panose="02040603050505030304" pitchFamily="18" charset="77"/>
              </a:rPr>
              <a:t>…</a:t>
            </a:r>
          </a:p>
          <a:p>
            <a:pPr marL="0" indent="0" algn="just" eaLnBrk="1" hangingPunct="1">
              <a:buNone/>
            </a:pPr>
            <a:r>
              <a:rPr lang="en-US" altLang="en-US" sz="2400" dirty="0">
                <a:latin typeface="Calisto MT" panose="02040603050505030304" pitchFamily="18" charset="77"/>
              </a:rPr>
              <a:t> </a:t>
            </a:r>
            <a:r>
              <a:rPr lang="en-US" altLang="en-US" sz="2400" b="0" dirty="0">
                <a:latin typeface="Calisto MT" panose="02040603050505030304" pitchFamily="18" charset="77"/>
              </a:rPr>
              <a:t>-Jot down a few words or phrases to help represent what you’re feelin</a:t>
            </a:r>
            <a:r>
              <a:rPr lang="en-US" altLang="en-US" sz="2400" dirty="0">
                <a:latin typeface="Calisto MT" panose="02040603050505030304" pitchFamily="18" charset="77"/>
              </a:rPr>
              <a:t>g or felt then:</a:t>
            </a:r>
            <a:endParaRPr lang="en-US" altLang="en-US" sz="2400" b="0" dirty="0">
              <a:latin typeface="Calisto MT" panose="02040603050505030304" pitchFamily="18" charset="77"/>
            </a:endParaRPr>
          </a:p>
          <a:p>
            <a:pPr marL="0" indent="0" eaLnBrk="1" hangingPunct="1">
              <a:buNone/>
            </a:pPr>
            <a:endParaRPr lang="en-US" altLang="en-US" sz="2800" dirty="0">
              <a:latin typeface="Calisto MT" panose="02040603050505030304" pitchFamily="18" charset="77"/>
            </a:endParaRPr>
          </a:p>
          <a:p>
            <a:pPr marL="0" indent="0" eaLnBrk="1" hangingPunct="1">
              <a:buNone/>
            </a:pPr>
            <a:r>
              <a:rPr lang="en-US" altLang="en-US" sz="2000" dirty="0">
                <a:latin typeface="Calisto MT" panose="02040603050505030304" pitchFamily="18" charset="77"/>
              </a:rPr>
              <a:t>1) X</a:t>
            </a:r>
          </a:p>
          <a:p>
            <a:pPr marL="0" indent="0" eaLnBrk="1" hangingPunct="1">
              <a:buNone/>
            </a:pPr>
            <a:r>
              <a:rPr lang="en-US" altLang="en-US" sz="2000" dirty="0">
                <a:latin typeface="Calisto MT" panose="02040603050505030304" pitchFamily="18" charset="77"/>
              </a:rPr>
              <a:t>2) Y</a:t>
            </a:r>
          </a:p>
          <a:p>
            <a:pPr marL="0" indent="0" eaLnBrk="1" hangingPunct="1">
              <a:buNone/>
            </a:pPr>
            <a:r>
              <a:rPr lang="en-US" altLang="en-US" sz="2000" dirty="0">
                <a:latin typeface="Calisto MT" panose="02040603050505030304" pitchFamily="18" charset="77"/>
              </a:rPr>
              <a:t>3) Z</a:t>
            </a:r>
          </a:p>
          <a:p>
            <a:pPr eaLnBrk="1" hangingPunct="1"/>
            <a:endParaRPr lang="en-US" altLang="en-US" sz="1600" dirty="0"/>
          </a:p>
        </p:txBody>
      </p:sp>
      <p:sp>
        <p:nvSpPr>
          <p:cNvPr id="2" name="TextBox 1">
            <a:extLst>
              <a:ext uri="{FF2B5EF4-FFF2-40B4-BE49-F238E27FC236}">
                <a16:creationId xmlns:a16="http://schemas.microsoft.com/office/drawing/2014/main" id="{EBEDF4B9-4DC7-644E-933F-9A6F05988849}"/>
              </a:ext>
            </a:extLst>
          </p:cNvPr>
          <p:cNvSpPr txBox="1"/>
          <p:nvPr/>
        </p:nvSpPr>
        <p:spPr>
          <a:xfrm>
            <a:off x="6331789" y="5831458"/>
            <a:ext cx="5417387" cy="276999"/>
          </a:xfrm>
          <a:prstGeom prst="rect">
            <a:avLst/>
          </a:prstGeom>
          <a:noFill/>
        </p:spPr>
        <p:txBody>
          <a:bodyPr wrap="square" rtlCol="0">
            <a:spAutoFit/>
          </a:bodyPr>
          <a:lstStyle/>
          <a:p>
            <a:r>
              <a:rPr lang="en-US" sz="1200" i="1" dirty="0"/>
              <a:t>I encourage you to </a:t>
            </a:r>
            <a:r>
              <a:rPr lang="en-US" sz="1200" i="1" dirty="0" err="1"/>
              <a:t>freewrite</a:t>
            </a:r>
            <a:r>
              <a:rPr lang="en-US" sz="1200" i="1" dirty="0"/>
              <a:t> about any of these when you have time</a:t>
            </a:r>
          </a:p>
        </p:txBody>
      </p:sp>
    </p:spTree>
    <p:extLst>
      <p:ext uri="{BB962C8B-B14F-4D97-AF65-F5344CB8AC3E}">
        <p14:creationId xmlns:p14="http://schemas.microsoft.com/office/powerpoint/2010/main" val="3926849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03911-763B-704E-B8DA-2F294946485C}"/>
              </a:ext>
            </a:extLst>
          </p:cNvPr>
          <p:cNvSpPr>
            <a:spLocks noGrp="1"/>
          </p:cNvSpPr>
          <p:nvPr>
            <p:ph type="title"/>
          </p:nvPr>
        </p:nvSpPr>
        <p:spPr/>
        <p:txBody>
          <a:bodyPr/>
          <a:lstStyle/>
          <a:p>
            <a:r>
              <a:rPr lang="en-US" dirty="0"/>
              <a:t>Write how you speak (creative writing)</a:t>
            </a:r>
          </a:p>
        </p:txBody>
      </p:sp>
      <p:sp>
        <p:nvSpPr>
          <p:cNvPr id="3" name="Content Placeholder 2">
            <a:extLst>
              <a:ext uri="{FF2B5EF4-FFF2-40B4-BE49-F238E27FC236}">
                <a16:creationId xmlns:a16="http://schemas.microsoft.com/office/drawing/2014/main" id="{13B8ACD8-E3DB-7148-AF58-197EF71B80CD}"/>
              </a:ext>
            </a:extLst>
          </p:cNvPr>
          <p:cNvSpPr>
            <a:spLocks noGrp="1"/>
          </p:cNvSpPr>
          <p:nvPr>
            <p:ph idx="1"/>
          </p:nvPr>
        </p:nvSpPr>
        <p:spPr/>
        <p:txBody>
          <a:bodyPr>
            <a:normAutofit/>
          </a:bodyPr>
          <a:lstStyle/>
          <a:p>
            <a:r>
              <a:rPr lang="en-US" sz="2800" dirty="0"/>
              <a:t>Students will have different audiences for different assignments of classwork</a:t>
            </a:r>
          </a:p>
          <a:p>
            <a:r>
              <a:rPr lang="en-US" sz="2800" dirty="0"/>
              <a:t>With creative writing, I encourage writing in the languages they feel the most comfortable writing in</a:t>
            </a:r>
          </a:p>
          <a:p>
            <a:pPr marL="0" indent="0">
              <a:buNone/>
            </a:pPr>
            <a:endParaRPr lang="en-US" sz="2800" dirty="0"/>
          </a:p>
        </p:txBody>
      </p:sp>
    </p:spTree>
    <p:extLst>
      <p:ext uri="{BB962C8B-B14F-4D97-AF65-F5344CB8AC3E}">
        <p14:creationId xmlns:p14="http://schemas.microsoft.com/office/powerpoint/2010/main" val="2042111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D025-8F03-9644-9D28-5F6794E9519A}"/>
              </a:ext>
            </a:extLst>
          </p:cNvPr>
          <p:cNvSpPr>
            <a:spLocks noGrp="1"/>
          </p:cNvSpPr>
          <p:nvPr>
            <p:ph type="title"/>
          </p:nvPr>
        </p:nvSpPr>
        <p:spPr/>
        <p:txBody>
          <a:bodyPr/>
          <a:lstStyle/>
          <a:p>
            <a:r>
              <a:rPr lang="en-US" dirty="0"/>
              <a:t>Which languages do you speak? </a:t>
            </a:r>
          </a:p>
        </p:txBody>
      </p:sp>
      <p:sp>
        <p:nvSpPr>
          <p:cNvPr id="3" name="Content Placeholder 2">
            <a:extLst>
              <a:ext uri="{FF2B5EF4-FFF2-40B4-BE49-F238E27FC236}">
                <a16:creationId xmlns:a16="http://schemas.microsoft.com/office/drawing/2014/main" id="{A4360904-0C12-2B46-8854-ECF79147070A}"/>
              </a:ext>
            </a:extLst>
          </p:cNvPr>
          <p:cNvSpPr>
            <a:spLocks noGrp="1"/>
          </p:cNvSpPr>
          <p:nvPr>
            <p:ph idx="1"/>
          </p:nvPr>
        </p:nvSpPr>
        <p:spPr>
          <a:xfrm>
            <a:off x="818712" y="2222287"/>
            <a:ext cx="10554574" cy="4374456"/>
          </a:xfrm>
        </p:spPr>
        <p:txBody>
          <a:bodyPr/>
          <a:lstStyle/>
          <a:p>
            <a:pPr marL="0" indent="0">
              <a:buNone/>
            </a:pPr>
            <a:r>
              <a:rPr lang="en-US" dirty="0"/>
              <a:t>Anzaldúa writes, “Some of the languages we speak are:</a:t>
            </a:r>
          </a:p>
          <a:p>
            <a:pPr>
              <a:buAutoNum type="arabicPeriod"/>
            </a:pPr>
            <a:r>
              <a:rPr lang="en-US" dirty="0"/>
              <a:t>Standard English</a:t>
            </a:r>
          </a:p>
          <a:p>
            <a:pPr>
              <a:buAutoNum type="arabicPeriod"/>
            </a:pPr>
            <a:r>
              <a:rPr lang="en-US" dirty="0"/>
              <a:t>Working class and slang English</a:t>
            </a:r>
          </a:p>
          <a:p>
            <a:pPr>
              <a:buAutoNum type="arabicPeriod"/>
            </a:pPr>
            <a:r>
              <a:rPr lang="en-US" dirty="0"/>
              <a:t>Standard Spanish</a:t>
            </a:r>
          </a:p>
          <a:p>
            <a:pPr>
              <a:buAutoNum type="arabicPeriod"/>
            </a:pPr>
            <a:r>
              <a:rPr lang="en-US" dirty="0"/>
              <a:t>Standard Mexican Spanish</a:t>
            </a:r>
          </a:p>
          <a:p>
            <a:pPr>
              <a:buAutoNum type="arabicPeriod"/>
            </a:pPr>
            <a:r>
              <a:rPr lang="en-US" dirty="0"/>
              <a:t>North Mexican Spanish dialect</a:t>
            </a:r>
          </a:p>
          <a:p>
            <a:pPr>
              <a:buAutoNum type="arabicPeriod"/>
            </a:pPr>
            <a:r>
              <a:rPr lang="en-US" dirty="0"/>
              <a:t>Chicano Spanish (Texas, New Mexico, Arizona and California have regional variations)</a:t>
            </a:r>
          </a:p>
          <a:p>
            <a:pPr>
              <a:buAutoNum type="arabicPeriod"/>
            </a:pPr>
            <a:r>
              <a:rPr lang="en-US" dirty="0"/>
              <a:t>Tex-Mex</a:t>
            </a:r>
          </a:p>
          <a:p>
            <a:pPr>
              <a:buAutoNum type="arabicPeriod"/>
            </a:pPr>
            <a:r>
              <a:rPr lang="en-US" i="1" dirty="0" err="1"/>
              <a:t>Pachucho</a:t>
            </a:r>
            <a:r>
              <a:rPr lang="en-US" i="1" dirty="0"/>
              <a:t> </a:t>
            </a:r>
            <a:r>
              <a:rPr lang="en-US" dirty="0"/>
              <a:t>(called </a:t>
            </a:r>
            <a:r>
              <a:rPr lang="en-US" i="1" dirty="0" err="1"/>
              <a:t>caló</a:t>
            </a:r>
            <a:r>
              <a:rPr lang="en-US" i="1" dirty="0"/>
              <a:t>)”</a:t>
            </a:r>
          </a:p>
          <a:p>
            <a:pPr marL="3371400" lvl="8" indent="0">
              <a:buNone/>
            </a:pPr>
            <a:r>
              <a:rPr lang="en-US" i="1" dirty="0"/>
              <a:t>				(77 Borderlands/La Frontera)</a:t>
            </a:r>
          </a:p>
        </p:txBody>
      </p:sp>
    </p:spTree>
    <p:extLst>
      <p:ext uri="{BB962C8B-B14F-4D97-AF65-F5344CB8AC3E}">
        <p14:creationId xmlns:p14="http://schemas.microsoft.com/office/powerpoint/2010/main" val="3150695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Amalia Ortiz</a:t>
            </a:r>
          </a:p>
        </p:txBody>
      </p:sp>
      <p:sp>
        <p:nvSpPr>
          <p:cNvPr id="3" name="Content Placeholder 2"/>
          <p:cNvSpPr>
            <a:spLocks noGrp="1"/>
          </p:cNvSpPr>
          <p:nvPr>
            <p:ph idx="1"/>
          </p:nvPr>
        </p:nvSpPr>
        <p:spPr/>
        <p:txBody>
          <a:bodyPr/>
          <a:lstStyle/>
          <a:p>
            <a:endParaRPr lang="en-US" dirty="0"/>
          </a:p>
          <a:p>
            <a:endParaRPr lang="en-US" dirty="0"/>
          </a:p>
        </p:txBody>
      </p:sp>
      <p:pic>
        <p:nvPicPr>
          <p:cNvPr id="4" name="Picture 3" descr="Amali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4986" y="2302524"/>
            <a:ext cx="4079123" cy="4079123"/>
          </a:xfrm>
          <a:prstGeom prst="rect">
            <a:avLst/>
          </a:prstGeom>
        </p:spPr>
      </p:pic>
      <p:sp>
        <p:nvSpPr>
          <p:cNvPr id="5" name="TextBox 4">
            <a:extLst>
              <a:ext uri="{FF2B5EF4-FFF2-40B4-BE49-F238E27FC236}">
                <a16:creationId xmlns:a16="http://schemas.microsoft.com/office/drawing/2014/main" id="{0F8B2F34-698E-DE41-A12E-7C32A877153F}"/>
              </a:ext>
            </a:extLst>
          </p:cNvPr>
          <p:cNvSpPr txBox="1"/>
          <p:nvPr/>
        </p:nvSpPr>
        <p:spPr>
          <a:xfrm>
            <a:off x="2911877" y="2442276"/>
            <a:ext cx="2384391" cy="4801314"/>
          </a:xfrm>
          <a:prstGeom prst="rect">
            <a:avLst/>
          </a:prstGeom>
          <a:noFill/>
        </p:spPr>
        <p:txBody>
          <a:bodyPr wrap="square" rtlCol="0">
            <a:spAutoFit/>
          </a:bodyPr>
          <a:lstStyle/>
          <a:p>
            <a:r>
              <a:rPr lang="en-US" dirty="0"/>
              <a:t>-from La Feria, TX</a:t>
            </a:r>
          </a:p>
          <a:p>
            <a:endParaRPr lang="en-US" dirty="0"/>
          </a:p>
          <a:p>
            <a:r>
              <a:rPr lang="en-US" dirty="0"/>
              <a:t>-HBO Def Poetry Jam Poet</a:t>
            </a:r>
          </a:p>
          <a:p>
            <a:endParaRPr lang="en-US" dirty="0"/>
          </a:p>
          <a:p>
            <a:r>
              <a:rPr lang="en-US" dirty="0"/>
              <a:t>-Theatre Arts Teaching Artist in the SAY </a:t>
            </a:r>
            <a:r>
              <a:rPr lang="en-US" dirty="0" err="1"/>
              <a:t>Sí</a:t>
            </a:r>
            <a:r>
              <a:rPr lang="en-US" dirty="0"/>
              <a:t> Program in San Antonio</a:t>
            </a:r>
          </a:p>
          <a:p>
            <a:endParaRPr lang="en-US" dirty="0"/>
          </a:p>
          <a:p>
            <a:r>
              <a:rPr lang="en-US" dirty="0"/>
              <a:t>-</a:t>
            </a:r>
            <a:r>
              <a:rPr lang="en-US" i="1" dirty="0"/>
              <a:t>Author of Rant. Chant. </a:t>
            </a:r>
            <a:r>
              <a:rPr lang="en-US" i="1" dirty="0" err="1"/>
              <a:t>Chisme</a:t>
            </a:r>
            <a:r>
              <a:rPr lang="en-US" i="1" dirty="0"/>
              <a:t> </a:t>
            </a:r>
            <a:r>
              <a:rPr lang="en-US" dirty="0"/>
              <a:t>(2015</a:t>
            </a:r>
            <a:r>
              <a:rPr lang="en-US" i="1" dirty="0"/>
              <a:t>) </a:t>
            </a:r>
            <a:r>
              <a:rPr lang="en-US" dirty="0"/>
              <a:t>and</a:t>
            </a:r>
            <a:r>
              <a:rPr lang="en-US" i="1" dirty="0"/>
              <a:t> The </a:t>
            </a:r>
            <a:r>
              <a:rPr lang="en-US" i="1" dirty="0" err="1"/>
              <a:t>Canción</a:t>
            </a:r>
            <a:r>
              <a:rPr lang="en-US" i="1" dirty="0"/>
              <a:t> Cannibal Cabaret </a:t>
            </a:r>
            <a:r>
              <a:rPr lang="en-US" dirty="0"/>
              <a:t>(2019)</a:t>
            </a:r>
          </a:p>
          <a:p>
            <a:endParaRPr lang="en-US" i="1" dirty="0"/>
          </a:p>
          <a:p>
            <a:r>
              <a:rPr lang="en-US" dirty="0"/>
              <a:t>-</a:t>
            </a:r>
          </a:p>
        </p:txBody>
      </p:sp>
      <p:pic>
        <p:nvPicPr>
          <p:cNvPr id="7" name="Picture 6">
            <a:extLst>
              <a:ext uri="{FF2B5EF4-FFF2-40B4-BE49-F238E27FC236}">
                <a16:creationId xmlns:a16="http://schemas.microsoft.com/office/drawing/2014/main" id="{67D75527-DAD4-CE42-B7B0-4F82BF9E2AD9}"/>
              </a:ext>
            </a:extLst>
          </p:cNvPr>
          <p:cNvPicPr>
            <a:picLocks noChangeAspect="1"/>
          </p:cNvPicPr>
          <p:nvPr/>
        </p:nvPicPr>
        <p:blipFill>
          <a:blip r:embed="rId4"/>
          <a:stretch>
            <a:fillRect/>
          </a:stretch>
        </p:blipFill>
        <p:spPr>
          <a:xfrm>
            <a:off x="283318" y="2546752"/>
            <a:ext cx="2439841" cy="3652456"/>
          </a:xfrm>
          <a:prstGeom prst="rect">
            <a:avLst/>
          </a:prstGeom>
        </p:spPr>
      </p:pic>
      <p:sp>
        <p:nvSpPr>
          <p:cNvPr id="6" name="TextBox 5">
            <a:extLst>
              <a:ext uri="{FF2B5EF4-FFF2-40B4-BE49-F238E27FC236}">
                <a16:creationId xmlns:a16="http://schemas.microsoft.com/office/drawing/2014/main" id="{4A6A629A-6C3C-BF46-A21F-FEF13329FE59}"/>
              </a:ext>
            </a:extLst>
          </p:cNvPr>
          <p:cNvSpPr txBox="1"/>
          <p:nvPr/>
        </p:nvSpPr>
        <p:spPr>
          <a:xfrm>
            <a:off x="9865892" y="3781103"/>
            <a:ext cx="1902246" cy="1754326"/>
          </a:xfrm>
          <a:prstGeom prst="rect">
            <a:avLst/>
          </a:prstGeom>
          <a:noFill/>
        </p:spPr>
        <p:txBody>
          <a:bodyPr wrap="square" rtlCol="0">
            <a:spAutoFit/>
          </a:bodyPr>
          <a:lstStyle/>
          <a:p>
            <a:r>
              <a:rPr lang="en-US" dirty="0"/>
              <a:t>Won an American Book Award 2020 in Oral Literature for her 2019 book </a:t>
            </a:r>
          </a:p>
        </p:txBody>
      </p:sp>
    </p:spTree>
    <p:extLst>
      <p:ext uri="{BB962C8B-B14F-4D97-AF65-F5344CB8AC3E}">
        <p14:creationId xmlns:p14="http://schemas.microsoft.com/office/powerpoint/2010/main" val="235126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A73F-5074-284D-BD3E-08970E2B0DB6}"/>
              </a:ext>
            </a:extLst>
          </p:cNvPr>
          <p:cNvSpPr>
            <a:spLocks noGrp="1"/>
          </p:cNvSpPr>
          <p:nvPr>
            <p:ph type="title"/>
          </p:nvPr>
        </p:nvSpPr>
        <p:spPr/>
        <p:txBody>
          <a:bodyPr/>
          <a:lstStyle/>
          <a:p>
            <a:r>
              <a:rPr lang="en-US" dirty="0"/>
              <a:t>Amalia Ortiz</a:t>
            </a:r>
          </a:p>
        </p:txBody>
      </p:sp>
      <p:sp>
        <p:nvSpPr>
          <p:cNvPr id="3" name="Content Placeholder 2">
            <a:extLst>
              <a:ext uri="{FF2B5EF4-FFF2-40B4-BE49-F238E27FC236}">
                <a16:creationId xmlns:a16="http://schemas.microsoft.com/office/drawing/2014/main" id="{DE4AA7C0-0F23-1548-9D5E-362D3043819A}"/>
              </a:ext>
            </a:extLst>
          </p:cNvPr>
          <p:cNvSpPr>
            <a:spLocks noGrp="1"/>
          </p:cNvSpPr>
          <p:nvPr>
            <p:ph idx="1"/>
          </p:nvPr>
        </p:nvSpPr>
        <p:spPr>
          <a:xfrm>
            <a:off x="936171" y="2677886"/>
            <a:ext cx="9782629" cy="3267997"/>
          </a:xfrm>
        </p:spPr>
        <p:txBody>
          <a:bodyPr>
            <a:normAutofit/>
          </a:bodyPr>
          <a:lstStyle/>
          <a:p>
            <a:pPr marL="0" indent="0" algn="just">
              <a:buNone/>
            </a:pPr>
            <a:r>
              <a:rPr lang="en-US" sz="2100" dirty="0"/>
              <a:t>“Raised by my grandmother from a young age in the Rio Grande Valley, I was expected to learn the limited role of a woman in a Mexican family. I was eager to please, and did what I was told: cooking, cleaning, ironing, and sewing. I learned to crochet, knit, and embroider. It was clear that my place was in the home. Had I not had the influences of my brother and television, I would have believed this was the only life for women, and succumbed to this cultural tyranny. Though I mastered the tasks my grandmother set before me, I had a rebellious nature.”</a:t>
            </a:r>
          </a:p>
          <a:p>
            <a:pPr marL="0" indent="0" algn="just">
              <a:buNone/>
            </a:pPr>
            <a:r>
              <a:rPr lang="en-US" dirty="0"/>
              <a:t>							(from unpublished paper, used with permission of author)</a:t>
            </a:r>
          </a:p>
        </p:txBody>
      </p:sp>
    </p:spTree>
    <p:extLst>
      <p:ext uri="{BB962C8B-B14F-4D97-AF65-F5344CB8AC3E}">
        <p14:creationId xmlns:p14="http://schemas.microsoft.com/office/powerpoint/2010/main" val="3814337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AF3C3-BFD5-7E40-B216-5A13A74D27AB}"/>
              </a:ext>
            </a:extLst>
          </p:cNvPr>
          <p:cNvSpPr>
            <a:spLocks noGrp="1"/>
          </p:cNvSpPr>
          <p:nvPr>
            <p:ph idx="1"/>
          </p:nvPr>
        </p:nvSpPr>
        <p:spPr>
          <a:xfrm>
            <a:off x="970280" y="2486296"/>
            <a:ext cx="9728200" cy="3831773"/>
          </a:xfrm>
        </p:spPr>
        <p:txBody>
          <a:bodyPr>
            <a:noAutofit/>
          </a:bodyPr>
          <a:lstStyle/>
          <a:p>
            <a:pPr marL="0" indent="0" algn="just">
              <a:buNone/>
            </a:pPr>
            <a:r>
              <a:rPr lang="en-US" sz="2000" dirty="0"/>
              <a:t>“I falsely thought the Valley was the root of all my pain. I thought if I escaped I could leave the old, dry ideas of the borderlands behind me, crushed beneath my feet as I ran from it. My brother paved the way, making his escape to Loyola University of Chicago when I was a junior [in high school]. He was the first person in my family to compel me to go to college and the first person to introduce me to Gloria Anzaldúa in 1989. On his first Christmas home from Chicago, he gifted me with books, music, and stories from far away. Among the loot was </a:t>
            </a:r>
            <a:r>
              <a:rPr lang="en-US" sz="2000" i="1" dirty="0"/>
              <a:t>Borderlands La Frontera</a:t>
            </a:r>
            <a:r>
              <a:rPr lang="en-US" sz="2000" dirty="0"/>
              <a:t>. ‘She is from </a:t>
            </a:r>
            <a:r>
              <a:rPr lang="en-US" sz="2000" i="1" dirty="0"/>
              <a:t>here</a:t>
            </a:r>
            <a:r>
              <a:rPr lang="en-US" sz="2000" dirty="0"/>
              <a:t>!’ he proclaimed excitedly, ‘She is one of </a:t>
            </a:r>
            <a:r>
              <a:rPr lang="en-US" sz="2000" i="1" dirty="0"/>
              <a:t>us,</a:t>
            </a:r>
            <a:r>
              <a:rPr lang="en-US" sz="2000" dirty="0"/>
              <a:t> and she is </a:t>
            </a:r>
            <a:r>
              <a:rPr lang="en-US" sz="2000" i="1" dirty="0"/>
              <a:t>smart</a:t>
            </a:r>
            <a:r>
              <a:rPr lang="en-US" sz="2000" dirty="0"/>
              <a:t>!’ he added as though the words ‘here,’ ‘us,’ and ‘smart’ used together were such an anomaly.” </a:t>
            </a:r>
          </a:p>
          <a:p>
            <a:pPr marL="0" indent="0" algn="just">
              <a:buNone/>
            </a:pPr>
            <a:r>
              <a:rPr lang="en-US" sz="2000" dirty="0"/>
              <a:t>					(from unpublished paper, used with permission of author)</a:t>
            </a:r>
            <a:endParaRPr lang="en-US" sz="2000" b="1" dirty="0"/>
          </a:p>
        </p:txBody>
      </p:sp>
      <p:sp>
        <p:nvSpPr>
          <p:cNvPr id="5" name="Title 4">
            <a:extLst>
              <a:ext uri="{FF2B5EF4-FFF2-40B4-BE49-F238E27FC236}">
                <a16:creationId xmlns:a16="http://schemas.microsoft.com/office/drawing/2014/main" id="{562AEF4D-84CC-FF4A-9FB0-F0FBDBC76A14}"/>
              </a:ext>
            </a:extLst>
          </p:cNvPr>
          <p:cNvSpPr>
            <a:spLocks noGrp="1"/>
          </p:cNvSpPr>
          <p:nvPr>
            <p:ph type="title"/>
          </p:nvPr>
        </p:nvSpPr>
        <p:spPr/>
        <p:txBody>
          <a:bodyPr/>
          <a:lstStyle/>
          <a:p>
            <a:r>
              <a:rPr lang="en-US" dirty="0"/>
              <a:t>Amalia Ortiz:</a:t>
            </a:r>
          </a:p>
        </p:txBody>
      </p:sp>
    </p:spTree>
    <p:extLst>
      <p:ext uri="{BB962C8B-B14F-4D97-AF65-F5344CB8AC3E}">
        <p14:creationId xmlns:p14="http://schemas.microsoft.com/office/powerpoint/2010/main" val="1257177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57D7-808D-1B4F-B490-C0DA0D44E40A}"/>
              </a:ext>
            </a:extLst>
          </p:cNvPr>
          <p:cNvSpPr>
            <a:spLocks noGrp="1"/>
          </p:cNvSpPr>
          <p:nvPr>
            <p:ph type="title"/>
          </p:nvPr>
        </p:nvSpPr>
        <p:spPr>
          <a:xfrm>
            <a:off x="1981200" y="631372"/>
            <a:ext cx="8991600" cy="1371600"/>
          </a:xfrm>
        </p:spPr>
        <p:txBody>
          <a:bodyPr/>
          <a:lstStyle/>
          <a:p>
            <a:r>
              <a:rPr lang="en-US" dirty="0"/>
              <a:t>“</a:t>
            </a:r>
            <a:r>
              <a:rPr lang="en-US" dirty="0">
                <a:hlinkClick r:id="rId2"/>
              </a:rPr>
              <a:t>me acuerdo</a:t>
            </a:r>
            <a:r>
              <a:rPr lang="en-US" dirty="0"/>
              <a:t>,” poem excerpt by Amalia Ortiz (the TEDx talk has “radio versions” of the poems)</a:t>
            </a:r>
          </a:p>
        </p:txBody>
      </p:sp>
      <p:sp>
        <p:nvSpPr>
          <p:cNvPr id="3" name="Content Placeholder 2">
            <a:extLst>
              <a:ext uri="{FF2B5EF4-FFF2-40B4-BE49-F238E27FC236}">
                <a16:creationId xmlns:a16="http://schemas.microsoft.com/office/drawing/2014/main" id="{CCC3F4B7-BF12-7C4D-9CE1-6F33A0FEB834}"/>
              </a:ext>
            </a:extLst>
          </p:cNvPr>
          <p:cNvSpPr>
            <a:spLocks noGrp="1"/>
          </p:cNvSpPr>
          <p:nvPr>
            <p:ph idx="1"/>
          </p:nvPr>
        </p:nvSpPr>
        <p:spPr>
          <a:xfrm>
            <a:off x="1981200" y="2002972"/>
            <a:ext cx="8131215" cy="5105400"/>
          </a:xfrm>
        </p:spPr>
        <p:txBody>
          <a:bodyPr>
            <a:noAutofit/>
          </a:bodyPr>
          <a:lstStyle/>
          <a:p>
            <a:pPr marL="0" indent="0">
              <a:buNone/>
            </a:pPr>
            <a:r>
              <a:rPr lang="en-US" sz="2400" dirty="0"/>
              <a:t>“however far I roam, soy </a:t>
            </a:r>
            <a:r>
              <a:rPr lang="en-US" sz="2400" dirty="0" err="1"/>
              <a:t>Tejana</a:t>
            </a:r>
            <a:endParaRPr lang="en-US" sz="2400" dirty="0"/>
          </a:p>
          <a:p>
            <a:pPr marL="0" indent="0">
              <a:buNone/>
            </a:pPr>
            <a:r>
              <a:rPr lang="en-US" sz="2400" dirty="0"/>
              <a:t>can never forget my illicit language</a:t>
            </a:r>
          </a:p>
          <a:p>
            <a:pPr marL="0" indent="0">
              <a:buNone/>
            </a:pPr>
            <a:r>
              <a:rPr lang="en-US" sz="2400" dirty="0"/>
              <a:t>fierce like </a:t>
            </a:r>
            <a:r>
              <a:rPr lang="en-US" sz="2400" dirty="0" err="1"/>
              <a:t>Pancho</a:t>
            </a:r>
            <a:r>
              <a:rPr lang="en-US" sz="2400" dirty="0"/>
              <a:t> Villa</a:t>
            </a:r>
          </a:p>
          <a:p>
            <a:pPr marL="0" indent="0">
              <a:buNone/>
            </a:pPr>
            <a:r>
              <a:rPr lang="en-US" sz="2400" dirty="0"/>
              <a:t>my </a:t>
            </a:r>
            <a:r>
              <a:rPr lang="en-US" sz="2400" dirty="0" err="1"/>
              <a:t>lengua</a:t>
            </a:r>
            <a:r>
              <a:rPr lang="en-US" sz="2400" dirty="0"/>
              <a:t> so feared it was outlawed</a:t>
            </a:r>
          </a:p>
          <a:p>
            <a:pPr marL="0" indent="0">
              <a:buNone/>
            </a:pPr>
            <a:r>
              <a:rPr lang="en-US" sz="2400" dirty="0"/>
              <a:t>from Texas school yards and halls, </a:t>
            </a:r>
            <a:r>
              <a:rPr lang="en-US" sz="2400" dirty="0" err="1"/>
              <a:t>y’all</a:t>
            </a:r>
            <a:endParaRPr lang="en-US" sz="2400" dirty="0"/>
          </a:p>
          <a:p>
            <a:pPr marL="0" indent="0">
              <a:buNone/>
            </a:pPr>
            <a:r>
              <a:rPr lang="en-US" sz="2400" dirty="0"/>
              <a:t>so, ten </a:t>
            </a:r>
            <a:r>
              <a:rPr lang="en-US" sz="2400" dirty="0" err="1"/>
              <a:t>cuidado</a:t>
            </a:r>
            <a:r>
              <a:rPr lang="en-US" sz="2400" dirty="0"/>
              <a:t>!</a:t>
            </a:r>
          </a:p>
          <a:p>
            <a:pPr marL="0" indent="0">
              <a:buNone/>
            </a:pPr>
            <a:r>
              <a:rPr lang="en-US" sz="2400" dirty="0"/>
              <a:t>speak your Spanglish there</a:t>
            </a:r>
          </a:p>
          <a:p>
            <a:pPr marL="0" indent="0">
              <a:buNone/>
            </a:pPr>
            <a:r>
              <a:rPr lang="en-US" sz="2400" dirty="0"/>
              <a:t>and they’ll smack your </a:t>
            </a:r>
            <a:r>
              <a:rPr lang="en-US" sz="2400" dirty="0" err="1"/>
              <a:t>manos</a:t>
            </a:r>
            <a:r>
              <a:rPr lang="en-US" sz="2400" dirty="0"/>
              <a:t>”	</a:t>
            </a:r>
            <a:r>
              <a:rPr lang="en-US" sz="2800" dirty="0"/>
              <a:t>																			</a:t>
            </a:r>
            <a:r>
              <a:rPr lang="en-US" sz="1400" dirty="0"/>
              <a:t>(p. 3 </a:t>
            </a:r>
            <a:r>
              <a:rPr lang="en-US" sz="1400" i="1" dirty="0"/>
              <a:t>Rant. Chant. </a:t>
            </a:r>
            <a:r>
              <a:rPr lang="en-US" sz="1400" i="1" dirty="0" err="1"/>
              <a:t>Chisme</a:t>
            </a:r>
            <a:r>
              <a:rPr lang="en-US" sz="1400" dirty="0"/>
              <a:t>.)</a:t>
            </a:r>
            <a:endParaRPr lang="en-US" sz="2800" dirty="0"/>
          </a:p>
        </p:txBody>
      </p:sp>
      <p:pic>
        <p:nvPicPr>
          <p:cNvPr id="4" name="Picture 3">
            <a:extLst>
              <a:ext uri="{FF2B5EF4-FFF2-40B4-BE49-F238E27FC236}">
                <a16:creationId xmlns:a16="http://schemas.microsoft.com/office/drawing/2014/main" id="{D20EB947-C763-674B-8452-2DBB85EA8900}"/>
              </a:ext>
            </a:extLst>
          </p:cNvPr>
          <p:cNvPicPr>
            <a:picLocks noChangeAspect="1"/>
          </p:cNvPicPr>
          <p:nvPr/>
        </p:nvPicPr>
        <p:blipFill>
          <a:blip r:embed="rId3"/>
          <a:stretch>
            <a:fillRect/>
          </a:stretch>
        </p:blipFill>
        <p:spPr>
          <a:xfrm>
            <a:off x="9238014" y="2500829"/>
            <a:ext cx="2406919" cy="3658518"/>
          </a:xfrm>
          <a:prstGeom prst="rect">
            <a:avLst/>
          </a:prstGeom>
        </p:spPr>
      </p:pic>
    </p:spTree>
    <p:extLst>
      <p:ext uri="{BB962C8B-B14F-4D97-AF65-F5344CB8AC3E}">
        <p14:creationId xmlns:p14="http://schemas.microsoft.com/office/powerpoint/2010/main" val="1140371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2A1A8-F869-FC4B-9BFC-156DEB18B48C}"/>
              </a:ext>
            </a:extLst>
          </p:cNvPr>
          <p:cNvSpPr>
            <a:spLocks noGrp="1"/>
          </p:cNvSpPr>
          <p:nvPr>
            <p:ph type="title"/>
          </p:nvPr>
        </p:nvSpPr>
        <p:spPr>
          <a:xfrm>
            <a:off x="1981199" y="152718"/>
            <a:ext cx="7726102" cy="1371600"/>
          </a:xfrm>
        </p:spPr>
        <p:txBody>
          <a:bodyPr/>
          <a:lstStyle/>
          <a:p>
            <a:r>
              <a:rPr lang="en-US" dirty="0"/>
              <a:t>“me </a:t>
            </a:r>
            <a:r>
              <a:rPr lang="en-US" dirty="0" err="1"/>
              <a:t>acuerdo</a:t>
            </a:r>
            <a:r>
              <a:rPr lang="en-US" dirty="0"/>
              <a:t>” poem excerpt (Amalia Ortiz)</a:t>
            </a:r>
          </a:p>
        </p:txBody>
      </p:sp>
      <p:sp>
        <p:nvSpPr>
          <p:cNvPr id="3" name="Content Placeholder 2">
            <a:extLst>
              <a:ext uri="{FF2B5EF4-FFF2-40B4-BE49-F238E27FC236}">
                <a16:creationId xmlns:a16="http://schemas.microsoft.com/office/drawing/2014/main" id="{AE15836E-B006-A843-9D8F-5A9FE2B2DAAE}"/>
              </a:ext>
            </a:extLst>
          </p:cNvPr>
          <p:cNvSpPr>
            <a:spLocks noGrp="1"/>
          </p:cNvSpPr>
          <p:nvPr>
            <p:ph idx="1"/>
          </p:nvPr>
        </p:nvSpPr>
        <p:spPr>
          <a:xfrm>
            <a:off x="1774371" y="2224821"/>
            <a:ext cx="8850086" cy="4373563"/>
          </a:xfrm>
        </p:spPr>
        <p:txBody>
          <a:bodyPr>
            <a:normAutofit/>
          </a:bodyPr>
          <a:lstStyle/>
          <a:p>
            <a:pPr marL="0" indent="0">
              <a:buNone/>
            </a:pPr>
            <a:r>
              <a:rPr lang="en-US" sz="2800" dirty="0"/>
              <a:t>“like my </a:t>
            </a:r>
            <a:r>
              <a:rPr lang="en-US" sz="2800" dirty="0" err="1"/>
              <a:t>tia</a:t>
            </a:r>
            <a:r>
              <a:rPr lang="en-US" sz="2800" dirty="0"/>
              <a:t> Tina</a:t>
            </a:r>
          </a:p>
          <a:p>
            <a:pPr marL="0" indent="0">
              <a:buNone/>
            </a:pPr>
            <a:r>
              <a:rPr lang="en-US" sz="2800" dirty="0"/>
              <a:t>once upon a time they tried to keep her in line</a:t>
            </a:r>
          </a:p>
          <a:p>
            <a:pPr marL="0" indent="0">
              <a:buNone/>
            </a:pPr>
            <a:r>
              <a:rPr lang="en-US" sz="2800" dirty="0"/>
              <a:t>in el Valle del Rio Grande</a:t>
            </a:r>
          </a:p>
          <a:p>
            <a:pPr marL="0" indent="0">
              <a:buNone/>
            </a:pPr>
            <a:r>
              <a:rPr lang="en-US" sz="2800" dirty="0"/>
              <a:t>she was paddled for her covert</a:t>
            </a:r>
          </a:p>
          <a:p>
            <a:pPr marL="0" indent="0">
              <a:buNone/>
            </a:pPr>
            <a:r>
              <a:rPr lang="en-US" sz="2800" dirty="0"/>
              <a:t>Castilian conversations</a:t>
            </a:r>
          </a:p>
          <a:p>
            <a:pPr marL="0" indent="0">
              <a:buNone/>
            </a:pPr>
            <a:r>
              <a:rPr lang="en-US" sz="2800" dirty="0"/>
              <a:t>with every lick, her curses grew”</a:t>
            </a:r>
          </a:p>
          <a:p>
            <a:pPr marL="0" indent="0">
              <a:buNone/>
            </a:pPr>
            <a:r>
              <a:rPr lang="en-US" dirty="0"/>
              <a:t>							</a:t>
            </a:r>
          </a:p>
          <a:p>
            <a:pPr marL="0" indent="0">
              <a:buNone/>
            </a:pPr>
            <a:r>
              <a:rPr lang="en-US" sz="1400" dirty="0"/>
              <a:t>								(p. 3 </a:t>
            </a:r>
            <a:r>
              <a:rPr lang="en-US" sz="1400" i="1" dirty="0"/>
              <a:t>Rant. Chant. </a:t>
            </a:r>
            <a:r>
              <a:rPr lang="en-US" sz="1400" i="1" dirty="0" err="1"/>
              <a:t>Chisme</a:t>
            </a:r>
            <a:r>
              <a:rPr lang="en-US" sz="1400" dirty="0"/>
              <a:t>)</a:t>
            </a:r>
          </a:p>
        </p:txBody>
      </p:sp>
    </p:spTree>
    <p:extLst>
      <p:ext uri="{BB962C8B-B14F-4D97-AF65-F5344CB8AC3E}">
        <p14:creationId xmlns:p14="http://schemas.microsoft.com/office/powerpoint/2010/main" val="1047624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EDCE-4C21-BB45-9EB9-826FE5BFB79D}"/>
              </a:ext>
            </a:extLst>
          </p:cNvPr>
          <p:cNvSpPr>
            <a:spLocks noGrp="1"/>
          </p:cNvSpPr>
          <p:nvPr>
            <p:ph type="title"/>
          </p:nvPr>
        </p:nvSpPr>
        <p:spPr>
          <a:xfrm>
            <a:off x="1981199" y="152718"/>
            <a:ext cx="8131216" cy="1371600"/>
          </a:xfrm>
        </p:spPr>
        <p:txBody>
          <a:bodyPr/>
          <a:lstStyle/>
          <a:p>
            <a:r>
              <a:rPr lang="en-US" dirty="0"/>
              <a:t>“me </a:t>
            </a:r>
            <a:r>
              <a:rPr lang="en-US" dirty="0" err="1"/>
              <a:t>acuerdo</a:t>
            </a:r>
            <a:r>
              <a:rPr lang="en-US" dirty="0"/>
              <a:t>,” poem excerpt (Amalia Ortiz)</a:t>
            </a:r>
          </a:p>
        </p:txBody>
      </p:sp>
      <p:sp>
        <p:nvSpPr>
          <p:cNvPr id="3" name="Content Placeholder 2">
            <a:extLst>
              <a:ext uri="{FF2B5EF4-FFF2-40B4-BE49-F238E27FC236}">
                <a16:creationId xmlns:a16="http://schemas.microsoft.com/office/drawing/2014/main" id="{CA29BBE3-645B-5844-BB54-7A3A64265E38}"/>
              </a:ext>
            </a:extLst>
          </p:cNvPr>
          <p:cNvSpPr>
            <a:spLocks noGrp="1"/>
          </p:cNvSpPr>
          <p:nvPr>
            <p:ph idx="1"/>
          </p:nvPr>
        </p:nvSpPr>
        <p:spPr>
          <a:xfrm>
            <a:off x="2634343" y="2070766"/>
            <a:ext cx="8642291" cy="4972291"/>
          </a:xfrm>
        </p:spPr>
        <p:txBody>
          <a:bodyPr>
            <a:normAutofit fontScale="25000" lnSpcReduction="20000"/>
          </a:bodyPr>
          <a:lstStyle/>
          <a:p>
            <a:pPr marL="0" indent="0">
              <a:buNone/>
            </a:pPr>
            <a:r>
              <a:rPr lang="en-US" sz="8000" dirty="0"/>
              <a:t>“my language is Tex-Mex to the max</a:t>
            </a:r>
          </a:p>
          <a:p>
            <a:pPr marL="0" indent="0">
              <a:buNone/>
            </a:pPr>
            <a:r>
              <a:rPr lang="en-US" sz="8000" dirty="0"/>
              <a:t>a photo-negative del </a:t>
            </a:r>
            <a:r>
              <a:rPr lang="en-US" sz="8000" dirty="0" err="1"/>
              <a:t>otro</a:t>
            </a:r>
            <a:r>
              <a:rPr lang="en-US" sz="8000" dirty="0"/>
              <a:t> </a:t>
            </a:r>
            <a:r>
              <a:rPr lang="en-US" sz="8000" dirty="0" err="1"/>
              <a:t>lado</a:t>
            </a:r>
            <a:endParaRPr lang="en-US" sz="8000" dirty="0"/>
          </a:p>
          <a:p>
            <a:pPr marL="0" indent="0">
              <a:buNone/>
            </a:pPr>
            <a:r>
              <a:rPr lang="en-US" sz="8000" dirty="0"/>
              <a:t>there they speak </a:t>
            </a:r>
            <a:r>
              <a:rPr lang="en-US" sz="8000" dirty="0" err="1"/>
              <a:t>Norteño</a:t>
            </a:r>
            <a:r>
              <a:rPr lang="en-US" sz="8000" dirty="0"/>
              <a:t>			here Tejano</a:t>
            </a:r>
          </a:p>
          <a:p>
            <a:endParaRPr lang="en-US" sz="8000" dirty="0"/>
          </a:p>
          <a:p>
            <a:pPr marL="0" indent="0">
              <a:buNone/>
            </a:pPr>
            <a:r>
              <a:rPr lang="en-US" sz="8000" dirty="0"/>
              <a:t>my </a:t>
            </a:r>
            <a:r>
              <a:rPr lang="en-US" sz="8000" dirty="0" err="1"/>
              <a:t>rascuache</a:t>
            </a:r>
            <a:r>
              <a:rPr lang="en-US" sz="8000" dirty="0"/>
              <a:t> linguistics mix</a:t>
            </a:r>
          </a:p>
          <a:p>
            <a:pPr marL="0" indent="0">
              <a:buNone/>
            </a:pPr>
            <a:r>
              <a:rPr lang="en-US" sz="8000" dirty="0"/>
              <a:t>Selena with Los Sex Pistols</a:t>
            </a:r>
          </a:p>
          <a:p>
            <a:pPr marL="0" indent="0">
              <a:buNone/>
            </a:pPr>
            <a:r>
              <a:rPr lang="en-US" sz="8000" dirty="0"/>
              <a:t>like a dyslexic DJ</a:t>
            </a:r>
          </a:p>
          <a:p>
            <a:pPr marL="0" indent="0">
              <a:buNone/>
            </a:pPr>
            <a:r>
              <a:rPr lang="en-US" sz="8000" dirty="0"/>
              <a:t>ready to bidi bidi 		bomb the suburbs</a:t>
            </a:r>
          </a:p>
          <a:p>
            <a:pPr marL="0" indent="0">
              <a:buNone/>
            </a:pPr>
            <a:r>
              <a:rPr lang="en-US" sz="8000" dirty="0"/>
              <a:t>punk </a:t>
            </a:r>
            <a:r>
              <a:rPr lang="en-US" sz="8000" dirty="0" err="1"/>
              <a:t>ruka</a:t>
            </a:r>
            <a:r>
              <a:rPr lang="en-US" sz="8000" dirty="0"/>
              <a:t> style</a:t>
            </a:r>
          </a:p>
          <a:p>
            <a:pPr marL="0" indent="0">
              <a:buNone/>
            </a:pPr>
            <a:r>
              <a:rPr lang="en-US" sz="8000" dirty="0" err="1"/>
              <a:t>como</a:t>
            </a:r>
            <a:r>
              <a:rPr lang="en-US" sz="8000" dirty="0"/>
              <a:t> </a:t>
            </a:r>
            <a:r>
              <a:rPr lang="en-US" sz="8000" dirty="0" err="1"/>
              <a:t>los</a:t>
            </a:r>
            <a:r>
              <a:rPr lang="en-US" sz="8000" dirty="0"/>
              <a:t> old-school </a:t>
            </a:r>
            <a:r>
              <a:rPr lang="en-US" sz="8000" dirty="0" err="1"/>
              <a:t>roqueros</a:t>
            </a:r>
            <a:endParaRPr lang="en-US" sz="8000" dirty="0"/>
          </a:p>
          <a:p>
            <a:pPr marL="0" indent="0">
              <a:buNone/>
            </a:pPr>
            <a:r>
              <a:rPr lang="en-US" sz="8000" dirty="0"/>
              <a:t>Ritchie Valens and Freddy Fender didn’t care about the rules</a:t>
            </a:r>
          </a:p>
          <a:p>
            <a:pPr marL="0" indent="0">
              <a:buNone/>
            </a:pPr>
            <a:r>
              <a:rPr lang="en-US" sz="8000" dirty="0" err="1"/>
              <a:t>‘cause</a:t>
            </a:r>
            <a:r>
              <a:rPr lang="en-US" sz="8000" dirty="0"/>
              <a:t> </a:t>
            </a:r>
            <a:r>
              <a:rPr lang="en-US" sz="8000" i="1" dirty="0"/>
              <a:t>It’s your happiness that matters most of all.”</a:t>
            </a:r>
          </a:p>
          <a:p>
            <a:pPr marL="0" indent="0">
              <a:buNone/>
            </a:pPr>
            <a:r>
              <a:rPr lang="en-US" sz="8000" dirty="0"/>
              <a:t>												</a:t>
            </a:r>
            <a:r>
              <a:rPr lang="en-US" sz="4400" dirty="0"/>
              <a:t>(p. 4 </a:t>
            </a:r>
            <a:r>
              <a:rPr lang="en-US" sz="4400" i="1" dirty="0"/>
              <a:t>Rant. Chant. </a:t>
            </a:r>
            <a:r>
              <a:rPr lang="en-US" sz="4400" i="1" dirty="0" err="1"/>
              <a:t>Chisme</a:t>
            </a:r>
            <a:r>
              <a:rPr lang="en-US" sz="4400" dirty="0"/>
              <a:t>)</a:t>
            </a:r>
          </a:p>
          <a:p>
            <a:r>
              <a:rPr lang="en-US" dirty="0"/>
              <a:t>																</a:t>
            </a:r>
          </a:p>
        </p:txBody>
      </p:sp>
    </p:spTree>
    <p:extLst>
      <p:ext uri="{BB962C8B-B14F-4D97-AF65-F5344CB8AC3E}">
        <p14:creationId xmlns:p14="http://schemas.microsoft.com/office/powerpoint/2010/main" val="3442862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330700" y="1663700"/>
            <a:ext cx="5194300" cy="5194300"/>
          </a:xfrm>
          <a:prstGeom prst="rect">
            <a:avLst/>
          </a:prstGeom>
        </p:spPr>
      </p:pic>
      <p:sp>
        <p:nvSpPr>
          <p:cNvPr id="4" name="TextBox 3"/>
          <p:cNvSpPr txBox="1"/>
          <p:nvPr/>
        </p:nvSpPr>
        <p:spPr>
          <a:xfrm>
            <a:off x="2264229" y="765714"/>
            <a:ext cx="5867400" cy="584775"/>
          </a:xfrm>
          <a:prstGeom prst="rect">
            <a:avLst/>
          </a:prstGeom>
          <a:noFill/>
        </p:spPr>
        <p:txBody>
          <a:bodyPr wrap="square" rtlCol="0">
            <a:spAutoFit/>
          </a:bodyPr>
          <a:lstStyle/>
          <a:p>
            <a:r>
              <a:rPr lang="en-US" sz="3200" b="1" dirty="0" err="1"/>
              <a:t>ire’ne</a:t>
            </a:r>
            <a:r>
              <a:rPr lang="en-US" sz="3200" b="1" dirty="0"/>
              <a:t> </a:t>
            </a:r>
            <a:r>
              <a:rPr lang="en-US" sz="3200" b="1" dirty="0" err="1"/>
              <a:t>lara</a:t>
            </a:r>
            <a:r>
              <a:rPr lang="en-US" sz="3200" b="1" dirty="0"/>
              <a:t> </a:t>
            </a:r>
            <a:r>
              <a:rPr lang="en-US" sz="3200" b="1" dirty="0" err="1"/>
              <a:t>silva</a:t>
            </a:r>
            <a:endParaRPr lang="en-US" sz="3200" b="1" dirty="0"/>
          </a:p>
        </p:txBody>
      </p:sp>
      <p:sp>
        <p:nvSpPr>
          <p:cNvPr id="2" name="TextBox 1">
            <a:extLst>
              <a:ext uri="{FF2B5EF4-FFF2-40B4-BE49-F238E27FC236}">
                <a16:creationId xmlns:a16="http://schemas.microsoft.com/office/drawing/2014/main" id="{9A7E5089-6747-7C46-BB3F-AE17AFFE34EA}"/>
              </a:ext>
            </a:extLst>
          </p:cNvPr>
          <p:cNvSpPr txBox="1"/>
          <p:nvPr/>
        </p:nvSpPr>
        <p:spPr>
          <a:xfrm>
            <a:off x="881743" y="2427514"/>
            <a:ext cx="2492828" cy="2031325"/>
          </a:xfrm>
          <a:prstGeom prst="rect">
            <a:avLst/>
          </a:prstGeom>
          <a:noFill/>
        </p:spPr>
        <p:txBody>
          <a:bodyPr wrap="square" rtlCol="0">
            <a:spAutoFit/>
          </a:bodyPr>
          <a:lstStyle/>
          <a:p>
            <a:r>
              <a:rPr lang="en-US" dirty="0"/>
              <a:t>Author of several poetry collections including </a:t>
            </a:r>
            <a:r>
              <a:rPr lang="en-US" i="1" dirty="0" err="1"/>
              <a:t>Cuicacalli</a:t>
            </a:r>
            <a:r>
              <a:rPr lang="en-US" i="1" dirty="0"/>
              <a:t> / House of Song</a:t>
            </a:r>
            <a:r>
              <a:rPr lang="en-US" dirty="0"/>
              <a:t>. From the Rio Grande Valley and currently lives in Austin.</a:t>
            </a:r>
          </a:p>
        </p:txBody>
      </p:sp>
      <p:pic>
        <p:nvPicPr>
          <p:cNvPr id="5" name="Picture 4">
            <a:extLst>
              <a:ext uri="{FF2B5EF4-FFF2-40B4-BE49-F238E27FC236}">
                <a16:creationId xmlns:a16="http://schemas.microsoft.com/office/drawing/2014/main" id="{42F9C6BE-5F1A-CA45-A44D-59D6E15B6736}"/>
              </a:ext>
            </a:extLst>
          </p:cNvPr>
          <p:cNvPicPr>
            <a:picLocks noChangeAspect="1"/>
          </p:cNvPicPr>
          <p:nvPr/>
        </p:nvPicPr>
        <p:blipFill>
          <a:blip r:embed="rId4"/>
          <a:stretch>
            <a:fillRect/>
          </a:stretch>
        </p:blipFill>
        <p:spPr>
          <a:xfrm>
            <a:off x="552807" y="4685152"/>
            <a:ext cx="3150700" cy="2096647"/>
          </a:xfrm>
          <a:prstGeom prst="rect">
            <a:avLst/>
          </a:prstGeom>
        </p:spPr>
      </p:pic>
    </p:spTree>
    <p:extLst>
      <p:ext uri="{BB962C8B-B14F-4D97-AF65-F5344CB8AC3E}">
        <p14:creationId xmlns:p14="http://schemas.microsoft.com/office/powerpoint/2010/main" val="449213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9CE6-D16B-5743-B1CA-BDAAF8E026ED}"/>
              </a:ext>
            </a:extLst>
          </p:cNvPr>
          <p:cNvSpPr>
            <a:spLocks noGrp="1"/>
          </p:cNvSpPr>
          <p:nvPr>
            <p:ph type="title"/>
          </p:nvPr>
        </p:nvSpPr>
        <p:spPr/>
        <p:txBody>
          <a:bodyPr/>
          <a:lstStyle/>
          <a:p>
            <a:r>
              <a:rPr lang="en-US" sz="3600" dirty="0"/>
              <a:t>Juan B. </a:t>
            </a:r>
            <a:r>
              <a:rPr lang="en-US" sz="3600" dirty="0" err="1"/>
              <a:t>Mancias</a:t>
            </a:r>
            <a:r>
              <a:rPr lang="en-US" sz="3600" dirty="0"/>
              <a:t>, Tribal Chairman,</a:t>
            </a:r>
            <a:r>
              <a:rPr lang="en-US" sz="3600" b="0" dirty="0"/>
              <a:t> </a:t>
            </a:r>
            <a:br>
              <a:rPr lang="en-US" sz="3600" b="0" dirty="0"/>
            </a:br>
            <a:r>
              <a:rPr lang="en-US" sz="3600" dirty="0" err="1"/>
              <a:t>Esto’k</a:t>
            </a:r>
            <a:r>
              <a:rPr lang="en-US" sz="3600" dirty="0"/>
              <a:t> </a:t>
            </a:r>
            <a:r>
              <a:rPr lang="en-US" sz="3600" dirty="0" err="1"/>
              <a:t>Gna</a:t>
            </a:r>
            <a:r>
              <a:rPr lang="en-US" sz="3600" dirty="0"/>
              <a:t> Nation, and Poet</a:t>
            </a:r>
          </a:p>
        </p:txBody>
      </p:sp>
      <p:pic>
        <p:nvPicPr>
          <p:cNvPr id="11" name="Picture 10">
            <a:extLst>
              <a:ext uri="{FF2B5EF4-FFF2-40B4-BE49-F238E27FC236}">
                <a16:creationId xmlns:a16="http://schemas.microsoft.com/office/drawing/2014/main" id="{AE44FCF0-D178-6141-8D77-D8321AED0F76}"/>
              </a:ext>
            </a:extLst>
          </p:cNvPr>
          <p:cNvPicPr>
            <a:picLocks noChangeAspect="1"/>
          </p:cNvPicPr>
          <p:nvPr/>
        </p:nvPicPr>
        <p:blipFill>
          <a:blip r:embed="rId2"/>
          <a:stretch>
            <a:fillRect/>
          </a:stretch>
        </p:blipFill>
        <p:spPr>
          <a:xfrm>
            <a:off x="8501257" y="2174826"/>
            <a:ext cx="3068027" cy="3648867"/>
          </a:xfrm>
          <a:prstGeom prst="rect">
            <a:avLst/>
          </a:prstGeom>
        </p:spPr>
      </p:pic>
      <p:sp>
        <p:nvSpPr>
          <p:cNvPr id="12" name="TextBox 11">
            <a:extLst>
              <a:ext uri="{FF2B5EF4-FFF2-40B4-BE49-F238E27FC236}">
                <a16:creationId xmlns:a16="http://schemas.microsoft.com/office/drawing/2014/main" id="{130E4058-ADA3-0A4A-8EF1-3B00BFD79D04}"/>
              </a:ext>
            </a:extLst>
          </p:cNvPr>
          <p:cNvSpPr txBox="1"/>
          <p:nvPr/>
        </p:nvSpPr>
        <p:spPr>
          <a:xfrm>
            <a:off x="8765798" y="5848305"/>
            <a:ext cx="2989200" cy="553998"/>
          </a:xfrm>
          <a:prstGeom prst="rect">
            <a:avLst/>
          </a:prstGeom>
          <a:noFill/>
        </p:spPr>
        <p:txBody>
          <a:bodyPr wrap="square" rtlCol="0">
            <a:spAutoFit/>
          </a:bodyPr>
          <a:lstStyle/>
          <a:p>
            <a:r>
              <a:rPr lang="en-US" sz="1000" dirty="0">
                <a:hlinkClick r:id="rId3"/>
              </a:rPr>
              <a:t>https://</a:t>
            </a:r>
            <a:r>
              <a:rPr lang="en-US" sz="1000" dirty="0" err="1">
                <a:hlinkClick r:id="rId3"/>
              </a:rPr>
              <a:t>thepostnewspaper.net</a:t>
            </a:r>
            <a:r>
              <a:rPr lang="en-US" sz="1000" dirty="0">
                <a:hlinkClick r:id="rId3"/>
              </a:rPr>
              <a:t>/2018/11/19/com-celebrating-native-</a:t>
            </a:r>
            <a:r>
              <a:rPr lang="en-US" sz="1000" dirty="0" err="1">
                <a:hlinkClick r:id="rId3"/>
              </a:rPr>
              <a:t>american</a:t>
            </a:r>
            <a:r>
              <a:rPr lang="en-US" sz="1000" dirty="0">
                <a:hlinkClick r:id="rId3"/>
              </a:rPr>
              <a:t>-heritage-month/</a:t>
            </a:r>
            <a:endParaRPr lang="en-US" sz="1000" dirty="0"/>
          </a:p>
        </p:txBody>
      </p:sp>
      <p:sp>
        <p:nvSpPr>
          <p:cNvPr id="3" name="TextBox 2">
            <a:extLst>
              <a:ext uri="{FF2B5EF4-FFF2-40B4-BE49-F238E27FC236}">
                <a16:creationId xmlns:a16="http://schemas.microsoft.com/office/drawing/2014/main" id="{7C10DF55-FE9C-C541-ADC4-1E55A2934F90}"/>
              </a:ext>
            </a:extLst>
          </p:cNvPr>
          <p:cNvSpPr txBox="1"/>
          <p:nvPr/>
        </p:nvSpPr>
        <p:spPr>
          <a:xfrm>
            <a:off x="810000" y="2434728"/>
            <a:ext cx="7381301" cy="3877985"/>
          </a:xfrm>
          <a:prstGeom prst="rect">
            <a:avLst/>
          </a:prstGeom>
          <a:noFill/>
        </p:spPr>
        <p:txBody>
          <a:bodyPr wrap="square" rtlCol="0">
            <a:spAutoFit/>
          </a:bodyPr>
          <a:lstStyle/>
          <a:p>
            <a:r>
              <a:rPr lang="en-US" dirty="0"/>
              <a:t>“In our Hokan language, </a:t>
            </a:r>
            <a:r>
              <a:rPr lang="en-US" dirty="0" err="1"/>
              <a:t>Esto’k</a:t>
            </a:r>
            <a:r>
              <a:rPr lang="en-US" dirty="0"/>
              <a:t> </a:t>
            </a:r>
            <a:r>
              <a:rPr lang="en-US" dirty="0" err="1"/>
              <a:t>Gna</a:t>
            </a:r>
            <a:r>
              <a:rPr lang="en-US" dirty="0"/>
              <a:t> means the Human People. Our oral tradition informs us that we have lived with these lands [Texas] we call </a:t>
            </a:r>
            <a:r>
              <a:rPr lang="en-US" dirty="0" err="1"/>
              <a:t>Somi</a:t>
            </a:r>
            <a:r>
              <a:rPr lang="en-US" dirty="0"/>
              <a:t> </a:t>
            </a:r>
            <a:r>
              <a:rPr lang="en-US" dirty="0" err="1"/>
              <a:t>Sek</a:t>
            </a:r>
            <a:r>
              <a:rPr lang="en-US" dirty="0"/>
              <a:t> since time immemorial. The closest English translation of </a:t>
            </a:r>
            <a:r>
              <a:rPr lang="en-US" dirty="0" err="1"/>
              <a:t>Somi</a:t>
            </a:r>
            <a:r>
              <a:rPr lang="en-US" dirty="0"/>
              <a:t> </a:t>
            </a:r>
            <a:r>
              <a:rPr lang="en-US" dirty="0" err="1"/>
              <a:t>Sek</a:t>
            </a:r>
            <a:r>
              <a:rPr lang="en-US" dirty="0"/>
              <a:t> is this big land that we believe is alive and stands all by itself. The Spanish invaders mistakenly named us the Carrizo/</a:t>
            </a:r>
            <a:r>
              <a:rPr lang="en-US" dirty="0" err="1"/>
              <a:t>Comecrudo</a:t>
            </a:r>
            <a:r>
              <a:rPr lang="en-US" dirty="0"/>
              <a:t>. Carrizo (meaning Reed) for the reeds that we used to build our houses and many of our tools and weapons, </a:t>
            </a:r>
            <a:r>
              <a:rPr lang="en-US" dirty="0" err="1"/>
              <a:t>Comecrudo</a:t>
            </a:r>
            <a:r>
              <a:rPr lang="en-US" dirty="0"/>
              <a:t> (meaning Eats Raw) for the ways we prepared and ate our foods.”</a:t>
            </a:r>
          </a:p>
          <a:p>
            <a:endParaRPr lang="en-US" dirty="0"/>
          </a:p>
          <a:p>
            <a:r>
              <a:rPr lang="en-US" dirty="0"/>
              <a:t> -</a:t>
            </a:r>
            <a:r>
              <a:rPr lang="en-US" b="1" dirty="0"/>
              <a:t>Juan B. </a:t>
            </a:r>
            <a:r>
              <a:rPr lang="en-US" b="1" dirty="0" err="1"/>
              <a:t>Mancias</a:t>
            </a:r>
            <a:r>
              <a:rPr lang="en-US" dirty="0"/>
              <a:t>, Tribal Chairman, Carrizo/</a:t>
            </a:r>
            <a:r>
              <a:rPr lang="en-US" dirty="0" err="1"/>
              <a:t>Comecrudo</a:t>
            </a:r>
            <a:r>
              <a:rPr lang="en-US" dirty="0"/>
              <a:t> </a:t>
            </a:r>
          </a:p>
          <a:p>
            <a:r>
              <a:rPr lang="en-US" dirty="0"/>
              <a:t>Tribe of Texas</a:t>
            </a:r>
          </a:p>
          <a:p>
            <a:endParaRPr lang="en-US" dirty="0"/>
          </a:p>
          <a:p>
            <a:r>
              <a:rPr lang="en-US" sz="1200" dirty="0"/>
              <a:t>from </a:t>
            </a:r>
            <a:r>
              <a:rPr lang="en-US" sz="1200" cap="all" dirty="0"/>
              <a:t>“</a:t>
            </a:r>
            <a:r>
              <a:rPr lang="en-US" sz="1200" cap="all" dirty="0">
                <a:hlinkClick r:id="rId4"/>
              </a:rPr>
              <a:t>The biggest tribe you never learned about in your Texas history books</a:t>
            </a:r>
            <a:r>
              <a:rPr lang="en-US" sz="1200" cap="all" dirty="0"/>
              <a:t>”</a:t>
            </a:r>
            <a:endParaRPr lang="en-US" sz="1200" dirty="0"/>
          </a:p>
        </p:txBody>
      </p:sp>
    </p:spTree>
    <p:extLst>
      <p:ext uri="{BB962C8B-B14F-4D97-AF65-F5344CB8AC3E}">
        <p14:creationId xmlns:p14="http://schemas.microsoft.com/office/powerpoint/2010/main" val="3905735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725" y="2293725"/>
            <a:ext cx="11495314" cy="4167627"/>
          </a:xfrm>
        </p:spPr>
        <p:txBody>
          <a:bodyPr>
            <a:normAutofit/>
          </a:bodyPr>
          <a:lstStyle/>
          <a:p>
            <a:pPr marL="0" indent="0">
              <a:buNone/>
            </a:pPr>
            <a:r>
              <a:rPr lang="en-US" sz="2400" b="0" dirty="0"/>
              <a:t>“I don’t know writing that requires no effort, no strain, no heartbreak, no investment of blood and flesh and heartbreak. I don’t know freedom that is obtained without endurance or kept without intention.”</a:t>
            </a:r>
          </a:p>
          <a:p>
            <a:pPr marL="0" indent="0">
              <a:buNone/>
            </a:pPr>
            <a:endParaRPr lang="en-US" sz="2400" b="0" dirty="0"/>
          </a:p>
          <a:p>
            <a:pPr marL="0" indent="0">
              <a:buNone/>
            </a:pPr>
            <a:r>
              <a:rPr lang="en-US" dirty="0"/>
              <a:t>				</a:t>
            </a:r>
            <a:r>
              <a:rPr lang="en-US" sz="1600" dirty="0"/>
              <a:t>				</a:t>
            </a:r>
            <a:r>
              <a:rPr lang="en-US" sz="1600" b="0" dirty="0"/>
              <a:t>– from her essay in </a:t>
            </a:r>
            <a:r>
              <a:rPr lang="en-US" sz="1600" b="0" i="1" dirty="0"/>
              <a:t>IMANIMAN: Poets Writing in the </a:t>
            </a:r>
            <a:r>
              <a:rPr lang="en-US" sz="1600" b="0" i="1" dirty="0" err="1"/>
              <a:t>Anzaldúan</a:t>
            </a:r>
            <a:r>
              <a:rPr lang="en-US" sz="1600" b="0" i="1" dirty="0"/>
              <a:t> Borderlands</a:t>
            </a:r>
          </a:p>
          <a:p>
            <a:pPr marL="0" indent="0">
              <a:buNone/>
            </a:pPr>
            <a:endParaRPr lang="en-US" b="0" dirty="0"/>
          </a:p>
        </p:txBody>
      </p:sp>
      <p:sp>
        <p:nvSpPr>
          <p:cNvPr id="4" name="TextBox 3"/>
          <p:cNvSpPr txBox="1"/>
          <p:nvPr/>
        </p:nvSpPr>
        <p:spPr>
          <a:xfrm>
            <a:off x="2235200" y="495299"/>
            <a:ext cx="8680450" cy="646331"/>
          </a:xfrm>
          <a:prstGeom prst="rect">
            <a:avLst/>
          </a:prstGeom>
          <a:noFill/>
        </p:spPr>
        <p:txBody>
          <a:bodyPr wrap="square" rtlCol="0">
            <a:spAutoFit/>
          </a:bodyPr>
          <a:lstStyle/>
          <a:p>
            <a:r>
              <a:rPr lang="en-US" sz="3600" b="1" dirty="0" err="1"/>
              <a:t>ire’ne</a:t>
            </a:r>
            <a:r>
              <a:rPr lang="en-US" sz="3600" b="1" dirty="0"/>
              <a:t> </a:t>
            </a:r>
            <a:r>
              <a:rPr lang="en-US" sz="3600" b="1" dirty="0" err="1"/>
              <a:t>lara</a:t>
            </a:r>
            <a:r>
              <a:rPr lang="en-US" sz="3600" b="1" dirty="0"/>
              <a:t> </a:t>
            </a:r>
            <a:r>
              <a:rPr lang="en-US" sz="3600" b="1" dirty="0" err="1"/>
              <a:t>silva</a:t>
            </a:r>
            <a:r>
              <a:rPr lang="en-US" sz="3600" b="1" dirty="0"/>
              <a:t> on writing</a:t>
            </a:r>
          </a:p>
        </p:txBody>
      </p:sp>
    </p:spTree>
    <p:extLst>
      <p:ext uri="{BB962C8B-B14F-4D97-AF65-F5344CB8AC3E}">
        <p14:creationId xmlns:p14="http://schemas.microsoft.com/office/powerpoint/2010/main" val="17007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718"/>
            <a:ext cx="6981108" cy="1371600"/>
          </a:xfrm>
        </p:spPr>
        <p:txBody>
          <a:bodyPr>
            <a:normAutofit/>
          </a:bodyPr>
          <a:lstStyle/>
          <a:p>
            <a:r>
              <a:rPr lang="en-US" dirty="0"/>
              <a:t>Tips on reading a poem</a:t>
            </a:r>
          </a:p>
        </p:txBody>
      </p:sp>
      <p:sp>
        <p:nvSpPr>
          <p:cNvPr id="3" name="Content Placeholder 2"/>
          <p:cNvSpPr>
            <a:spLocks noGrp="1"/>
          </p:cNvSpPr>
          <p:nvPr>
            <p:ph idx="1"/>
          </p:nvPr>
        </p:nvSpPr>
        <p:spPr>
          <a:xfrm>
            <a:off x="1257300" y="2257425"/>
            <a:ext cx="10782300" cy="4600575"/>
          </a:xfrm>
        </p:spPr>
        <p:txBody>
          <a:bodyPr>
            <a:normAutofit fontScale="70000" lnSpcReduction="20000"/>
          </a:bodyPr>
          <a:lstStyle/>
          <a:p>
            <a:pPr marL="0" indent="0">
              <a:buNone/>
            </a:pPr>
            <a:endParaRPr lang="en-US" b="0" i="1" dirty="0"/>
          </a:p>
          <a:p>
            <a:endParaRPr lang="en-US" sz="2000" dirty="0"/>
          </a:p>
          <a:p>
            <a:pPr marL="0" indent="0">
              <a:buNone/>
            </a:pPr>
            <a:r>
              <a:rPr lang="en-US" sz="3000" dirty="0"/>
              <a:t>How long to pause when reading a poem in terms of increasing time increments?</a:t>
            </a:r>
          </a:p>
          <a:p>
            <a:pPr marL="457200" indent="-457200">
              <a:buAutoNum type="arabicPeriod"/>
            </a:pPr>
            <a:r>
              <a:rPr lang="en-US" sz="3000" dirty="0"/>
              <a:t>Enjambment = half a comma (Denise </a:t>
            </a:r>
            <a:r>
              <a:rPr lang="en-US" sz="3000" dirty="0" err="1"/>
              <a:t>Levertov</a:t>
            </a:r>
            <a:r>
              <a:rPr lang="en-US" sz="3000" dirty="0"/>
              <a:t>)</a:t>
            </a:r>
          </a:p>
          <a:p>
            <a:pPr marL="457200" indent="-457200">
              <a:buAutoNum type="arabicPeriod"/>
            </a:pPr>
            <a:r>
              <a:rPr lang="en-US" sz="3000" dirty="0"/>
              <a:t>A comma </a:t>
            </a:r>
          </a:p>
          <a:p>
            <a:pPr marL="457200" indent="-457200">
              <a:buAutoNum type="arabicPeriod"/>
            </a:pPr>
            <a:r>
              <a:rPr lang="en-US" sz="3000" dirty="0"/>
              <a:t>A period, a question mark, an exclamation mark </a:t>
            </a:r>
          </a:p>
          <a:p>
            <a:pPr marL="457200" indent="-457200">
              <a:buAutoNum type="arabicPeriod"/>
            </a:pPr>
            <a:r>
              <a:rPr lang="en-US" sz="3000" dirty="0"/>
              <a:t>A stanza break</a:t>
            </a:r>
          </a:p>
          <a:p>
            <a:pPr marL="0" indent="0">
              <a:buNone/>
            </a:pPr>
            <a:endParaRPr lang="en-US" sz="3000" dirty="0"/>
          </a:p>
          <a:p>
            <a:pPr marL="0" indent="0">
              <a:buNone/>
            </a:pPr>
            <a:r>
              <a:rPr lang="en-US" sz="3000" dirty="0"/>
              <a:t>White space on the page also means something. </a:t>
            </a:r>
          </a:p>
          <a:p>
            <a:pPr marL="0" indent="0">
              <a:buNone/>
            </a:pPr>
            <a:endParaRPr lang="en-US" b="0" dirty="0"/>
          </a:p>
          <a:p>
            <a:pPr marL="0" indent="0">
              <a:buNone/>
            </a:pPr>
            <a:endParaRPr lang="en-US" b="0" dirty="0"/>
          </a:p>
          <a:p>
            <a:pPr marL="0" indent="0">
              <a:buNone/>
            </a:pPr>
            <a:r>
              <a:rPr lang="en-US" sz="1400" dirty="0"/>
              <a:t>Reference </a:t>
            </a:r>
            <a:r>
              <a:rPr lang="en-US" sz="1400" b="0" dirty="0"/>
              <a:t>“</a:t>
            </a:r>
            <a:r>
              <a:rPr lang="en-US" sz="1400" dirty="0"/>
              <a:t>The Music of the Line” chapter in </a:t>
            </a:r>
            <a:r>
              <a:rPr lang="en-US" sz="1400" i="1" dirty="0"/>
              <a:t>The Poet’s Companion </a:t>
            </a:r>
            <a:r>
              <a:rPr lang="en-US" sz="1400" dirty="0"/>
              <a:t>by poets Kim </a:t>
            </a:r>
            <a:r>
              <a:rPr lang="en-US" sz="1400" dirty="0" err="1"/>
              <a:t>Addonizio</a:t>
            </a:r>
            <a:r>
              <a:rPr lang="en-US" sz="1400" dirty="0"/>
              <a:t> and </a:t>
            </a:r>
            <a:r>
              <a:rPr lang="en-US" sz="1400" dirty="0" err="1"/>
              <a:t>Dorianne</a:t>
            </a:r>
            <a:r>
              <a:rPr lang="en-US" sz="1400" dirty="0"/>
              <a:t> Laux</a:t>
            </a:r>
            <a:r>
              <a:rPr lang="en-US" sz="1400" i="1" dirty="0"/>
              <a:t> </a:t>
            </a:r>
            <a:r>
              <a:rPr lang="en-US" sz="1400" dirty="0"/>
              <a:t>can be helpful further reading. I often use the book in my beginning poetry classes at the university.</a:t>
            </a:r>
          </a:p>
          <a:p>
            <a:endParaRPr lang="en-US" dirty="0"/>
          </a:p>
          <a:p>
            <a:endParaRPr lang="en-US" dirty="0"/>
          </a:p>
        </p:txBody>
      </p:sp>
    </p:spTree>
    <p:extLst>
      <p:ext uri="{BB962C8B-B14F-4D97-AF65-F5344CB8AC3E}">
        <p14:creationId xmlns:p14="http://schemas.microsoft.com/office/powerpoint/2010/main" val="4032406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2086" y="2146300"/>
            <a:ext cx="8382000" cy="4711700"/>
          </a:xfrm>
        </p:spPr>
        <p:txBody>
          <a:bodyPr>
            <a:normAutofit/>
          </a:bodyPr>
          <a:lstStyle/>
          <a:p>
            <a:pPr marL="0" indent="0">
              <a:buNone/>
            </a:pPr>
            <a:r>
              <a:rPr lang="en-US" b="0" dirty="0" err="1"/>
              <a:t>i</a:t>
            </a:r>
            <a:r>
              <a:rPr lang="en-US" b="0" dirty="0"/>
              <a:t> come from women illiterate and rough-skinned all their creativity</a:t>
            </a:r>
          </a:p>
          <a:p>
            <a:pPr marL="0" indent="0">
              <a:buNone/>
            </a:pPr>
            <a:r>
              <a:rPr lang="en-US" b="0" dirty="0"/>
              <a:t>bent to the tasks of survival</a:t>
            </a:r>
          </a:p>
          <a:p>
            <a:pPr marL="0" indent="0">
              <a:buNone/>
            </a:pPr>
            <a:r>
              <a:rPr lang="en-US" b="0" dirty="0"/>
              <a:t>					     	enslaved women conquered women</a:t>
            </a:r>
          </a:p>
          <a:p>
            <a:pPr marL="0" indent="0">
              <a:buNone/>
            </a:pPr>
            <a:r>
              <a:rPr lang="en-US" b="0" dirty="0"/>
              <a:t>who watched the world they knew die mute and screaming silent</a:t>
            </a:r>
          </a:p>
          <a:p>
            <a:pPr marL="0" indent="0">
              <a:buNone/>
            </a:pPr>
            <a:r>
              <a:rPr lang="en-US" b="0" dirty="0"/>
              <a:t>and weeping women whose lives were worn short abandoned</a:t>
            </a:r>
          </a:p>
          <a:p>
            <a:pPr marL="0" indent="0">
              <a:buNone/>
            </a:pPr>
            <a:r>
              <a:rPr lang="en-US" b="0" dirty="0"/>
              <a:t>women violated women</a:t>
            </a:r>
          </a:p>
          <a:p>
            <a:pPr marL="0" indent="0">
              <a:buNone/>
            </a:pPr>
            <a:r>
              <a:rPr lang="en-US" b="0" dirty="0"/>
              <a:t>						fractured women who nightly mended</a:t>
            </a:r>
          </a:p>
          <a:p>
            <a:pPr marL="0" indent="0">
              <a:buNone/>
            </a:pPr>
            <a:r>
              <a:rPr lang="en-US" b="0" dirty="0"/>
              <a:t>themselves with threads of faith and resistance and endurance</a:t>
            </a:r>
          </a:p>
          <a:p>
            <a:pPr marL="0" indent="0">
              <a:buNone/>
            </a:pPr>
            <a:r>
              <a:rPr lang="en-US" b="0" dirty="0"/>
              <a:t>women who toiled in the fields picked cotton shelled corn milked</a:t>
            </a:r>
          </a:p>
          <a:p>
            <a:pPr marL="0" indent="0">
              <a:buNone/>
            </a:pPr>
            <a:r>
              <a:rPr lang="en-US" b="0" dirty="0"/>
              <a:t>cows and goats collected eggs hunted and skinned and</a:t>
            </a:r>
          </a:p>
          <a:p>
            <a:pPr marL="0" indent="0">
              <a:buNone/>
            </a:pPr>
            <a:r>
              <a:rPr lang="en-US" b="0" dirty="0"/>
              <a:t>disemboweled the meat served at the table</a:t>
            </a:r>
          </a:p>
        </p:txBody>
      </p:sp>
      <p:sp>
        <p:nvSpPr>
          <p:cNvPr id="4" name="TextBox 3"/>
          <p:cNvSpPr txBox="1"/>
          <p:nvPr/>
        </p:nvSpPr>
        <p:spPr>
          <a:xfrm>
            <a:off x="2070100" y="362849"/>
            <a:ext cx="6937830" cy="1077218"/>
          </a:xfrm>
          <a:prstGeom prst="rect">
            <a:avLst/>
          </a:prstGeom>
          <a:noFill/>
        </p:spPr>
        <p:txBody>
          <a:bodyPr wrap="square" rtlCol="0">
            <a:spAutoFit/>
          </a:bodyPr>
          <a:lstStyle/>
          <a:p>
            <a:r>
              <a:rPr lang="en-US" sz="3200" b="1" dirty="0" err="1"/>
              <a:t>i</a:t>
            </a:r>
            <a:r>
              <a:rPr lang="en-US" sz="3200" b="1" dirty="0"/>
              <a:t> come from women illiterate and rough-skinned </a:t>
            </a:r>
            <a:r>
              <a:rPr lang="en-US" dirty="0"/>
              <a:t>by </a:t>
            </a:r>
            <a:r>
              <a:rPr lang="en-US" dirty="0" err="1"/>
              <a:t>ire’ne</a:t>
            </a:r>
            <a:r>
              <a:rPr lang="en-US" dirty="0"/>
              <a:t> </a:t>
            </a:r>
            <a:r>
              <a:rPr lang="en-US" dirty="0" err="1"/>
              <a:t>lara</a:t>
            </a:r>
            <a:r>
              <a:rPr lang="en-US" dirty="0"/>
              <a:t> </a:t>
            </a:r>
            <a:r>
              <a:rPr lang="en-US" dirty="0" err="1"/>
              <a:t>silva</a:t>
            </a:r>
            <a:r>
              <a:rPr lang="en-US" dirty="0"/>
              <a:t> (from </a:t>
            </a:r>
            <a:r>
              <a:rPr lang="en-US" i="1" dirty="0" err="1"/>
              <a:t>furia</a:t>
            </a:r>
            <a:r>
              <a:rPr lang="en-US" dirty="0"/>
              <a:t>)</a:t>
            </a:r>
          </a:p>
        </p:txBody>
      </p:sp>
    </p:spTree>
    <p:extLst>
      <p:ext uri="{BB962C8B-B14F-4D97-AF65-F5344CB8AC3E}">
        <p14:creationId xmlns:p14="http://schemas.microsoft.com/office/powerpoint/2010/main" val="1364804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1495" y="399126"/>
            <a:ext cx="9339943" cy="6369209"/>
          </a:xfrm>
        </p:spPr>
        <p:txBody>
          <a:bodyPr>
            <a:normAutofit fontScale="92500" lnSpcReduction="20000"/>
          </a:bodyPr>
          <a:lstStyle/>
          <a:p>
            <a:pPr marL="0" indent="0">
              <a:buNone/>
            </a:pPr>
            <a:r>
              <a:rPr lang="en-US" b="0" dirty="0"/>
              <a:t>					</a:t>
            </a:r>
          </a:p>
          <a:p>
            <a:pPr marL="0" indent="0">
              <a:buNone/>
            </a:pPr>
            <a:r>
              <a:rPr lang="en-US" dirty="0"/>
              <a:t>Continued….</a:t>
            </a:r>
          </a:p>
          <a:p>
            <a:pPr marL="0" indent="0">
              <a:buNone/>
            </a:pPr>
            <a:endParaRPr lang="en-US" b="0" dirty="0"/>
          </a:p>
          <a:p>
            <a:pPr marL="0" indent="0">
              <a:buNone/>
            </a:pPr>
            <a:endParaRPr lang="en-US" b="0" dirty="0"/>
          </a:p>
          <a:p>
            <a:pPr marL="0" indent="0">
              <a:buNone/>
            </a:pPr>
            <a:endParaRPr lang="en-US" b="0" dirty="0"/>
          </a:p>
          <a:p>
            <a:pPr marL="0" indent="0">
              <a:buNone/>
            </a:pPr>
            <a:r>
              <a:rPr lang="en-US" b="0" dirty="0"/>
              <a:t>								women who nurtured</a:t>
            </a:r>
          </a:p>
          <a:p>
            <a:pPr marL="0" indent="0">
              <a:buNone/>
            </a:pPr>
            <a:r>
              <a:rPr lang="en-US" b="0" dirty="0"/>
              <a:t>babies in their wombs embraced them buried them women who</a:t>
            </a:r>
          </a:p>
          <a:p>
            <a:pPr marL="0" indent="0">
              <a:buNone/>
            </a:pPr>
            <a:r>
              <a:rPr lang="en-US" b="0" dirty="0"/>
              <a:t>made walls with their own hands who sewed and washed and cared</a:t>
            </a:r>
          </a:p>
          <a:p>
            <a:pPr marL="0" indent="0">
              <a:buNone/>
            </a:pPr>
            <a:r>
              <a:rPr lang="en-US" b="0" dirty="0"/>
              <a:t>for the sick women who took in laundry cleaned houses cared</a:t>
            </a:r>
          </a:p>
          <a:p>
            <a:pPr marL="0" indent="0">
              <a:buNone/>
            </a:pPr>
            <a:r>
              <a:rPr lang="en-US" b="0" dirty="0"/>
              <a:t>for the children of others</a:t>
            </a:r>
          </a:p>
          <a:p>
            <a:pPr marL="0" indent="0">
              <a:buNone/>
            </a:pPr>
            <a:r>
              <a:rPr lang="en-US" b="0" dirty="0"/>
              <a:t>					   women who prayed on their knees prayed on</a:t>
            </a:r>
          </a:p>
          <a:p>
            <a:pPr marL="0" indent="0">
              <a:buNone/>
            </a:pPr>
            <a:r>
              <a:rPr lang="en-US" b="0" dirty="0"/>
              <a:t>their feet prayed working living dying</a:t>
            </a:r>
          </a:p>
          <a:p>
            <a:pPr marL="0" indent="0">
              <a:buNone/>
            </a:pPr>
            <a:r>
              <a:rPr lang="en-US" b="0" dirty="0"/>
              <a:t>				    </a:t>
            </a:r>
            <a:r>
              <a:rPr lang="en-US" b="0" dirty="0" err="1"/>
              <a:t>i</a:t>
            </a:r>
            <a:r>
              <a:rPr lang="en-US" b="0" dirty="0"/>
              <a:t> come from women who never sat indoors</a:t>
            </a:r>
          </a:p>
          <a:p>
            <a:pPr marL="0" indent="0">
              <a:buNone/>
            </a:pPr>
            <a:endParaRPr lang="en-US" b="0" dirty="0"/>
          </a:p>
          <a:p>
            <a:pPr marL="0" indent="0">
              <a:buNone/>
            </a:pPr>
            <a:endParaRPr lang="en-US" dirty="0"/>
          </a:p>
          <a:p>
            <a:pPr marL="0" indent="0">
              <a:buNone/>
            </a:pPr>
            <a:endParaRPr lang="en-US" b="0" dirty="0"/>
          </a:p>
          <a:p>
            <a:pPr marL="0" indent="0">
              <a:buNone/>
            </a:pPr>
            <a:r>
              <a:rPr lang="en-US" b="0" dirty="0"/>
              <a:t>my mother was a silent mother she died with a thousand songs</a:t>
            </a:r>
          </a:p>
          <a:p>
            <a:pPr marL="0" indent="0">
              <a:buNone/>
            </a:pPr>
            <a:r>
              <a:rPr lang="en-US" b="0" dirty="0"/>
              <a:t>unsung a thousand canvases still blank a thousand stories unwritten</a:t>
            </a:r>
          </a:p>
        </p:txBody>
      </p:sp>
    </p:spTree>
    <p:extLst>
      <p:ext uri="{BB962C8B-B14F-4D97-AF65-F5344CB8AC3E}">
        <p14:creationId xmlns:p14="http://schemas.microsoft.com/office/powerpoint/2010/main" val="1846845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2216" y="674548"/>
            <a:ext cx="8719457" cy="6369209"/>
          </a:xfrm>
        </p:spPr>
        <p:txBody>
          <a:bodyPr>
            <a:normAutofit fontScale="77500" lnSpcReduction="20000"/>
          </a:bodyPr>
          <a:lstStyle/>
          <a:p>
            <a:r>
              <a:rPr lang="en-US" b="0" dirty="0"/>
              <a:t>						</a:t>
            </a:r>
          </a:p>
          <a:p>
            <a:endParaRPr lang="en-US" dirty="0"/>
          </a:p>
          <a:p>
            <a:endParaRPr lang="en-US" b="0" dirty="0"/>
          </a:p>
          <a:p>
            <a:endParaRPr lang="en-US" b="0" dirty="0"/>
          </a:p>
          <a:p>
            <a:endParaRPr lang="en-US" b="0" dirty="0"/>
          </a:p>
          <a:p>
            <a:pPr marL="0" indent="0">
              <a:buNone/>
            </a:pPr>
            <a:r>
              <a:rPr lang="en-US" dirty="0"/>
              <a:t>my mother died the chemotherapy and radiation fueled a fire</a:t>
            </a:r>
          </a:p>
          <a:p>
            <a:pPr marL="0" indent="0">
              <a:buNone/>
            </a:pPr>
            <a:r>
              <a:rPr lang="en-US" dirty="0"/>
              <a:t>that burned from the inside ravaging her skin</a:t>
            </a:r>
          </a:p>
          <a:p>
            <a:pPr marL="0" indent="0">
              <a:buNone/>
            </a:pPr>
            <a:r>
              <a:rPr lang="en-US" dirty="0"/>
              <a:t>									</a:t>
            </a:r>
            <a:r>
              <a:rPr lang="en-US" b="0" dirty="0"/>
              <a:t>and as she lost her</a:t>
            </a:r>
          </a:p>
          <a:p>
            <a:pPr marL="0" indent="0">
              <a:buNone/>
            </a:pPr>
            <a:r>
              <a:rPr lang="en-US" b="0" dirty="0"/>
              <a:t>vision she told me when she closed her eyes it felt like she was flying</a:t>
            </a:r>
          </a:p>
          <a:p>
            <a:pPr marL="0" indent="0">
              <a:buNone/>
            </a:pPr>
            <a:r>
              <a:rPr lang="en-US" b="0" dirty="0"/>
              <a:t>over greening valleys the blue peaks of mountains in the distance</a:t>
            </a:r>
          </a:p>
          <a:p>
            <a:pPr marL="0" indent="0">
              <a:buNone/>
            </a:pPr>
            <a:r>
              <a:rPr lang="en-US" b="0" dirty="0"/>
              <a:t>incandescent forests alive with color</a:t>
            </a:r>
          </a:p>
          <a:p>
            <a:pPr marL="0" indent="0">
              <a:buNone/>
            </a:pPr>
            <a:r>
              <a:rPr lang="en-US" b="0" dirty="0"/>
              <a:t>					no one knew my mother</a:t>
            </a:r>
          </a:p>
          <a:p>
            <a:pPr marL="0" indent="0">
              <a:buNone/>
            </a:pPr>
            <a:r>
              <a:rPr lang="en-US" b="0" dirty="0"/>
              <a:t>was an artist she would draw me pictures when </a:t>
            </a:r>
            <a:r>
              <a:rPr lang="en-US" b="0" dirty="0" err="1"/>
              <a:t>i</a:t>
            </a:r>
            <a:r>
              <a:rPr lang="en-US" b="0" dirty="0"/>
              <a:t> was little </a:t>
            </a:r>
            <a:r>
              <a:rPr lang="en-US" b="0" dirty="0" err="1"/>
              <a:t>i</a:t>
            </a:r>
            <a:r>
              <a:rPr lang="en-US" b="0" dirty="0"/>
              <a:t> remember</a:t>
            </a:r>
          </a:p>
          <a:p>
            <a:pPr marL="0" indent="0">
              <a:buNone/>
            </a:pPr>
            <a:r>
              <a:rPr lang="en-US" b="0" dirty="0"/>
              <a:t>a woman’s profile with short curls and a heart-shaped necklace a flock</a:t>
            </a:r>
          </a:p>
          <a:p>
            <a:pPr marL="0" indent="0">
              <a:buNone/>
            </a:pPr>
            <a:r>
              <a:rPr lang="en-US" b="0" dirty="0"/>
              <a:t>of seagulls ocean waves on a cloudy day birthday cakes on birthday</a:t>
            </a:r>
          </a:p>
          <a:p>
            <a:pPr marL="0" indent="0">
              <a:buNone/>
            </a:pPr>
            <a:r>
              <a:rPr lang="en-US" b="0" dirty="0"/>
              <a:t>cards she could only sign her name until she learned to write</a:t>
            </a:r>
          </a:p>
          <a:p>
            <a:pPr marL="0" indent="0">
              <a:buNone/>
            </a:pPr>
            <a:r>
              <a:rPr lang="en-US" b="0" dirty="0"/>
              <a:t>Happy Birthday carving one letter at a time</a:t>
            </a:r>
          </a:p>
          <a:p>
            <a:pPr marL="0" indent="0">
              <a:buNone/>
            </a:pPr>
            <a:r>
              <a:rPr lang="en-US" b="0" dirty="0"/>
              <a:t>				my mother was an artist she made</a:t>
            </a:r>
          </a:p>
          <a:p>
            <a:pPr marL="0" indent="0">
              <a:buNone/>
            </a:pPr>
            <a:r>
              <a:rPr lang="en-US" b="0" dirty="0"/>
              <a:t>blankets to keep us warm she made tortillas and meals that nurtured</a:t>
            </a:r>
          </a:p>
          <a:p>
            <a:pPr marL="0" indent="0">
              <a:buNone/>
            </a:pPr>
            <a:r>
              <a:rPr lang="en-US" b="0" dirty="0"/>
              <a:t>a family of ten she was a gardener who made</a:t>
            </a:r>
          </a:p>
          <a:p>
            <a:pPr marL="0" indent="0">
              <a:buNone/>
            </a:pPr>
            <a:r>
              <a:rPr lang="en-US" b="0" dirty="0"/>
              <a:t>the hard earth blossom    									(continues…)</a:t>
            </a:r>
          </a:p>
        </p:txBody>
      </p:sp>
    </p:spTree>
    <p:extLst>
      <p:ext uri="{BB962C8B-B14F-4D97-AF65-F5344CB8AC3E}">
        <p14:creationId xmlns:p14="http://schemas.microsoft.com/office/powerpoint/2010/main" val="2077691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C8B0-4C4A-E54F-BFBA-E43A75761F1D}"/>
              </a:ext>
            </a:extLst>
          </p:cNvPr>
          <p:cNvSpPr>
            <a:spLocks noGrp="1"/>
          </p:cNvSpPr>
          <p:nvPr>
            <p:ph type="title"/>
          </p:nvPr>
        </p:nvSpPr>
        <p:spPr/>
        <p:txBody>
          <a:bodyPr/>
          <a:lstStyle/>
          <a:p>
            <a:r>
              <a:rPr lang="en-US" dirty="0"/>
              <a:t>“you love a river” by </a:t>
            </a:r>
            <a:r>
              <a:rPr lang="en-US" dirty="0" err="1"/>
              <a:t>ire’ne</a:t>
            </a:r>
            <a:r>
              <a:rPr lang="en-US" dirty="0"/>
              <a:t> </a:t>
            </a:r>
            <a:r>
              <a:rPr lang="en-US" dirty="0" err="1"/>
              <a:t>lara</a:t>
            </a:r>
            <a:r>
              <a:rPr lang="en-US" dirty="0"/>
              <a:t> </a:t>
            </a:r>
            <a:r>
              <a:rPr lang="en-US" dirty="0" err="1"/>
              <a:t>silva</a:t>
            </a:r>
            <a:endParaRPr lang="en-US" dirty="0"/>
          </a:p>
        </p:txBody>
      </p:sp>
      <p:sp>
        <p:nvSpPr>
          <p:cNvPr id="3" name="Content Placeholder 2">
            <a:extLst>
              <a:ext uri="{FF2B5EF4-FFF2-40B4-BE49-F238E27FC236}">
                <a16:creationId xmlns:a16="http://schemas.microsoft.com/office/drawing/2014/main" id="{3C288E6D-2EDC-C645-81F3-323D2F074760}"/>
              </a:ext>
            </a:extLst>
          </p:cNvPr>
          <p:cNvSpPr>
            <a:spLocks noGrp="1"/>
          </p:cNvSpPr>
          <p:nvPr>
            <p:ph idx="1"/>
          </p:nvPr>
        </p:nvSpPr>
        <p:spPr>
          <a:xfrm>
            <a:off x="1700063" y="2407579"/>
            <a:ext cx="10654829" cy="4604657"/>
          </a:xfrm>
        </p:spPr>
        <p:txBody>
          <a:bodyPr>
            <a:normAutofit fontScale="70000" lnSpcReduction="20000"/>
          </a:bodyPr>
          <a:lstStyle/>
          <a:p>
            <a:pPr marL="0" indent="0">
              <a:buNone/>
            </a:pPr>
            <a:r>
              <a:rPr lang="en-US" sz="2400" dirty="0"/>
              <a:t>for twenty years you love a river    and every time </a:t>
            </a:r>
            <a:br>
              <a:rPr lang="en-US" sz="2400" dirty="0"/>
            </a:br>
            <a:r>
              <a:rPr lang="en-US" sz="2400" dirty="0"/>
              <a:t>you cross it or sit to stare at it        you imagine your suddenly </a:t>
            </a:r>
            <a:br>
              <a:rPr lang="en-US" sz="2400" dirty="0"/>
            </a:br>
            <a:r>
              <a:rPr lang="en-US" sz="2400" dirty="0"/>
              <a:t>immense hands brushing over its calm ripples    as if it </a:t>
            </a:r>
            <a:br>
              <a:rPr lang="en-US" sz="2400" dirty="0"/>
            </a:br>
            <a:r>
              <a:rPr lang="en-US" sz="2400" dirty="0"/>
              <a:t>was fur           as if it was skin         as if it could touch </a:t>
            </a:r>
            <a:br>
              <a:rPr lang="en-US" sz="2400" dirty="0"/>
            </a:br>
            <a:r>
              <a:rPr lang="en-US" sz="2400" dirty="0"/>
              <a:t>you back         as if it also loved you            as if it had </a:t>
            </a:r>
            <a:br>
              <a:rPr lang="en-US" sz="2400" dirty="0"/>
            </a:br>
            <a:r>
              <a:rPr lang="en-US" sz="2400" dirty="0"/>
              <a:t>waited for you always           this peaceful uncontested </a:t>
            </a:r>
            <a:br>
              <a:rPr lang="en-US" sz="2400" dirty="0"/>
            </a:br>
            <a:r>
              <a:rPr lang="en-US" sz="2400" dirty="0"/>
              <a:t>river    always serene            so different from that other </a:t>
            </a:r>
            <a:br>
              <a:rPr lang="en-US" sz="2400" dirty="0"/>
            </a:br>
            <a:r>
              <a:rPr lang="en-US" sz="2400" dirty="0"/>
              <a:t>river        the river that has defined your entire life</a:t>
            </a:r>
          </a:p>
          <a:p>
            <a:pPr marL="0" indent="0">
              <a:buNone/>
            </a:pPr>
            <a:endParaRPr lang="en-US" sz="2400" dirty="0"/>
          </a:p>
          <a:p>
            <a:pPr marL="0" indent="0">
              <a:buNone/>
            </a:pPr>
            <a:r>
              <a:rPr lang="en-US" sz="2400" dirty="0"/>
              <a:t>the river you love is far but not that far    from that other </a:t>
            </a:r>
            <a:br>
              <a:rPr lang="en-US" sz="2400" dirty="0"/>
            </a:br>
            <a:r>
              <a:rPr lang="en-US" sz="2400" dirty="0"/>
              <a:t>river    that other river sometimes muddy             sometimes</a:t>
            </a:r>
            <a:br>
              <a:rPr lang="en-US" sz="2400" dirty="0"/>
            </a:br>
            <a:r>
              <a:rPr lang="en-US" sz="2400" dirty="0"/>
              <a:t>dry      sometimes green      sometimes lovely but </a:t>
            </a:r>
            <a:br>
              <a:rPr lang="en-US" sz="2400" dirty="0"/>
            </a:br>
            <a:r>
              <a:rPr lang="en-US" sz="2400" dirty="0"/>
              <a:t>you can never think of it without seeing almost two centuries of </a:t>
            </a:r>
            <a:br>
              <a:rPr lang="en-US" sz="2400" dirty="0"/>
            </a:br>
            <a:r>
              <a:rPr lang="en-US" sz="2400" dirty="0"/>
              <a:t>blood shed over it      can never see it without </a:t>
            </a:r>
            <a:br>
              <a:rPr lang="en-US" sz="2400" dirty="0"/>
            </a:br>
            <a:r>
              <a:rPr lang="en-US" sz="2400" dirty="0"/>
              <a:t>thinking of the lives             the pain          the hurt          the </a:t>
            </a:r>
            <a:br>
              <a:rPr lang="en-US" sz="2400" dirty="0"/>
            </a:br>
            <a:r>
              <a:rPr lang="en-US" sz="2400" dirty="0"/>
              <a:t>losses crossing that river has cost you have always </a:t>
            </a:r>
            <a:br>
              <a:rPr lang="en-US" sz="2400" dirty="0"/>
            </a:br>
            <a:r>
              <a:rPr lang="en-US" sz="2400" dirty="0"/>
              <a:t>loved rivers    but is it still a river if it has walls</a:t>
            </a:r>
          </a:p>
          <a:p>
            <a:pPr marL="0" indent="0">
              <a:buNone/>
            </a:pPr>
            <a:r>
              <a:rPr lang="en-US" dirty="0"/>
              <a:t>								</a:t>
            </a:r>
          </a:p>
          <a:p>
            <a:pPr marL="0" indent="0">
              <a:buNone/>
            </a:pPr>
            <a:r>
              <a:rPr lang="en-US" sz="1500" dirty="0"/>
              <a:t>										from</a:t>
            </a:r>
            <a:r>
              <a:rPr lang="en-US" dirty="0"/>
              <a:t> </a:t>
            </a:r>
            <a:r>
              <a:rPr lang="en-US" sz="1400" dirty="0">
                <a:hlinkClick r:id="rId2"/>
              </a:rPr>
              <a:t>http://www.americanmicroreviews.com/irene-lara-silva-interview</a:t>
            </a:r>
            <a:endParaRPr lang="en-US" sz="1400" dirty="0"/>
          </a:p>
          <a:p>
            <a:endParaRPr lang="en-US" dirty="0"/>
          </a:p>
        </p:txBody>
      </p:sp>
    </p:spTree>
    <p:extLst>
      <p:ext uri="{BB962C8B-B14F-4D97-AF65-F5344CB8AC3E}">
        <p14:creationId xmlns:p14="http://schemas.microsoft.com/office/powerpoint/2010/main" val="2541667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25D9-38C1-0947-9984-1877E5DD4403}"/>
              </a:ext>
            </a:extLst>
          </p:cNvPr>
          <p:cNvSpPr>
            <a:spLocks noGrp="1"/>
          </p:cNvSpPr>
          <p:nvPr>
            <p:ph type="title"/>
          </p:nvPr>
        </p:nvSpPr>
        <p:spPr/>
        <p:txBody>
          <a:bodyPr/>
          <a:lstStyle/>
          <a:p>
            <a:r>
              <a:rPr lang="en-US" dirty="0"/>
              <a:t>from </a:t>
            </a:r>
            <a:r>
              <a:rPr lang="en-US" dirty="0">
                <a:hlinkClick r:id="rId2"/>
              </a:rPr>
              <a:t>an interview of ire’ne lara silva</a:t>
            </a:r>
            <a:r>
              <a:rPr lang="en-US" dirty="0"/>
              <a:t>:</a:t>
            </a:r>
          </a:p>
        </p:txBody>
      </p:sp>
      <p:sp>
        <p:nvSpPr>
          <p:cNvPr id="3" name="Content Placeholder 2">
            <a:extLst>
              <a:ext uri="{FF2B5EF4-FFF2-40B4-BE49-F238E27FC236}">
                <a16:creationId xmlns:a16="http://schemas.microsoft.com/office/drawing/2014/main" id="{B0EB39F1-852A-F948-BBF2-1D947E22E72D}"/>
              </a:ext>
            </a:extLst>
          </p:cNvPr>
          <p:cNvSpPr>
            <a:spLocks noGrp="1"/>
          </p:cNvSpPr>
          <p:nvPr>
            <p:ph idx="1"/>
          </p:nvPr>
        </p:nvSpPr>
        <p:spPr>
          <a:xfrm>
            <a:off x="1204302" y="2618894"/>
            <a:ext cx="10554574" cy="3636511"/>
          </a:xfrm>
        </p:spPr>
        <p:txBody>
          <a:bodyPr/>
          <a:lstStyle/>
          <a:p>
            <a:pPr fontAlgn="base"/>
            <a:r>
              <a:rPr lang="en-US" sz="2400" b="1" dirty="0"/>
              <a:t>“How do you identify?”</a:t>
            </a:r>
          </a:p>
          <a:p>
            <a:pPr fontAlgn="base"/>
            <a:r>
              <a:rPr lang="en-US" sz="2400" dirty="0"/>
              <a:t>“I’m ok with being called Latina, with being called Chicana or </a:t>
            </a:r>
            <a:r>
              <a:rPr lang="en-US" sz="2400" dirty="0" err="1"/>
              <a:t>Xicana</a:t>
            </a:r>
            <a:r>
              <a:rPr lang="en-US" sz="2400" dirty="0"/>
              <a:t>, </a:t>
            </a:r>
            <a:r>
              <a:rPr lang="en-US" sz="2400" dirty="0" err="1"/>
              <a:t>Tejana</a:t>
            </a:r>
            <a:r>
              <a:rPr lang="en-US" sz="2400" dirty="0"/>
              <a:t>, but probably what I most identify with would be </a:t>
            </a:r>
            <a:r>
              <a:rPr lang="en-US" sz="2400" dirty="0" err="1"/>
              <a:t>indigena</a:t>
            </a:r>
            <a:r>
              <a:rPr lang="en-US" sz="2400" dirty="0"/>
              <a:t> because I do feel very strongly attached to my indigenous roots. Especially, when in my family history there’s been so much shame, you know, to do with our indigenous ancestry, our indigenous features, you know, our indigenous ways.  And, so, that’s what to me feels the closest.” –</a:t>
            </a:r>
            <a:r>
              <a:rPr lang="en-US" sz="2400" dirty="0" err="1"/>
              <a:t>ire’ne</a:t>
            </a:r>
            <a:r>
              <a:rPr lang="en-US" sz="2400" dirty="0"/>
              <a:t> </a:t>
            </a:r>
            <a:r>
              <a:rPr lang="en-US" sz="2400" dirty="0" err="1"/>
              <a:t>lara</a:t>
            </a:r>
            <a:r>
              <a:rPr lang="en-US" sz="2400" dirty="0"/>
              <a:t> </a:t>
            </a:r>
            <a:r>
              <a:rPr lang="en-US" sz="2400" dirty="0" err="1"/>
              <a:t>silva</a:t>
            </a:r>
            <a:endParaRPr lang="en-US" sz="2400" dirty="0"/>
          </a:p>
          <a:p>
            <a:endParaRPr lang="en-US" dirty="0"/>
          </a:p>
        </p:txBody>
      </p:sp>
    </p:spTree>
    <p:extLst>
      <p:ext uri="{BB962C8B-B14F-4D97-AF65-F5344CB8AC3E}">
        <p14:creationId xmlns:p14="http://schemas.microsoft.com/office/powerpoint/2010/main" val="2512954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F0897-F149-3540-94EC-7780B317ED2E}"/>
              </a:ext>
            </a:extLst>
          </p:cNvPr>
          <p:cNvSpPr>
            <a:spLocks noGrp="1"/>
          </p:cNvSpPr>
          <p:nvPr>
            <p:ph type="title"/>
          </p:nvPr>
        </p:nvSpPr>
        <p:spPr/>
        <p:txBody>
          <a:bodyPr/>
          <a:lstStyle/>
          <a:p>
            <a:r>
              <a:rPr lang="en-US" dirty="0" err="1">
                <a:solidFill>
                  <a:schemeClr val="tx1"/>
                </a:solidFill>
                <a:hlinkClick r:id="rId2">
                  <a:extLst>
                    <a:ext uri="{A12FA001-AC4F-418D-AE19-62706E023703}">
                      <ahyp:hlinkClr xmlns:ahyp="http://schemas.microsoft.com/office/drawing/2018/hyperlinkcolor" val="tx"/>
                    </a:ext>
                  </a:extLst>
                </a:hlinkClick>
              </a:rPr>
              <a:t>ire’ne</a:t>
            </a:r>
            <a:r>
              <a:rPr lang="en-US" dirty="0">
                <a:solidFill>
                  <a:schemeClr val="tx1"/>
                </a:solidFill>
                <a:hlinkClick r:id="rId2">
                  <a:extLst>
                    <a:ext uri="{A12FA001-AC4F-418D-AE19-62706E023703}">
                      <ahyp:hlinkClr xmlns:ahyp="http://schemas.microsoft.com/office/drawing/2018/hyperlinkcolor" val="tx"/>
                    </a:ext>
                  </a:extLst>
                </a:hlinkClick>
              </a:rPr>
              <a:t> </a:t>
            </a:r>
            <a:r>
              <a:rPr lang="en-US" dirty="0" err="1">
                <a:solidFill>
                  <a:schemeClr val="tx1"/>
                </a:solidFill>
                <a:hlinkClick r:id="rId2">
                  <a:extLst>
                    <a:ext uri="{A12FA001-AC4F-418D-AE19-62706E023703}">
                      <ahyp:hlinkClr xmlns:ahyp="http://schemas.microsoft.com/office/drawing/2018/hyperlinkcolor" val="tx"/>
                    </a:ext>
                  </a:extLst>
                </a:hlinkClick>
              </a:rPr>
              <a:t>lara</a:t>
            </a:r>
            <a:r>
              <a:rPr lang="en-US" dirty="0">
                <a:solidFill>
                  <a:schemeClr val="tx1"/>
                </a:solidFill>
                <a:hlinkClick r:id="rId2">
                  <a:extLst>
                    <a:ext uri="{A12FA001-AC4F-418D-AE19-62706E023703}">
                      <ahyp:hlinkClr xmlns:ahyp="http://schemas.microsoft.com/office/drawing/2018/hyperlinkcolor" val="tx"/>
                    </a:ext>
                  </a:extLst>
                </a:hlinkClick>
              </a:rPr>
              <a:t> </a:t>
            </a:r>
            <a:r>
              <a:rPr lang="en-US" dirty="0" err="1">
                <a:solidFill>
                  <a:schemeClr val="tx1"/>
                </a:solidFill>
                <a:hlinkClick r:id="rId2">
                  <a:extLst>
                    <a:ext uri="{A12FA001-AC4F-418D-AE19-62706E023703}">
                      <ahyp:hlinkClr xmlns:ahyp="http://schemas.microsoft.com/office/drawing/2018/hyperlinkcolor" val="tx"/>
                    </a:ext>
                  </a:extLst>
                </a:hlinkClick>
              </a:rPr>
              <a:t>silva</a:t>
            </a:r>
            <a:endParaRPr lang="en-US" dirty="0">
              <a:solidFill>
                <a:schemeClr val="tx1"/>
              </a:solidFill>
            </a:endParaRPr>
          </a:p>
        </p:txBody>
      </p:sp>
      <p:sp>
        <p:nvSpPr>
          <p:cNvPr id="3" name="Content Placeholder 2">
            <a:extLst>
              <a:ext uri="{FF2B5EF4-FFF2-40B4-BE49-F238E27FC236}">
                <a16:creationId xmlns:a16="http://schemas.microsoft.com/office/drawing/2014/main" id="{D3F0D29E-030C-5340-8C7D-65213FC25CC2}"/>
              </a:ext>
            </a:extLst>
          </p:cNvPr>
          <p:cNvSpPr>
            <a:spLocks noGrp="1"/>
          </p:cNvSpPr>
          <p:nvPr>
            <p:ph idx="1"/>
          </p:nvPr>
        </p:nvSpPr>
        <p:spPr>
          <a:xfrm>
            <a:off x="1437962" y="2537186"/>
            <a:ext cx="10554574" cy="3636511"/>
          </a:xfrm>
        </p:spPr>
        <p:txBody>
          <a:bodyPr>
            <a:normAutofit/>
          </a:bodyPr>
          <a:lstStyle/>
          <a:p>
            <a:pPr marL="0" indent="0">
              <a:buNone/>
            </a:pPr>
            <a:r>
              <a:rPr lang="en-US" sz="2800" dirty="0"/>
              <a:t>“I want to </a:t>
            </a:r>
            <a:r>
              <a:rPr lang="en-US" sz="2800" dirty="0" err="1"/>
              <a:t>uncategorically</a:t>
            </a:r>
            <a:r>
              <a:rPr lang="en-US" sz="2800" dirty="0"/>
              <a:t> refuse to forget any part of our history while simultaneously refusing to be defined only by our suffering. I want to speak to not only how we have survived and endured, but how we have carved beauty of our lives, nurtured our joy, and suffused our lives with song.”</a:t>
            </a:r>
          </a:p>
          <a:p>
            <a:endParaRPr lang="en-US" dirty="0"/>
          </a:p>
          <a:p>
            <a:pPr marL="0" indent="0">
              <a:buNone/>
            </a:pPr>
            <a:r>
              <a:rPr lang="en-US" dirty="0"/>
              <a:t>From Interview: </a:t>
            </a:r>
            <a:r>
              <a:rPr lang="en-US" dirty="0">
                <a:hlinkClick r:id="rId3"/>
              </a:rPr>
              <a:t>http://www.americanmicroreviews.com/irene-lara-silva-interview</a:t>
            </a:r>
            <a:endParaRPr lang="en-US" dirty="0"/>
          </a:p>
          <a:p>
            <a:endParaRPr lang="en-US" dirty="0"/>
          </a:p>
        </p:txBody>
      </p:sp>
    </p:spTree>
    <p:extLst>
      <p:ext uri="{BB962C8B-B14F-4D97-AF65-F5344CB8AC3E}">
        <p14:creationId xmlns:p14="http://schemas.microsoft.com/office/powerpoint/2010/main" val="990556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C8B0-4C4A-E54F-BFBA-E43A75761F1D}"/>
              </a:ext>
            </a:extLst>
          </p:cNvPr>
          <p:cNvSpPr>
            <a:spLocks noGrp="1"/>
          </p:cNvSpPr>
          <p:nvPr>
            <p:ph type="title"/>
          </p:nvPr>
        </p:nvSpPr>
        <p:spPr>
          <a:xfrm>
            <a:off x="759200" y="663088"/>
            <a:ext cx="10571998" cy="970450"/>
          </a:xfrm>
        </p:spPr>
        <p:txBody>
          <a:bodyPr/>
          <a:lstStyle/>
          <a:p>
            <a:r>
              <a:rPr lang="en-US" dirty="0"/>
              <a:t>“it seems to me the stars are enduring” </a:t>
            </a:r>
            <a:br>
              <a:rPr lang="en-US" dirty="0"/>
            </a:br>
            <a:r>
              <a:rPr lang="en-US" dirty="0"/>
              <a:t>by </a:t>
            </a:r>
            <a:r>
              <a:rPr lang="en-US" dirty="0" err="1"/>
              <a:t>ire’ne</a:t>
            </a:r>
            <a:r>
              <a:rPr lang="en-US" dirty="0"/>
              <a:t> </a:t>
            </a:r>
            <a:r>
              <a:rPr lang="en-US" dirty="0" err="1"/>
              <a:t>lara</a:t>
            </a:r>
            <a:r>
              <a:rPr lang="en-US" dirty="0"/>
              <a:t> </a:t>
            </a:r>
            <a:r>
              <a:rPr lang="en-US" dirty="0" err="1"/>
              <a:t>silva</a:t>
            </a:r>
            <a:r>
              <a:rPr lang="en-US" dirty="0"/>
              <a:t> (p. 1)</a:t>
            </a:r>
          </a:p>
        </p:txBody>
      </p:sp>
      <p:pic>
        <p:nvPicPr>
          <p:cNvPr id="10" name="Picture 9">
            <a:extLst>
              <a:ext uri="{FF2B5EF4-FFF2-40B4-BE49-F238E27FC236}">
                <a16:creationId xmlns:a16="http://schemas.microsoft.com/office/drawing/2014/main" id="{A582A3DF-C529-9B42-BB6B-B89DD0DFF850}"/>
              </a:ext>
            </a:extLst>
          </p:cNvPr>
          <p:cNvPicPr>
            <a:picLocks noChangeAspect="1"/>
          </p:cNvPicPr>
          <p:nvPr/>
        </p:nvPicPr>
        <p:blipFill rotWithShape="1">
          <a:blip r:embed="rId2"/>
          <a:srcRect l="2244" t="9281" r="19884" b="52710"/>
          <a:stretch/>
        </p:blipFill>
        <p:spPr>
          <a:xfrm>
            <a:off x="3043617" y="2088553"/>
            <a:ext cx="8270647" cy="4650914"/>
          </a:xfrm>
          <a:prstGeom prst="rect">
            <a:avLst/>
          </a:prstGeom>
        </p:spPr>
      </p:pic>
    </p:spTree>
    <p:extLst>
      <p:ext uri="{BB962C8B-B14F-4D97-AF65-F5344CB8AC3E}">
        <p14:creationId xmlns:p14="http://schemas.microsoft.com/office/powerpoint/2010/main" val="2624877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EF283-FA7A-1244-B27C-2AC995801511}"/>
              </a:ext>
            </a:extLst>
          </p:cNvPr>
          <p:cNvSpPr>
            <a:spLocks noGrp="1"/>
          </p:cNvSpPr>
          <p:nvPr>
            <p:ph type="title"/>
          </p:nvPr>
        </p:nvSpPr>
        <p:spPr/>
        <p:txBody>
          <a:bodyPr/>
          <a:lstStyle/>
          <a:p>
            <a:r>
              <a:rPr lang="en-US" dirty="0"/>
              <a:t>p. 2</a:t>
            </a:r>
          </a:p>
        </p:txBody>
      </p:sp>
      <p:pic>
        <p:nvPicPr>
          <p:cNvPr id="5" name="Picture 4">
            <a:extLst>
              <a:ext uri="{FF2B5EF4-FFF2-40B4-BE49-F238E27FC236}">
                <a16:creationId xmlns:a16="http://schemas.microsoft.com/office/drawing/2014/main" id="{E7D14B1E-DB25-C24D-ADF9-C49945FB61F6}"/>
              </a:ext>
            </a:extLst>
          </p:cNvPr>
          <p:cNvPicPr>
            <a:picLocks noChangeAspect="1"/>
          </p:cNvPicPr>
          <p:nvPr/>
        </p:nvPicPr>
        <p:blipFill rotWithShape="1">
          <a:blip r:embed="rId2"/>
          <a:srcRect l="1355" t="46420" r="21972" b="17532"/>
          <a:stretch/>
        </p:blipFill>
        <p:spPr>
          <a:xfrm>
            <a:off x="2793354" y="2015066"/>
            <a:ext cx="8944244" cy="4680590"/>
          </a:xfrm>
          <a:prstGeom prst="rect">
            <a:avLst/>
          </a:prstGeom>
        </p:spPr>
      </p:pic>
    </p:spTree>
    <p:extLst>
      <p:ext uri="{BB962C8B-B14F-4D97-AF65-F5344CB8AC3E}">
        <p14:creationId xmlns:p14="http://schemas.microsoft.com/office/powerpoint/2010/main" val="4231887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EB58B-B0C0-3D47-B804-73FE0AC6095A}"/>
              </a:ext>
            </a:extLst>
          </p:cNvPr>
          <p:cNvSpPr>
            <a:spLocks noGrp="1"/>
          </p:cNvSpPr>
          <p:nvPr>
            <p:ph type="title"/>
          </p:nvPr>
        </p:nvSpPr>
        <p:spPr/>
        <p:txBody>
          <a:bodyPr/>
          <a:lstStyle/>
          <a:p>
            <a:r>
              <a:rPr lang="en-US" dirty="0"/>
              <a:t>Juan B. </a:t>
            </a:r>
            <a:r>
              <a:rPr lang="en-US" dirty="0" err="1"/>
              <a:t>Mancias</a:t>
            </a:r>
            <a:endParaRPr lang="en-US" dirty="0"/>
          </a:p>
        </p:txBody>
      </p:sp>
      <p:pic>
        <p:nvPicPr>
          <p:cNvPr id="4" name="Content Placeholder 4">
            <a:extLst>
              <a:ext uri="{FF2B5EF4-FFF2-40B4-BE49-F238E27FC236}">
                <a16:creationId xmlns:a16="http://schemas.microsoft.com/office/drawing/2014/main" id="{E06B2166-818B-6F47-8D37-30E6DA54F527}"/>
              </a:ext>
            </a:extLst>
          </p:cNvPr>
          <p:cNvPicPr>
            <a:picLocks noGrp="1" noChangeAspect="1"/>
          </p:cNvPicPr>
          <p:nvPr>
            <p:ph idx="1"/>
          </p:nvPr>
        </p:nvPicPr>
        <p:blipFill>
          <a:blip r:embed="rId2"/>
          <a:stretch>
            <a:fillRect/>
          </a:stretch>
        </p:blipFill>
        <p:spPr>
          <a:xfrm>
            <a:off x="5820578" y="1927915"/>
            <a:ext cx="5717183" cy="4446698"/>
          </a:xfrm>
        </p:spPr>
      </p:pic>
      <p:sp>
        <p:nvSpPr>
          <p:cNvPr id="5" name="TextBox 4">
            <a:extLst>
              <a:ext uri="{FF2B5EF4-FFF2-40B4-BE49-F238E27FC236}">
                <a16:creationId xmlns:a16="http://schemas.microsoft.com/office/drawing/2014/main" id="{575867AF-2D98-074B-A324-014C513E9891}"/>
              </a:ext>
            </a:extLst>
          </p:cNvPr>
          <p:cNvSpPr txBox="1"/>
          <p:nvPr/>
        </p:nvSpPr>
        <p:spPr>
          <a:xfrm>
            <a:off x="5820578" y="6374613"/>
            <a:ext cx="6556610" cy="276999"/>
          </a:xfrm>
          <a:prstGeom prst="rect">
            <a:avLst/>
          </a:prstGeom>
          <a:noFill/>
        </p:spPr>
        <p:txBody>
          <a:bodyPr wrap="square" rtlCol="0">
            <a:spAutoFit/>
          </a:bodyPr>
          <a:lstStyle/>
          <a:p>
            <a:r>
              <a:rPr lang="en-US" sz="1200" dirty="0">
                <a:hlinkClick r:id="rId3"/>
              </a:rPr>
              <a:t>https://</a:t>
            </a:r>
            <a:r>
              <a:rPr lang="en-US" sz="1200" dirty="0" err="1">
                <a:hlinkClick r:id="rId3"/>
              </a:rPr>
              <a:t>xicanation.com</a:t>
            </a:r>
            <a:r>
              <a:rPr lang="en-US" sz="1200" dirty="0">
                <a:hlinkClick r:id="rId3"/>
              </a:rPr>
              <a:t>/</a:t>
            </a:r>
            <a:r>
              <a:rPr lang="en-US" sz="1200" dirty="0" err="1">
                <a:hlinkClick r:id="rId3"/>
              </a:rPr>
              <a:t>tlahtolli</a:t>
            </a:r>
            <a:r>
              <a:rPr lang="en-US" sz="1200" dirty="0">
                <a:hlinkClick r:id="rId3"/>
              </a:rPr>
              <a:t>-</a:t>
            </a:r>
            <a:r>
              <a:rPr lang="en-US" sz="1200" dirty="0" err="1">
                <a:hlinkClick r:id="rId3"/>
              </a:rPr>
              <a:t>carrizo</a:t>
            </a:r>
            <a:r>
              <a:rPr lang="en-US" sz="1200" dirty="0">
                <a:hlinkClick r:id="rId3"/>
              </a:rPr>
              <a:t>-</a:t>
            </a:r>
            <a:r>
              <a:rPr lang="en-US" sz="1200" dirty="0" err="1">
                <a:hlinkClick r:id="rId3"/>
              </a:rPr>
              <a:t>comecrudo</a:t>
            </a:r>
            <a:r>
              <a:rPr lang="en-US" sz="1200" dirty="0">
                <a:hlinkClick r:id="rId3"/>
              </a:rPr>
              <a:t>-nation-of-</a:t>
            </a:r>
            <a:r>
              <a:rPr lang="en-US" sz="1200" dirty="0" err="1">
                <a:hlinkClick r:id="rId3"/>
              </a:rPr>
              <a:t>texas</a:t>
            </a:r>
            <a:r>
              <a:rPr lang="en-US" sz="1200" dirty="0">
                <a:hlinkClick r:id="rId3"/>
              </a:rPr>
              <a:t>/</a:t>
            </a:r>
            <a:endParaRPr lang="en-US" sz="1200" dirty="0"/>
          </a:p>
        </p:txBody>
      </p:sp>
      <p:sp>
        <p:nvSpPr>
          <p:cNvPr id="6" name="TextBox 5">
            <a:extLst>
              <a:ext uri="{FF2B5EF4-FFF2-40B4-BE49-F238E27FC236}">
                <a16:creationId xmlns:a16="http://schemas.microsoft.com/office/drawing/2014/main" id="{E7A231DF-5F89-0946-A594-BDFF976B4984}"/>
              </a:ext>
            </a:extLst>
          </p:cNvPr>
          <p:cNvSpPr txBox="1"/>
          <p:nvPr/>
        </p:nvSpPr>
        <p:spPr>
          <a:xfrm>
            <a:off x="810000" y="2622014"/>
            <a:ext cx="4907754" cy="2031325"/>
          </a:xfrm>
          <a:prstGeom prst="rect">
            <a:avLst/>
          </a:prstGeom>
          <a:noFill/>
        </p:spPr>
        <p:txBody>
          <a:bodyPr wrap="square" rtlCol="0">
            <a:spAutoFit/>
          </a:bodyPr>
          <a:lstStyle/>
          <a:p>
            <a:r>
              <a:rPr lang="en-US" dirty="0"/>
              <a:t>My Children</a:t>
            </a:r>
          </a:p>
          <a:p>
            <a:r>
              <a:rPr lang="en-US" dirty="0"/>
              <a:t>	Remember your Lifeways</a:t>
            </a:r>
          </a:p>
          <a:p>
            <a:r>
              <a:rPr lang="en-US" dirty="0"/>
              <a:t>	Remember your People.</a:t>
            </a:r>
          </a:p>
          <a:p>
            <a:r>
              <a:rPr lang="en-US" dirty="0"/>
              <a:t>	Remember your Ancestors</a:t>
            </a:r>
          </a:p>
          <a:p>
            <a:r>
              <a:rPr lang="en-US" dirty="0"/>
              <a:t>	For your Lifeways to remember you</a:t>
            </a:r>
          </a:p>
          <a:p>
            <a:r>
              <a:rPr lang="en-US" dirty="0"/>
              <a:t>	For your people to remember you</a:t>
            </a:r>
          </a:p>
          <a:p>
            <a:r>
              <a:rPr lang="en-US" dirty="0"/>
              <a:t>	For your Ancestors to remember you...</a:t>
            </a:r>
          </a:p>
        </p:txBody>
      </p:sp>
      <p:sp>
        <p:nvSpPr>
          <p:cNvPr id="7" name="TextBox 6">
            <a:extLst>
              <a:ext uri="{FF2B5EF4-FFF2-40B4-BE49-F238E27FC236}">
                <a16:creationId xmlns:a16="http://schemas.microsoft.com/office/drawing/2014/main" id="{E81C3959-1515-2141-B334-CFD58F2BFC13}"/>
              </a:ext>
            </a:extLst>
          </p:cNvPr>
          <p:cNvSpPr txBox="1"/>
          <p:nvPr/>
        </p:nvSpPr>
        <p:spPr>
          <a:xfrm>
            <a:off x="5244030" y="779564"/>
            <a:ext cx="6566052" cy="707886"/>
          </a:xfrm>
          <a:prstGeom prst="rect">
            <a:avLst/>
          </a:prstGeom>
          <a:noFill/>
        </p:spPr>
        <p:txBody>
          <a:bodyPr wrap="square" rtlCol="0">
            <a:spAutoFit/>
          </a:bodyPr>
          <a:lstStyle/>
          <a:p>
            <a:r>
              <a:rPr lang="en-US" sz="2000" b="1" dirty="0"/>
              <a:t>“my real name is Yen </a:t>
            </a:r>
            <a:r>
              <a:rPr lang="en-US" sz="2000" b="1" dirty="0" err="1"/>
              <a:t>Nawi’s</a:t>
            </a:r>
            <a:r>
              <a:rPr lang="en-US" sz="2000" b="1" dirty="0"/>
              <a:t> </a:t>
            </a:r>
            <a:r>
              <a:rPr lang="en-US" sz="2000" b="1" dirty="0" err="1"/>
              <a:t>Nepol’k</a:t>
            </a:r>
            <a:r>
              <a:rPr lang="en-US" sz="2000" b="1" dirty="0"/>
              <a:t>, meaning ‘I stand alone.’”</a:t>
            </a:r>
          </a:p>
        </p:txBody>
      </p:sp>
    </p:spTree>
    <p:extLst>
      <p:ext uri="{BB962C8B-B14F-4D97-AF65-F5344CB8AC3E}">
        <p14:creationId xmlns:p14="http://schemas.microsoft.com/office/powerpoint/2010/main" val="2105380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740E9-C309-D54A-84CA-0EB2636272F0}"/>
              </a:ext>
            </a:extLst>
          </p:cNvPr>
          <p:cNvSpPr>
            <a:spLocks noGrp="1"/>
          </p:cNvSpPr>
          <p:nvPr>
            <p:ph type="title"/>
          </p:nvPr>
        </p:nvSpPr>
        <p:spPr/>
        <p:txBody>
          <a:bodyPr/>
          <a:lstStyle/>
          <a:p>
            <a:r>
              <a:rPr lang="en-US" dirty="0"/>
              <a:t>p. 3</a:t>
            </a:r>
          </a:p>
        </p:txBody>
      </p:sp>
      <p:pic>
        <p:nvPicPr>
          <p:cNvPr id="5" name="Picture 4">
            <a:extLst>
              <a:ext uri="{FF2B5EF4-FFF2-40B4-BE49-F238E27FC236}">
                <a16:creationId xmlns:a16="http://schemas.microsoft.com/office/drawing/2014/main" id="{7DAFD542-4212-0F42-9BF0-312C156160F3}"/>
              </a:ext>
            </a:extLst>
          </p:cNvPr>
          <p:cNvPicPr>
            <a:picLocks noChangeAspect="1"/>
          </p:cNvPicPr>
          <p:nvPr/>
        </p:nvPicPr>
        <p:blipFill rotWithShape="1">
          <a:blip r:embed="rId2"/>
          <a:srcRect l="1576" t="13929" r="1611" b="12239"/>
          <a:stretch/>
        </p:blipFill>
        <p:spPr>
          <a:xfrm>
            <a:off x="2055495" y="2302933"/>
            <a:ext cx="9906351" cy="4318001"/>
          </a:xfrm>
          <a:prstGeom prst="rect">
            <a:avLst/>
          </a:prstGeom>
        </p:spPr>
      </p:pic>
      <p:sp>
        <p:nvSpPr>
          <p:cNvPr id="3" name="TextBox 2">
            <a:extLst>
              <a:ext uri="{FF2B5EF4-FFF2-40B4-BE49-F238E27FC236}">
                <a16:creationId xmlns:a16="http://schemas.microsoft.com/office/drawing/2014/main" id="{E085A486-3A13-CE40-9EEA-7AC1E0A7FD76}"/>
              </a:ext>
            </a:extLst>
          </p:cNvPr>
          <p:cNvSpPr txBox="1"/>
          <p:nvPr/>
        </p:nvSpPr>
        <p:spPr>
          <a:xfrm>
            <a:off x="431321" y="5244860"/>
            <a:ext cx="1431985" cy="923330"/>
          </a:xfrm>
          <a:prstGeom prst="rect">
            <a:avLst/>
          </a:prstGeom>
          <a:noFill/>
        </p:spPr>
        <p:txBody>
          <a:bodyPr wrap="square" rtlCol="0">
            <a:spAutoFit/>
          </a:bodyPr>
          <a:lstStyle/>
          <a:p>
            <a:r>
              <a:rPr lang="en-US" i="1" dirty="0" err="1"/>
              <a:t>Cuicacalli</a:t>
            </a:r>
            <a:r>
              <a:rPr lang="en-US" i="1" dirty="0"/>
              <a:t> / House of Song</a:t>
            </a:r>
            <a:endParaRPr lang="en-US" dirty="0"/>
          </a:p>
        </p:txBody>
      </p:sp>
    </p:spTree>
    <p:extLst>
      <p:ext uri="{BB962C8B-B14F-4D97-AF65-F5344CB8AC3E}">
        <p14:creationId xmlns:p14="http://schemas.microsoft.com/office/powerpoint/2010/main" val="1596721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152718"/>
            <a:ext cx="7344138" cy="1371600"/>
          </a:xfrm>
        </p:spPr>
        <p:txBody>
          <a:bodyPr/>
          <a:lstStyle/>
          <a:p>
            <a:r>
              <a:rPr lang="en-US" dirty="0"/>
              <a:t>José Antonio Rodríguez</a:t>
            </a:r>
          </a:p>
        </p:txBody>
      </p:sp>
      <p:pic>
        <p:nvPicPr>
          <p:cNvPr id="6" name="Picture 5" descr="Jose_Antonio_Rodriguez_1_sq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3600" y="1689100"/>
            <a:ext cx="4813300" cy="4813300"/>
          </a:xfrm>
          <a:prstGeom prst="rect">
            <a:avLst/>
          </a:prstGeom>
        </p:spPr>
      </p:pic>
      <p:sp>
        <p:nvSpPr>
          <p:cNvPr id="3" name="TextBox 2">
            <a:extLst>
              <a:ext uri="{FF2B5EF4-FFF2-40B4-BE49-F238E27FC236}">
                <a16:creationId xmlns:a16="http://schemas.microsoft.com/office/drawing/2014/main" id="{FA69674F-467A-E94D-BC89-FC7735982620}"/>
              </a:ext>
            </a:extLst>
          </p:cNvPr>
          <p:cNvSpPr txBox="1"/>
          <p:nvPr/>
        </p:nvSpPr>
        <p:spPr>
          <a:xfrm>
            <a:off x="827315" y="2890444"/>
            <a:ext cx="3716110" cy="3785652"/>
          </a:xfrm>
          <a:prstGeom prst="rect">
            <a:avLst/>
          </a:prstGeom>
          <a:noFill/>
        </p:spPr>
        <p:txBody>
          <a:bodyPr wrap="square" rtlCol="0">
            <a:spAutoFit/>
          </a:bodyPr>
          <a:lstStyle/>
          <a:p>
            <a:r>
              <a:rPr lang="en-US" sz="2400" dirty="0"/>
              <a:t>Born in Mexico</a:t>
            </a:r>
          </a:p>
          <a:p>
            <a:endParaRPr lang="en-US" sz="2400" dirty="0"/>
          </a:p>
          <a:p>
            <a:r>
              <a:rPr lang="en-US" sz="2400" dirty="0"/>
              <a:t>Raised in McAllen, TX</a:t>
            </a:r>
          </a:p>
          <a:p>
            <a:endParaRPr lang="en-US" sz="2400" dirty="0"/>
          </a:p>
          <a:p>
            <a:r>
              <a:rPr lang="en-US" sz="2400" dirty="0"/>
              <a:t>Author of a memoir </a:t>
            </a:r>
            <a:r>
              <a:rPr lang="en-US" sz="2400" i="1" dirty="0"/>
              <a:t>House Built on Ashes </a:t>
            </a:r>
            <a:r>
              <a:rPr lang="en-US" sz="2400" dirty="0"/>
              <a:t>and several poetry books, including the latest, </a:t>
            </a:r>
            <a:r>
              <a:rPr lang="en-US" sz="2400" i="1" dirty="0"/>
              <a:t>This American Autopsy.</a:t>
            </a:r>
          </a:p>
        </p:txBody>
      </p:sp>
    </p:spTree>
    <p:extLst>
      <p:ext uri="{BB962C8B-B14F-4D97-AF65-F5344CB8AC3E}">
        <p14:creationId xmlns:p14="http://schemas.microsoft.com/office/powerpoint/2010/main" val="322971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Rodríguez on canonical poets:</a:t>
            </a:r>
          </a:p>
        </p:txBody>
      </p:sp>
      <p:sp>
        <p:nvSpPr>
          <p:cNvPr id="3" name="Content Placeholder 2"/>
          <p:cNvSpPr>
            <a:spLocks noGrp="1"/>
          </p:cNvSpPr>
          <p:nvPr>
            <p:ph idx="1"/>
          </p:nvPr>
        </p:nvSpPr>
        <p:spPr>
          <a:xfrm>
            <a:off x="1992217" y="2160225"/>
            <a:ext cx="7940053" cy="4373563"/>
          </a:xfrm>
        </p:spPr>
        <p:txBody>
          <a:bodyPr>
            <a:normAutofit fontScale="92500"/>
          </a:bodyPr>
          <a:lstStyle/>
          <a:p>
            <a:endParaRPr lang="en-US" sz="4000" dirty="0"/>
          </a:p>
          <a:p>
            <a:pPr marL="0" indent="0">
              <a:buNone/>
            </a:pPr>
            <a:r>
              <a:rPr lang="en-US" sz="3300" dirty="0"/>
              <a:t>“I certainly enjoyed the imagery, rhythms, and cadences of Robert Frost, Walt Whitman, and Emily Dickinson, but the worlds they created on the page never felt immediate and when they wrote ‘we,’ I never really felt included.” </a:t>
            </a:r>
          </a:p>
          <a:p>
            <a:pPr>
              <a:buFontTx/>
              <a:buChar char="-"/>
            </a:pPr>
            <a:r>
              <a:rPr lang="en-US" b="0" dirty="0"/>
              <a:t>José Antonio Rodríguez </a:t>
            </a:r>
            <a:r>
              <a:rPr lang="en-US" sz="1400" dirty="0"/>
              <a:t>(from </a:t>
            </a:r>
            <a:r>
              <a:rPr lang="en-US" sz="1400" i="1" dirty="0"/>
              <a:t>IMANIMAN: Poets Writing in the </a:t>
            </a:r>
            <a:r>
              <a:rPr lang="en-US" sz="1400" i="1" dirty="0" err="1"/>
              <a:t>Anzaldúan</a:t>
            </a:r>
            <a:r>
              <a:rPr lang="en-US" sz="1400" i="1" dirty="0"/>
              <a:t> Borderlands</a:t>
            </a:r>
            <a:r>
              <a:rPr lang="en-US" sz="1400" dirty="0"/>
              <a:t>)</a:t>
            </a:r>
          </a:p>
          <a:p>
            <a:pPr>
              <a:buFontTx/>
              <a:buChar char="-"/>
            </a:pPr>
            <a:endParaRPr lang="en-US" sz="1400" dirty="0"/>
          </a:p>
          <a:p>
            <a:pPr>
              <a:buFontTx/>
              <a:buChar char="-"/>
            </a:pPr>
            <a:endParaRPr lang="en-US" sz="1400" dirty="0"/>
          </a:p>
          <a:p>
            <a:pPr marL="285750" indent="-285750">
              <a:buFontTx/>
              <a:buChar char="-"/>
            </a:pPr>
            <a:endParaRPr lang="en-US" sz="1400" dirty="0"/>
          </a:p>
        </p:txBody>
      </p:sp>
    </p:spTree>
    <p:extLst>
      <p:ext uri="{BB962C8B-B14F-4D97-AF65-F5344CB8AC3E}">
        <p14:creationId xmlns:p14="http://schemas.microsoft.com/office/powerpoint/2010/main" val="1469033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E5AFF-39BC-2E4A-BF50-CD7E11194F57}"/>
              </a:ext>
            </a:extLst>
          </p:cNvPr>
          <p:cNvSpPr>
            <a:spLocks noGrp="1"/>
          </p:cNvSpPr>
          <p:nvPr>
            <p:ph type="title"/>
          </p:nvPr>
        </p:nvSpPr>
        <p:spPr/>
        <p:txBody>
          <a:bodyPr/>
          <a:lstStyle/>
          <a:p>
            <a:r>
              <a:rPr lang="en-US" dirty="0"/>
              <a:t>“La </a:t>
            </a:r>
            <a:r>
              <a:rPr lang="en-US" dirty="0" err="1"/>
              <a:t>Migra</a:t>
            </a:r>
            <a:r>
              <a:rPr lang="en-US" dirty="0"/>
              <a:t>” by José Antonio Rodríguez</a:t>
            </a:r>
          </a:p>
        </p:txBody>
      </p:sp>
      <p:sp>
        <p:nvSpPr>
          <p:cNvPr id="3" name="Content Placeholder 2">
            <a:extLst>
              <a:ext uri="{FF2B5EF4-FFF2-40B4-BE49-F238E27FC236}">
                <a16:creationId xmlns:a16="http://schemas.microsoft.com/office/drawing/2014/main" id="{315564DE-AE6C-F44A-A7FC-9306C971793A}"/>
              </a:ext>
            </a:extLst>
          </p:cNvPr>
          <p:cNvSpPr>
            <a:spLocks noGrp="1"/>
          </p:cNvSpPr>
          <p:nvPr>
            <p:ph idx="1"/>
          </p:nvPr>
        </p:nvSpPr>
        <p:spPr>
          <a:xfrm>
            <a:off x="1931244" y="2386013"/>
            <a:ext cx="9296838" cy="4471987"/>
          </a:xfrm>
        </p:spPr>
        <p:txBody>
          <a:bodyPr>
            <a:normAutofit fontScale="92500" lnSpcReduction="10000"/>
          </a:bodyPr>
          <a:lstStyle/>
          <a:p>
            <a:pPr marL="0" indent="0" fontAlgn="base">
              <a:buNone/>
            </a:pPr>
            <a:r>
              <a:rPr lang="en-US" sz="2400" dirty="0"/>
              <a:t>The grownups sat on their long chair called couch</a:t>
            </a:r>
            <a:br>
              <a:rPr lang="en-US" sz="2400" dirty="0"/>
            </a:br>
            <a:r>
              <a:rPr lang="en-US" sz="2400" dirty="0"/>
              <a:t>And talked of the weather, the dew of the blossoms’ morning,</a:t>
            </a:r>
            <a:br>
              <a:rPr lang="en-US" sz="2400" dirty="0"/>
            </a:br>
            <a:r>
              <a:rPr lang="en-US" sz="2400" dirty="0"/>
              <a:t>And what might happen to us, the children.</a:t>
            </a:r>
            <a:br>
              <a:rPr lang="en-US" sz="2400" dirty="0"/>
            </a:br>
            <a:r>
              <a:rPr lang="en-US" sz="2400" dirty="0"/>
              <a:t>Mom said don’t leave the house, not without</a:t>
            </a:r>
            <a:br>
              <a:rPr lang="en-US" sz="2400" dirty="0"/>
            </a:br>
            <a:r>
              <a:rPr lang="en-US" sz="2400" dirty="0"/>
              <a:t>Papers. Do I dare speak of the papers hoarded</a:t>
            </a:r>
            <a:br>
              <a:rPr lang="en-US" sz="2400" dirty="0"/>
            </a:br>
            <a:r>
              <a:rPr lang="en-US" sz="2400" dirty="0"/>
              <a:t>In corners? How many more poems can you write</a:t>
            </a:r>
            <a:br>
              <a:rPr lang="en-US" sz="2400" dirty="0"/>
            </a:br>
            <a:r>
              <a:rPr lang="en-US" sz="2400" dirty="0"/>
              <a:t>About a face spackled with fear before</a:t>
            </a:r>
            <a:br>
              <a:rPr lang="en-US" sz="2400" dirty="0"/>
            </a:br>
            <a:r>
              <a:rPr lang="en-US" sz="2400" dirty="0"/>
              <a:t>It holds you? The reader aiming, too.</a:t>
            </a:r>
            <a:br>
              <a:rPr lang="en-US" sz="2400" dirty="0"/>
            </a:br>
            <a:r>
              <a:rPr lang="en-US" sz="2400" dirty="0"/>
              <a:t>Let us find a darkened corner, you and I,</a:t>
            </a:r>
            <a:br>
              <a:rPr lang="en-US" sz="2400" dirty="0"/>
            </a:br>
            <a:r>
              <a:rPr lang="en-US" sz="2400" dirty="0"/>
              <a:t>Where we will lay these words. Leave children</a:t>
            </a:r>
            <a:br>
              <a:rPr lang="en-US" sz="2400" dirty="0"/>
            </a:br>
            <a:r>
              <a:rPr lang="en-US" sz="2400" dirty="0"/>
              <a:t>To sleep in windowless rooms. The mother</a:t>
            </a:r>
            <a:br>
              <a:rPr lang="en-US" sz="2400" dirty="0"/>
            </a:br>
            <a:r>
              <a:rPr lang="en-US" sz="2400" dirty="0"/>
              <a:t>Biting a prayer. The country weaving a tomb.</a:t>
            </a:r>
            <a:endParaRPr lang="en-US" sz="1400" dirty="0"/>
          </a:p>
          <a:p>
            <a:pPr marL="0" indent="0" fontAlgn="base">
              <a:buNone/>
            </a:pPr>
            <a:r>
              <a:rPr lang="en-US" sz="1400" dirty="0"/>
              <a:t>												from </a:t>
            </a:r>
            <a:r>
              <a:rPr lang="en-US" sz="1400" i="1" dirty="0"/>
              <a:t>This American Autopsy</a:t>
            </a:r>
          </a:p>
          <a:p>
            <a:endParaRPr lang="en-US" dirty="0"/>
          </a:p>
        </p:txBody>
      </p:sp>
    </p:spTree>
    <p:extLst>
      <p:ext uri="{BB962C8B-B14F-4D97-AF65-F5344CB8AC3E}">
        <p14:creationId xmlns:p14="http://schemas.microsoft.com/office/powerpoint/2010/main" val="2543532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B99ED-437C-7F4E-AD6B-4D848F37FE23}"/>
              </a:ext>
            </a:extLst>
          </p:cNvPr>
          <p:cNvSpPr>
            <a:spLocks noGrp="1"/>
          </p:cNvSpPr>
          <p:nvPr>
            <p:ph type="title"/>
          </p:nvPr>
        </p:nvSpPr>
        <p:spPr/>
        <p:txBody>
          <a:bodyPr/>
          <a:lstStyle/>
          <a:p>
            <a:r>
              <a:rPr lang="en-US" sz="3200" dirty="0"/>
              <a:t>“American Abundance, or First Trip to H-E-B Grocery Store” by José Antonio Rodríguez</a:t>
            </a:r>
          </a:p>
        </p:txBody>
      </p:sp>
      <p:sp>
        <p:nvSpPr>
          <p:cNvPr id="3" name="Content Placeholder 2">
            <a:extLst>
              <a:ext uri="{FF2B5EF4-FFF2-40B4-BE49-F238E27FC236}">
                <a16:creationId xmlns:a16="http://schemas.microsoft.com/office/drawing/2014/main" id="{444B5155-3D00-1D49-8C7B-B33293C7633C}"/>
              </a:ext>
            </a:extLst>
          </p:cNvPr>
          <p:cNvSpPr>
            <a:spLocks noGrp="1"/>
          </p:cNvSpPr>
          <p:nvPr>
            <p:ph idx="1"/>
          </p:nvPr>
        </p:nvSpPr>
        <p:spPr/>
        <p:txBody>
          <a:bodyPr/>
          <a:lstStyle/>
          <a:p>
            <a:pPr marL="0" indent="0">
              <a:buNone/>
            </a:pPr>
            <a:br>
              <a:rPr lang="en-US" dirty="0"/>
            </a:br>
            <a:endParaRPr lang="en-US" dirty="0"/>
          </a:p>
        </p:txBody>
      </p:sp>
      <p:sp>
        <p:nvSpPr>
          <p:cNvPr id="4" name="Rectangle 3">
            <a:extLst>
              <a:ext uri="{FF2B5EF4-FFF2-40B4-BE49-F238E27FC236}">
                <a16:creationId xmlns:a16="http://schemas.microsoft.com/office/drawing/2014/main" id="{1063E37D-07F7-F348-98BD-64B645843F3E}"/>
              </a:ext>
            </a:extLst>
          </p:cNvPr>
          <p:cNvSpPr/>
          <p:nvPr/>
        </p:nvSpPr>
        <p:spPr>
          <a:xfrm>
            <a:off x="2449902" y="2222288"/>
            <a:ext cx="6275457" cy="4524315"/>
          </a:xfrm>
          <a:prstGeom prst="rect">
            <a:avLst/>
          </a:prstGeom>
        </p:spPr>
        <p:txBody>
          <a:bodyPr wrap="square">
            <a:spAutoFit/>
          </a:bodyPr>
          <a:lstStyle/>
          <a:p>
            <a:r>
              <a:rPr lang="en-US" dirty="0"/>
              <a:t>Carnation milk can sat</a:t>
            </a:r>
          </a:p>
          <a:p>
            <a:r>
              <a:rPr lang="en-US" dirty="0"/>
              <a:t>On the shelf in the store:</a:t>
            </a:r>
          </a:p>
          <a:p>
            <a:r>
              <a:rPr lang="en-US" dirty="0"/>
              <a:t>The reddest flower copying itself</a:t>
            </a:r>
          </a:p>
          <a:p>
            <a:r>
              <a:rPr lang="en-US" dirty="0"/>
              <a:t>Over and over—so many perfect bouquets</a:t>
            </a:r>
          </a:p>
          <a:p>
            <a:r>
              <a:rPr lang="en-US" dirty="0"/>
              <a:t>At the same edge and no counter</a:t>
            </a:r>
          </a:p>
          <a:p>
            <a:r>
              <a:rPr lang="en-US" dirty="0"/>
              <a:t>Between them and me. </a:t>
            </a:r>
          </a:p>
          <a:p>
            <a:endParaRPr lang="en-US" dirty="0"/>
          </a:p>
          <a:p>
            <a:r>
              <a:rPr lang="en-US" dirty="0"/>
              <a:t>I feared they might go bad, spoil,</a:t>
            </a:r>
          </a:p>
          <a:p>
            <a:r>
              <a:rPr lang="en-US" dirty="0"/>
              <a:t>Because surely nobody could,</a:t>
            </a:r>
          </a:p>
          <a:p>
            <a:r>
              <a:rPr lang="en-US" dirty="0"/>
              <a:t>No matter how hungry, empty this landscape</a:t>
            </a:r>
          </a:p>
          <a:p>
            <a:r>
              <a:rPr lang="en-US" dirty="0"/>
              <a:t>Where magic repeated itself over the tile. </a:t>
            </a:r>
          </a:p>
          <a:p>
            <a:endParaRPr lang="en-US" dirty="0"/>
          </a:p>
          <a:p>
            <a:r>
              <a:rPr lang="en-US" dirty="0"/>
              <a:t>Having been allowed to hold</a:t>
            </a:r>
          </a:p>
          <a:p>
            <a:r>
              <a:rPr lang="en-US" dirty="0"/>
              <a:t>Every bag and box, every sum, in my hands</a:t>
            </a:r>
          </a:p>
          <a:p>
            <a:r>
              <a:rPr lang="en-US" dirty="0"/>
              <a:t>And place them in a wheeled cart,</a:t>
            </a:r>
          </a:p>
          <a:p>
            <a:endParaRPr lang="en-US" dirty="0"/>
          </a:p>
        </p:txBody>
      </p:sp>
    </p:spTree>
    <p:extLst>
      <p:ext uri="{BB962C8B-B14F-4D97-AF65-F5344CB8AC3E}">
        <p14:creationId xmlns:p14="http://schemas.microsoft.com/office/powerpoint/2010/main" val="128552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B542-2D1B-4940-BE30-839B2AF2896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368C2C8-630A-594B-A328-1BED3B4512BC}"/>
              </a:ext>
            </a:extLst>
          </p:cNvPr>
          <p:cNvSpPr>
            <a:spLocks noGrp="1"/>
          </p:cNvSpPr>
          <p:nvPr>
            <p:ph idx="1"/>
          </p:nvPr>
        </p:nvSpPr>
        <p:spPr>
          <a:xfrm>
            <a:off x="3092012" y="2025134"/>
            <a:ext cx="7728388" cy="4648200"/>
          </a:xfrm>
        </p:spPr>
        <p:txBody>
          <a:bodyPr>
            <a:normAutofit fontScale="77500" lnSpcReduction="20000"/>
          </a:bodyPr>
          <a:lstStyle/>
          <a:p>
            <a:pPr marL="0" indent="0">
              <a:buNone/>
            </a:pPr>
            <a:r>
              <a:rPr lang="en-US" dirty="0"/>
              <a:t>Without anyone to say no,</a:t>
            </a:r>
          </a:p>
          <a:p>
            <a:pPr marL="0" indent="0">
              <a:buNone/>
            </a:pPr>
            <a:r>
              <a:rPr lang="en-US" dirty="0"/>
              <a:t>To demand payment, I asked Mom</a:t>
            </a:r>
          </a:p>
          <a:p>
            <a:pPr marL="0" indent="0">
              <a:buNone/>
            </a:pPr>
            <a:r>
              <a:rPr lang="en-US" dirty="0"/>
              <a:t>If we could just walk out,</a:t>
            </a:r>
          </a:p>
          <a:p>
            <a:pPr marL="0" indent="0">
              <a:buNone/>
            </a:pPr>
            <a:endParaRPr lang="en-US" dirty="0"/>
          </a:p>
          <a:p>
            <a:pPr marL="0" indent="0">
              <a:buNone/>
            </a:pPr>
            <a:r>
              <a:rPr lang="en-US" dirty="0"/>
              <a:t>Take it all home. But no,</a:t>
            </a:r>
          </a:p>
          <a:p>
            <a:pPr marL="0" indent="0">
              <a:buNone/>
            </a:pPr>
            <a:r>
              <a:rPr lang="en-US" dirty="0"/>
              <a:t>There was the young woman in uniform.</a:t>
            </a:r>
          </a:p>
          <a:p>
            <a:pPr marL="0" indent="0">
              <a:buNone/>
            </a:pPr>
            <a:r>
              <a:rPr lang="en-US" dirty="0"/>
              <a:t>And her steady hands passed every item</a:t>
            </a:r>
          </a:p>
          <a:p>
            <a:pPr marL="0" indent="0">
              <a:buNone/>
            </a:pPr>
            <a:r>
              <a:rPr lang="en-US" dirty="0"/>
              <a:t>Over a clear window by the register</a:t>
            </a:r>
          </a:p>
          <a:p>
            <a:pPr marL="0" indent="0">
              <a:buNone/>
            </a:pPr>
            <a:r>
              <a:rPr lang="en-US" dirty="0"/>
              <a:t>With a red eye that beeped.</a:t>
            </a:r>
          </a:p>
          <a:p>
            <a:pPr marL="0" indent="0">
              <a:buNone/>
            </a:pPr>
            <a:r>
              <a:rPr lang="en-US" dirty="0"/>
              <a:t>And on the other side,</a:t>
            </a:r>
          </a:p>
          <a:p>
            <a:pPr marL="0" indent="0">
              <a:buNone/>
            </a:pPr>
            <a:endParaRPr lang="en-US" dirty="0"/>
          </a:p>
          <a:p>
            <a:pPr marL="0" indent="0">
              <a:buNone/>
            </a:pPr>
            <a:r>
              <a:rPr lang="en-US" dirty="0"/>
              <a:t>Every item dropped tilted and rolled,</a:t>
            </a:r>
          </a:p>
          <a:p>
            <a:pPr marL="0" indent="0">
              <a:buNone/>
            </a:pPr>
            <a:r>
              <a:rPr lang="en-US" dirty="0"/>
              <a:t>Revealing the mark—a block of lines like prison bars</a:t>
            </a:r>
          </a:p>
          <a:p>
            <a:pPr marL="0" indent="0">
              <a:buNone/>
            </a:pPr>
            <a:r>
              <a:rPr lang="en-US" dirty="0"/>
              <a:t>And numbers with hard corners—</a:t>
            </a:r>
          </a:p>
          <a:p>
            <a:pPr marL="0" indent="0">
              <a:buNone/>
            </a:pPr>
            <a:r>
              <a:rPr lang="en-US" dirty="0"/>
              <a:t>The code by which to pass the scanner</a:t>
            </a:r>
          </a:p>
          <a:p>
            <a:pPr marL="0" indent="0">
              <a:buNone/>
            </a:pPr>
            <a:r>
              <a:rPr lang="en-US" dirty="0"/>
              <a:t>Like a bridge.</a:t>
            </a:r>
          </a:p>
        </p:txBody>
      </p:sp>
      <p:sp>
        <p:nvSpPr>
          <p:cNvPr id="4" name="Rectangle 3">
            <a:extLst>
              <a:ext uri="{FF2B5EF4-FFF2-40B4-BE49-F238E27FC236}">
                <a16:creationId xmlns:a16="http://schemas.microsoft.com/office/drawing/2014/main" id="{D912D6C3-B3CA-2046-BAAA-9E5713498C7E}"/>
              </a:ext>
            </a:extLst>
          </p:cNvPr>
          <p:cNvSpPr/>
          <p:nvPr/>
        </p:nvSpPr>
        <p:spPr>
          <a:xfrm>
            <a:off x="7551114" y="6488668"/>
            <a:ext cx="4437685" cy="369332"/>
          </a:xfrm>
          <a:prstGeom prst="rect">
            <a:avLst/>
          </a:prstGeom>
        </p:spPr>
        <p:txBody>
          <a:bodyPr wrap="square">
            <a:spAutoFit/>
          </a:bodyPr>
          <a:lstStyle/>
          <a:p>
            <a:r>
              <a:rPr lang="en-US" dirty="0"/>
              <a:t> </a:t>
            </a:r>
            <a:r>
              <a:rPr lang="en-US" sz="1050" dirty="0"/>
              <a:t>-from </a:t>
            </a:r>
            <a:r>
              <a:rPr lang="en-US" sz="1050" i="1" dirty="0"/>
              <a:t>this </a:t>
            </a:r>
            <a:r>
              <a:rPr lang="en-US" sz="1050" i="1" dirty="0" err="1"/>
              <a:t>american</a:t>
            </a:r>
            <a:r>
              <a:rPr lang="en-US" sz="1050" i="1" dirty="0"/>
              <a:t> autopsy </a:t>
            </a:r>
            <a:r>
              <a:rPr lang="en-US" sz="1050" dirty="0"/>
              <a:t>by José Antonio Rodríguez</a:t>
            </a:r>
          </a:p>
        </p:txBody>
      </p:sp>
    </p:spTree>
    <p:extLst>
      <p:ext uri="{BB962C8B-B14F-4D97-AF65-F5344CB8AC3E}">
        <p14:creationId xmlns:p14="http://schemas.microsoft.com/office/powerpoint/2010/main" val="1246250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2513" y="2332996"/>
            <a:ext cx="7620000" cy="4931370"/>
          </a:xfrm>
        </p:spPr>
        <p:txBody>
          <a:bodyPr>
            <a:noAutofit/>
          </a:bodyPr>
          <a:lstStyle/>
          <a:p>
            <a:pPr marL="0" indent="0">
              <a:buNone/>
            </a:pPr>
            <a:r>
              <a:rPr lang="en-US" sz="2400" dirty="0"/>
              <a:t>A</a:t>
            </a:r>
            <a:r>
              <a:rPr lang="en-US" sz="2400" b="0" dirty="0"/>
              <a:t>nd which is not really a poem.</a:t>
            </a:r>
            <a:br>
              <a:rPr lang="en-US" sz="2400" b="0" dirty="0"/>
            </a:br>
            <a:r>
              <a:rPr lang="en-US" sz="2400" b="0" dirty="0"/>
              <a:t>But if I call it one, may I be allowed</a:t>
            </a:r>
            <a:br>
              <a:rPr lang="en-US" sz="2400" b="0" dirty="0"/>
            </a:br>
            <a:r>
              <a:rPr lang="en-US" sz="2400" b="0" dirty="0"/>
              <a:t>A small measure of madness? May I                                                                                        Speak of the urn then with its delicate                                                                                           Etchings of leaves, silvered vessel that holds                                                                                                             A fragment of what’s left. So small,</a:t>
            </a:r>
            <a:br>
              <a:rPr lang="en-US" sz="2400" b="0" dirty="0"/>
            </a:br>
            <a:r>
              <a:rPr lang="en-US" sz="2400" dirty="0"/>
              <a:t>It</a:t>
            </a:r>
            <a:r>
              <a:rPr lang="en-US" sz="2400" b="0" dirty="0"/>
              <a:t> fits in my palm.</a:t>
            </a:r>
            <a:br>
              <a:rPr lang="en-US" sz="2400" b="0" dirty="0"/>
            </a:br>
            <a:r>
              <a:rPr lang="en-US" sz="2400" b="0" dirty="0"/>
              <a:t>Wanted each to have a part of her.</a:t>
            </a:r>
            <a:br>
              <a:rPr lang="en-US" sz="2400" b="0" dirty="0"/>
            </a:br>
            <a:r>
              <a:rPr lang="en-US" sz="2400" b="0" dirty="0"/>
              <a:t>May I speak of this detail:</a:t>
            </a:r>
            <a:br>
              <a:rPr lang="en-US" sz="2400" b="0" dirty="0"/>
            </a:br>
            <a:r>
              <a:rPr lang="en-US" sz="2400" b="0" dirty="0"/>
              <a:t>The one pound bag of shelled pecans –</a:t>
            </a:r>
            <a:br>
              <a:rPr lang="en-US" sz="2400" b="0" dirty="0"/>
            </a:br>
            <a:r>
              <a:rPr lang="en-US" sz="2400" b="0" dirty="0"/>
              <a:t>So many halved hearts – she brought</a:t>
            </a:r>
            <a:br>
              <a:rPr lang="en-US" sz="2400" b="0" dirty="0"/>
            </a:br>
            <a:r>
              <a:rPr lang="en-US" sz="2400" b="0" dirty="0"/>
              <a:t>My parents every time she visited,</a:t>
            </a:r>
            <a:br>
              <a:rPr lang="en-US" sz="2400" b="0" dirty="0"/>
            </a:br>
            <a:endParaRPr lang="en-US" sz="2400" dirty="0"/>
          </a:p>
        </p:txBody>
      </p:sp>
      <p:sp>
        <p:nvSpPr>
          <p:cNvPr id="4" name="TextBox 3"/>
          <p:cNvSpPr txBox="1"/>
          <p:nvPr/>
        </p:nvSpPr>
        <p:spPr>
          <a:xfrm>
            <a:off x="1640630" y="12959"/>
            <a:ext cx="8863767" cy="1846659"/>
          </a:xfrm>
          <a:prstGeom prst="rect">
            <a:avLst/>
          </a:prstGeom>
          <a:noFill/>
        </p:spPr>
        <p:txBody>
          <a:bodyPr wrap="square" rtlCol="0">
            <a:spAutoFit/>
          </a:bodyPr>
          <a:lstStyle/>
          <a:p>
            <a:r>
              <a:rPr lang="en-US" sz="3200" b="1" dirty="0"/>
              <a:t>José Antonio Rodríguez’s “Poem in honor of the one-year anniversary of my sister Aleida’s death, which is five days away”</a:t>
            </a:r>
          </a:p>
          <a:p>
            <a:endParaRPr lang="en-US" dirty="0"/>
          </a:p>
        </p:txBody>
      </p:sp>
    </p:spTree>
    <p:extLst>
      <p:ext uri="{BB962C8B-B14F-4D97-AF65-F5344CB8AC3E}">
        <p14:creationId xmlns:p14="http://schemas.microsoft.com/office/powerpoint/2010/main" val="3130376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a:t>
            </a:r>
          </a:p>
        </p:txBody>
      </p:sp>
      <p:sp>
        <p:nvSpPr>
          <p:cNvPr id="3" name="Content Placeholder 2"/>
          <p:cNvSpPr>
            <a:spLocks noGrp="1"/>
          </p:cNvSpPr>
          <p:nvPr>
            <p:ph idx="1"/>
          </p:nvPr>
        </p:nvSpPr>
        <p:spPr>
          <a:xfrm>
            <a:off x="1839150" y="2379449"/>
            <a:ext cx="10554574" cy="4478551"/>
          </a:xfrm>
        </p:spPr>
        <p:txBody>
          <a:bodyPr>
            <a:normAutofit fontScale="92500" lnSpcReduction="20000"/>
          </a:bodyPr>
          <a:lstStyle/>
          <a:p>
            <a:pPr marL="0" indent="0">
              <a:buNone/>
            </a:pPr>
            <a:r>
              <a:rPr lang="en-US" sz="2400" dirty="0"/>
              <a:t>Because they savored them so,</a:t>
            </a:r>
            <a:br>
              <a:rPr lang="en-US" sz="2400" dirty="0"/>
            </a:br>
            <a:r>
              <a:rPr lang="en-US" sz="2400" dirty="0"/>
              <a:t>Because she knew they’d never spend</a:t>
            </a:r>
            <a:br>
              <a:rPr lang="en-US" sz="2400" dirty="0"/>
            </a:br>
            <a:r>
              <a:rPr lang="en-US" sz="2400" dirty="0"/>
              <a:t>On such an extravagance? May I speak</a:t>
            </a:r>
            <a:br>
              <a:rPr lang="en-US" sz="2400" dirty="0"/>
            </a:br>
            <a:r>
              <a:rPr lang="en-US" sz="2400" dirty="0"/>
              <a:t>O</a:t>
            </a:r>
            <a:r>
              <a:rPr lang="en-US" sz="2400" b="0" dirty="0"/>
              <a:t>f the light in that room?</a:t>
            </a:r>
            <a:br>
              <a:rPr lang="en-US" sz="2400" b="0" dirty="0"/>
            </a:br>
            <a:r>
              <a:rPr lang="en-US" sz="2400" b="0" dirty="0"/>
              <a:t>Her hands five days before?</a:t>
            </a:r>
            <a:br>
              <a:rPr lang="en-US" sz="2400" b="0" dirty="0"/>
            </a:br>
            <a:r>
              <a:rPr lang="en-US" sz="2400" dirty="0"/>
              <a:t>Th</a:t>
            </a:r>
            <a:r>
              <a:rPr lang="en-US" sz="2400" b="0" dirty="0"/>
              <a:t>e thinnest fingers. Their stillness.</a:t>
            </a:r>
            <a:br>
              <a:rPr lang="en-US" sz="2400" b="0" dirty="0"/>
            </a:br>
            <a:r>
              <a:rPr lang="en-US" sz="2400" b="0" dirty="0"/>
              <a:t>May I speak of the syringe?</a:t>
            </a:r>
            <a:br>
              <a:rPr lang="en-US" sz="2400" b="0" dirty="0"/>
            </a:br>
            <a:r>
              <a:rPr lang="en-US" sz="2400" dirty="0"/>
              <a:t>Or</a:t>
            </a:r>
            <a:r>
              <a:rPr lang="en-US" sz="2400" b="0" dirty="0"/>
              <a:t> would that be too much. Morbid.</a:t>
            </a:r>
            <a:br>
              <a:rPr lang="en-US" sz="2400" b="0" dirty="0"/>
            </a:br>
            <a:r>
              <a:rPr lang="en-US" sz="2400" b="0" dirty="0"/>
              <a:t>I know, I know, people die. Except,                                                                                                Sometimes we don’t, like the day before                                                                                                  She died, when my car was totaled</a:t>
            </a:r>
            <a:br>
              <a:rPr lang="en-US" sz="2400" b="0" dirty="0"/>
            </a:br>
            <a:r>
              <a:rPr lang="en-US" sz="2400" b="0" dirty="0"/>
              <a:t>On some nameless street, the other driver                                                                                                Off to the hospital, the wreckage</a:t>
            </a:r>
            <a:br>
              <a:rPr lang="en-US" sz="2400" b="0" dirty="0"/>
            </a:br>
            <a:r>
              <a:rPr lang="en-US" sz="2400" b="0" dirty="0"/>
              <a:t>Strapped to the bed of a tow truck,</a:t>
            </a:r>
            <a:br>
              <a:rPr lang="en-US" sz="2400" b="0" dirty="0"/>
            </a:br>
            <a:r>
              <a:rPr lang="en-US" sz="2400" b="0" dirty="0"/>
              <a:t>And me walking away. </a:t>
            </a:r>
          </a:p>
          <a:p>
            <a:pPr marL="0" indent="0">
              <a:buNone/>
            </a:pPr>
            <a:r>
              <a:rPr lang="en-US" dirty="0"/>
              <a:t>				</a:t>
            </a:r>
            <a:r>
              <a:rPr lang="en-US" sz="1400" dirty="0"/>
              <a:t>				                       -from </a:t>
            </a:r>
            <a:r>
              <a:rPr lang="en-US" sz="1400" i="1" dirty="0"/>
              <a:t>this </a:t>
            </a:r>
            <a:r>
              <a:rPr lang="en-US" sz="1400" i="1" dirty="0" err="1"/>
              <a:t>american</a:t>
            </a:r>
            <a:r>
              <a:rPr lang="en-US" sz="1400" i="1" dirty="0"/>
              <a:t> autopsy </a:t>
            </a:r>
            <a:r>
              <a:rPr lang="en-US" sz="1400" dirty="0"/>
              <a:t>by José Antonio Rodríguez</a:t>
            </a:r>
          </a:p>
        </p:txBody>
      </p:sp>
    </p:spTree>
    <p:extLst>
      <p:ext uri="{BB962C8B-B14F-4D97-AF65-F5344CB8AC3E}">
        <p14:creationId xmlns:p14="http://schemas.microsoft.com/office/powerpoint/2010/main" val="10176408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38575-DC0A-4248-B718-DF6B71554543}"/>
              </a:ext>
            </a:extLst>
          </p:cNvPr>
          <p:cNvSpPr>
            <a:spLocks noGrp="1"/>
          </p:cNvSpPr>
          <p:nvPr>
            <p:ph type="title"/>
          </p:nvPr>
        </p:nvSpPr>
        <p:spPr/>
        <p:txBody>
          <a:bodyPr/>
          <a:lstStyle/>
          <a:p>
            <a:r>
              <a:rPr lang="en-US" dirty="0"/>
              <a:t>Gabriel Ramirez’s poem </a:t>
            </a:r>
            <a:br>
              <a:rPr lang="en-US" dirty="0"/>
            </a:br>
            <a:r>
              <a:rPr lang="en-US" dirty="0"/>
              <a:t>“</a:t>
            </a:r>
            <a:r>
              <a:rPr lang="en-US" dirty="0">
                <a:hlinkClick r:id="rId2"/>
              </a:rPr>
              <a:t>Before going to the Barbershop</a:t>
            </a:r>
            <a:r>
              <a:rPr lang="en-US" dirty="0"/>
              <a:t>”</a:t>
            </a:r>
          </a:p>
        </p:txBody>
      </p:sp>
      <p:pic>
        <p:nvPicPr>
          <p:cNvPr id="6" name="Content Placeholder 5">
            <a:extLst>
              <a:ext uri="{FF2B5EF4-FFF2-40B4-BE49-F238E27FC236}">
                <a16:creationId xmlns:a16="http://schemas.microsoft.com/office/drawing/2014/main" id="{E7589059-16A7-BF42-A05C-6F661F51AA14}"/>
              </a:ext>
            </a:extLst>
          </p:cNvPr>
          <p:cNvPicPr>
            <a:picLocks noGrp="1" noChangeAspect="1"/>
          </p:cNvPicPr>
          <p:nvPr>
            <p:ph idx="1"/>
          </p:nvPr>
        </p:nvPicPr>
        <p:blipFill>
          <a:blip r:embed="rId3"/>
          <a:stretch>
            <a:fillRect/>
          </a:stretch>
        </p:blipFill>
        <p:spPr>
          <a:xfrm>
            <a:off x="9788623" y="2986170"/>
            <a:ext cx="2092303" cy="3139986"/>
          </a:xfrm>
        </p:spPr>
      </p:pic>
      <p:sp>
        <p:nvSpPr>
          <p:cNvPr id="4" name="TextBox 3">
            <a:extLst>
              <a:ext uri="{FF2B5EF4-FFF2-40B4-BE49-F238E27FC236}">
                <a16:creationId xmlns:a16="http://schemas.microsoft.com/office/drawing/2014/main" id="{504F612A-7654-734F-96AF-77097199F3C7}"/>
              </a:ext>
            </a:extLst>
          </p:cNvPr>
          <p:cNvSpPr txBox="1"/>
          <p:nvPr/>
        </p:nvSpPr>
        <p:spPr>
          <a:xfrm>
            <a:off x="7263441" y="2986170"/>
            <a:ext cx="2415396" cy="2862322"/>
          </a:xfrm>
          <a:prstGeom prst="rect">
            <a:avLst/>
          </a:prstGeom>
          <a:noFill/>
        </p:spPr>
        <p:txBody>
          <a:bodyPr wrap="square" rtlCol="0">
            <a:spAutoFit/>
          </a:bodyPr>
          <a:lstStyle/>
          <a:p>
            <a:r>
              <a:rPr lang="en-US" dirty="0"/>
              <a:t>Afro-Latinx poet and teaching artist who grew-up in NY. </a:t>
            </a:r>
            <a:r>
              <a:rPr lang="en-US" dirty="0" err="1"/>
              <a:t>CantoMundo</a:t>
            </a:r>
            <a:r>
              <a:rPr lang="en-US" dirty="0"/>
              <a:t> fellow.</a:t>
            </a:r>
          </a:p>
          <a:p>
            <a:endParaRPr lang="en-US" dirty="0"/>
          </a:p>
          <a:p>
            <a:r>
              <a:rPr lang="en-US" dirty="0"/>
              <a:t>This poem appears</a:t>
            </a:r>
          </a:p>
          <a:p>
            <a:r>
              <a:rPr lang="en-US" dirty="0"/>
              <a:t>on the Split this Rock Poetry database. </a:t>
            </a:r>
          </a:p>
        </p:txBody>
      </p:sp>
      <p:sp>
        <p:nvSpPr>
          <p:cNvPr id="7" name="TextBox 6">
            <a:extLst>
              <a:ext uri="{FF2B5EF4-FFF2-40B4-BE49-F238E27FC236}">
                <a16:creationId xmlns:a16="http://schemas.microsoft.com/office/drawing/2014/main" id="{E5725A9F-D4E0-6745-A2B8-3B55442924A0}"/>
              </a:ext>
            </a:extLst>
          </p:cNvPr>
          <p:cNvSpPr txBox="1"/>
          <p:nvPr/>
        </p:nvSpPr>
        <p:spPr>
          <a:xfrm>
            <a:off x="810001" y="2570672"/>
            <a:ext cx="5297502" cy="3970318"/>
          </a:xfrm>
          <a:prstGeom prst="rect">
            <a:avLst/>
          </a:prstGeom>
          <a:noFill/>
        </p:spPr>
        <p:txBody>
          <a:bodyPr wrap="square" rtlCol="0">
            <a:spAutoFit/>
          </a:bodyPr>
          <a:lstStyle/>
          <a:p>
            <a:r>
              <a:rPr lang="en-US" dirty="0"/>
              <a:t>I </a:t>
            </a:r>
            <a:r>
              <a:rPr lang="en-US" dirty="0" err="1"/>
              <a:t>gotta</a:t>
            </a:r>
            <a:r>
              <a:rPr lang="en-US" dirty="0"/>
              <a:t> call my barber Eric to</a:t>
            </a:r>
            <a:br>
              <a:rPr lang="en-US" dirty="0"/>
            </a:br>
            <a:r>
              <a:rPr lang="en-US" dirty="0"/>
              <a:t>let him know I’m </a:t>
            </a:r>
            <a:r>
              <a:rPr lang="en-US" dirty="0" err="1"/>
              <a:t>pullin</a:t>
            </a:r>
            <a:r>
              <a:rPr lang="en-US" dirty="0"/>
              <a:t>’ up. </a:t>
            </a:r>
            <a:r>
              <a:rPr lang="en-US" i="1" dirty="0" err="1"/>
              <a:t>Yo</a:t>
            </a:r>
            <a:r>
              <a:rPr lang="en-US" i="1" dirty="0"/>
              <a:t> hello?</a:t>
            </a:r>
            <a:br>
              <a:rPr lang="en-US" i="1" dirty="0"/>
            </a:br>
            <a:r>
              <a:rPr lang="en-US" i="1" dirty="0"/>
              <a:t>Yea yea who this? </a:t>
            </a:r>
            <a:r>
              <a:rPr lang="en-US" i="1" dirty="0" err="1"/>
              <a:t>Ahhhh</a:t>
            </a:r>
            <a:r>
              <a:rPr lang="en-US" i="1" dirty="0"/>
              <a:t> </a:t>
            </a:r>
            <a:r>
              <a:rPr lang="en-US" i="1" dirty="0" err="1"/>
              <a:t>yo</a:t>
            </a:r>
            <a:r>
              <a:rPr lang="en-US" i="1" dirty="0"/>
              <a:t> what up homie?</a:t>
            </a:r>
            <a:br>
              <a:rPr lang="en-US" i="1" dirty="0"/>
            </a:br>
            <a:r>
              <a:rPr lang="en-US" i="1" dirty="0"/>
              <a:t>How you been kid?</a:t>
            </a:r>
            <a:r>
              <a:rPr lang="en-US" dirty="0"/>
              <a:t> Would say he asks a lot</a:t>
            </a:r>
            <a:br>
              <a:rPr lang="en-US" dirty="0"/>
            </a:br>
            <a:r>
              <a:rPr lang="en-US" dirty="0"/>
              <a:t>of questions for a barber but he been</a:t>
            </a:r>
            <a:br>
              <a:rPr lang="en-US" dirty="0"/>
            </a:br>
            <a:r>
              <a:rPr lang="en-US" dirty="0"/>
              <a:t>linin’ me up ‘fore I knew who I was.</a:t>
            </a:r>
            <a:br>
              <a:rPr lang="en-US" dirty="0"/>
            </a:br>
            <a:r>
              <a:rPr lang="en-US" dirty="0"/>
              <a:t>I asked for stars and two lines on both sides</a:t>
            </a:r>
            <a:br>
              <a:rPr lang="en-US" dirty="0"/>
            </a:br>
            <a:r>
              <a:rPr lang="en-US" dirty="0"/>
              <a:t>of my head in middle school. I asked to</a:t>
            </a:r>
            <a:br>
              <a:rPr lang="en-US" dirty="0"/>
            </a:br>
            <a:r>
              <a:rPr lang="en-US" dirty="0"/>
              <a:t>keep the stars unfinished. I asked to see</a:t>
            </a:r>
            <a:br>
              <a:rPr lang="en-US" dirty="0"/>
            </a:br>
            <a:r>
              <a:rPr lang="en-US" dirty="0"/>
              <a:t>the mirror and as botched as I had been—</a:t>
            </a:r>
            <a:br>
              <a:rPr lang="en-US" dirty="0"/>
            </a:br>
            <a:r>
              <a:rPr lang="en-US" dirty="0" err="1"/>
              <a:t>‘cause</a:t>
            </a:r>
            <a:r>
              <a:rPr lang="en-US" dirty="0"/>
              <a:t> I </a:t>
            </a:r>
            <a:r>
              <a:rPr lang="en-US" dirty="0" err="1"/>
              <a:t>ain’t</a:t>
            </a:r>
            <a:r>
              <a:rPr lang="en-US" dirty="0"/>
              <a:t> let him finish—he and I</a:t>
            </a:r>
            <a:br>
              <a:rPr lang="en-US" dirty="0"/>
            </a:br>
            <a:r>
              <a:rPr lang="en-US" dirty="0"/>
              <a:t>knew this was the first time I got to choose</a:t>
            </a:r>
            <a:br>
              <a:rPr lang="en-US" dirty="0"/>
            </a:br>
            <a:r>
              <a:rPr lang="en-US" dirty="0"/>
              <a:t>how I looked and since I was told not to</a:t>
            </a:r>
            <a:br>
              <a:rPr lang="en-US" dirty="0"/>
            </a:br>
            <a:r>
              <a:rPr lang="en-US" dirty="0"/>
              <a:t>call a boy beautiful, I was my first.</a:t>
            </a:r>
          </a:p>
        </p:txBody>
      </p:sp>
    </p:spTree>
    <p:extLst>
      <p:ext uri="{BB962C8B-B14F-4D97-AF65-F5344CB8AC3E}">
        <p14:creationId xmlns:p14="http://schemas.microsoft.com/office/powerpoint/2010/main" val="225928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D8CD-1563-C847-9C24-AAA2021B2C8F}"/>
              </a:ext>
            </a:extLst>
          </p:cNvPr>
          <p:cNvSpPr>
            <a:spLocks noGrp="1"/>
          </p:cNvSpPr>
          <p:nvPr>
            <p:ph type="title"/>
          </p:nvPr>
        </p:nvSpPr>
        <p:spPr/>
        <p:txBody>
          <a:bodyPr/>
          <a:lstStyle/>
          <a:p>
            <a:r>
              <a:rPr lang="en-US" dirty="0"/>
              <a:t>David Bowles’s </a:t>
            </a:r>
            <a:r>
              <a:rPr lang="en-US" i="1" dirty="0"/>
              <a:t>They Call Me </a:t>
            </a:r>
            <a:r>
              <a:rPr lang="en-US" i="1" dirty="0" err="1"/>
              <a:t>Guëro</a:t>
            </a:r>
            <a:r>
              <a:rPr lang="en-US" i="1" dirty="0"/>
              <a:t>: </a:t>
            </a:r>
            <a:br>
              <a:rPr lang="en-US" i="1" dirty="0"/>
            </a:br>
            <a:r>
              <a:rPr lang="en-US" i="1" dirty="0"/>
              <a:t>A Border Kid’s Poems</a:t>
            </a:r>
          </a:p>
        </p:txBody>
      </p:sp>
      <p:sp>
        <p:nvSpPr>
          <p:cNvPr id="3" name="Content Placeholder 2">
            <a:extLst>
              <a:ext uri="{FF2B5EF4-FFF2-40B4-BE49-F238E27FC236}">
                <a16:creationId xmlns:a16="http://schemas.microsoft.com/office/drawing/2014/main" id="{2BC05754-D349-1B44-9FE3-20FF3AD7647E}"/>
              </a:ext>
            </a:extLst>
          </p:cNvPr>
          <p:cNvSpPr>
            <a:spLocks noGrp="1"/>
          </p:cNvSpPr>
          <p:nvPr>
            <p:ph idx="1"/>
          </p:nvPr>
        </p:nvSpPr>
        <p:spPr>
          <a:xfrm>
            <a:off x="810000" y="2263159"/>
            <a:ext cx="9281736" cy="3636511"/>
          </a:xfrm>
        </p:spPr>
        <p:txBody>
          <a:bodyPr>
            <a:normAutofit/>
          </a:bodyPr>
          <a:lstStyle/>
          <a:p>
            <a:pPr marL="0" indent="0">
              <a:buNone/>
            </a:pPr>
            <a:r>
              <a:rPr lang="en-US" sz="2400" dirty="0"/>
              <a:t>Written for middle grade and up</a:t>
            </a:r>
          </a:p>
          <a:p>
            <a:pPr marL="0" indent="0">
              <a:buNone/>
            </a:pPr>
            <a:r>
              <a:rPr lang="en-US" sz="2400" dirty="0"/>
              <a:t>The book has won numerous prizes.</a:t>
            </a:r>
          </a:p>
          <a:p>
            <a:pPr marL="0" indent="0">
              <a:buNone/>
            </a:pPr>
            <a:r>
              <a:rPr lang="en-US" sz="2400" dirty="0"/>
              <a:t>A Spanish version has just been released this month.</a:t>
            </a:r>
          </a:p>
          <a:p>
            <a:pPr marL="0" indent="0">
              <a:buNone/>
            </a:pPr>
            <a:r>
              <a:rPr lang="en-US" sz="2400" dirty="0"/>
              <a:t>A personal favorite is “La Mano </a:t>
            </a:r>
            <a:r>
              <a:rPr lang="en-US" sz="2400" dirty="0" err="1"/>
              <a:t>Pachona</a:t>
            </a:r>
            <a:r>
              <a:rPr lang="en-US" sz="2400" dirty="0"/>
              <a:t>”</a:t>
            </a:r>
          </a:p>
          <a:p>
            <a:pPr marL="0" indent="0">
              <a:buNone/>
            </a:pPr>
            <a:endParaRPr lang="en-US" dirty="0"/>
          </a:p>
        </p:txBody>
      </p:sp>
      <p:pic>
        <p:nvPicPr>
          <p:cNvPr id="5" name="Picture 4">
            <a:extLst>
              <a:ext uri="{FF2B5EF4-FFF2-40B4-BE49-F238E27FC236}">
                <a16:creationId xmlns:a16="http://schemas.microsoft.com/office/drawing/2014/main" id="{91E51506-FCD2-9D43-AE17-BA7786ABF241}"/>
              </a:ext>
            </a:extLst>
          </p:cNvPr>
          <p:cNvPicPr>
            <a:picLocks noChangeAspect="1"/>
          </p:cNvPicPr>
          <p:nvPr/>
        </p:nvPicPr>
        <p:blipFill>
          <a:blip r:embed="rId2"/>
          <a:stretch>
            <a:fillRect/>
          </a:stretch>
        </p:blipFill>
        <p:spPr>
          <a:xfrm>
            <a:off x="9082093" y="2125706"/>
            <a:ext cx="3007398" cy="4635713"/>
          </a:xfrm>
          <a:prstGeom prst="rect">
            <a:avLst/>
          </a:prstGeom>
        </p:spPr>
      </p:pic>
    </p:spTree>
    <p:extLst>
      <p:ext uri="{BB962C8B-B14F-4D97-AF65-F5344CB8AC3E}">
        <p14:creationId xmlns:p14="http://schemas.microsoft.com/office/powerpoint/2010/main" val="451005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C5BC1-12C0-DA4C-B15D-46D4332BC316}"/>
              </a:ext>
            </a:extLst>
          </p:cNvPr>
          <p:cNvSpPr>
            <a:spLocks noGrp="1"/>
          </p:cNvSpPr>
          <p:nvPr>
            <p:ph type="title"/>
          </p:nvPr>
        </p:nvSpPr>
        <p:spPr>
          <a:xfrm>
            <a:off x="818712" y="601424"/>
            <a:ext cx="10571998" cy="970450"/>
          </a:xfrm>
        </p:spPr>
        <p:txBody>
          <a:bodyPr/>
          <a:lstStyle/>
          <a:p>
            <a:r>
              <a:rPr lang="en-US" dirty="0"/>
              <a:t>Margo </a:t>
            </a:r>
            <a:r>
              <a:rPr lang="en-US" dirty="0" err="1"/>
              <a:t>Tamez</a:t>
            </a:r>
            <a:r>
              <a:rPr lang="en-US" dirty="0"/>
              <a:t>, </a:t>
            </a:r>
            <a:r>
              <a:rPr lang="en-US" dirty="0" err="1"/>
              <a:t>Nde</a:t>
            </a:r>
            <a:r>
              <a:rPr lang="en-US" dirty="0"/>
              <a:t>’ Poet</a:t>
            </a:r>
          </a:p>
        </p:txBody>
      </p:sp>
      <p:sp>
        <p:nvSpPr>
          <p:cNvPr id="3" name="Content Placeholder 2">
            <a:extLst>
              <a:ext uri="{FF2B5EF4-FFF2-40B4-BE49-F238E27FC236}">
                <a16:creationId xmlns:a16="http://schemas.microsoft.com/office/drawing/2014/main" id="{904AAD48-6426-E349-BEF0-B80DFDF18E73}"/>
              </a:ext>
            </a:extLst>
          </p:cNvPr>
          <p:cNvSpPr>
            <a:spLocks noGrp="1"/>
          </p:cNvSpPr>
          <p:nvPr>
            <p:ph idx="1"/>
          </p:nvPr>
        </p:nvSpPr>
        <p:spPr>
          <a:xfrm>
            <a:off x="818712" y="2222287"/>
            <a:ext cx="6826994" cy="4255631"/>
          </a:xfrm>
        </p:spPr>
        <p:txBody>
          <a:bodyPr>
            <a:normAutofit/>
          </a:bodyPr>
          <a:lstStyle/>
          <a:p>
            <a:pPr marL="0" indent="0">
              <a:buNone/>
            </a:pPr>
            <a:r>
              <a:rPr lang="en-US" dirty="0"/>
              <a:t>“Poetry is a vital form to address histories and voices relegated as disposable and abject.”</a:t>
            </a:r>
          </a:p>
          <a:p>
            <a:pPr marL="0" indent="0">
              <a:buNone/>
            </a:pPr>
            <a:endParaRPr lang="en-US" dirty="0"/>
          </a:p>
          <a:p>
            <a:pPr marL="0" indent="0">
              <a:buNone/>
            </a:pPr>
            <a:r>
              <a:rPr lang="en-US" dirty="0"/>
              <a:t>“I (re)visit intimate familial places in Lipan Apache (</a:t>
            </a:r>
            <a:r>
              <a:rPr lang="en-US" dirty="0" err="1"/>
              <a:t>Ndé</a:t>
            </a:r>
            <a:r>
              <a:rPr lang="en-US" dirty="0"/>
              <a:t>) homelands, in South Texas, eastern New Mexico, and northeastern Mexico.”</a:t>
            </a:r>
          </a:p>
          <a:p>
            <a:pPr marL="0" indent="0">
              <a:buNone/>
            </a:pPr>
            <a:endParaRPr lang="en-US" dirty="0"/>
          </a:p>
          <a:p>
            <a:pPr marL="0" indent="0">
              <a:buNone/>
            </a:pPr>
            <a:r>
              <a:rPr lang="en-US" dirty="0"/>
              <a:t>			</a:t>
            </a:r>
            <a:r>
              <a:rPr lang="en-US" sz="1200" dirty="0"/>
              <a:t>from</a:t>
            </a:r>
            <a:r>
              <a:rPr lang="en-US" dirty="0"/>
              <a:t> </a:t>
            </a:r>
            <a:r>
              <a:rPr lang="en-US" sz="1200" dirty="0">
                <a:hlinkClick r:id="rId2"/>
              </a:rPr>
              <a:t>https://siwarmayu.com/nde-alliterations-by-margo-tamez/</a:t>
            </a:r>
            <a:br>
              <a:rPr lang="en-US" dirty="0"/>
            </a:br>
            <a:endParaRPr lang="en-US" b="1" dirty="0"/>
          </a:p>
        </p:txBody>
      </p:sp>
      <p:pic>
        <p:nvPicPr>
          <p:cNvPr id="5" name="Picture 4">
            <a:extLst>
              <a:ext uri="{FF2B5EF4-FFF2-40B4-BE49-F238E27FC236}">
                <a16:creationId xmlns:a16="http://schemas.microsoft.com/office/drawing/2014/main" id="{F165C938-0E7E-AF40-A5B6-8B0112CA2B13}"/>
              </a:ext>
            </a:extLst>
          </p:cNvPr>
          <p:cNvPicPr>
            <a:picLocks noChangeAspect="1"/>
          </p:cNvPicPr>
          <p:nvPr/>
        </p:nvPicPr>
        <p:blipFill>
          <a:blip r:embed="rId3"/>
          <a:stretch>
            <a:fillRect/>
          </a:stretch>
        </p:blipFill>
        <p:spPr>
          <a:xfrm>
            <a:off x="8328752" y="2057142"/>
            <a:ext cx="3660354" cy="4537983"/>
          </a:xfrm>
          <a:prstGeom prst="rect">
            <a:avLst/>
          </a:prstGeom>
        </p:spPr>
      </p:pic>
    </p:spTree>
    <p:extLst>
      <p:ext uri="{BB962C8B-B14F-4D97-AF65-F5344CB8AC3E}">
        <p14:creationId xmlns:p14="http://schemas.microsoft.com/office/powerpoint/2010/main" val="6523251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A0913-25E4-3F44-879F-AD886486BB79}"/>
              </a:ext>
            </a:extLst>
          </p:cNvPr>
          <p:cNvSpPr>
            <a:spLocks noGrp="1"/>
          </p:cNvSpPr>
          <p:nvPr>
            <p:ph type="title"/>
          </p:nvPr>
        </p:nvSpPr>
        <p:spPr/>
        <p:txBody>
          <a:bodyPr/>
          <a:lstStyle/>
          <a:p>
            <a:r>
              <a:rPr lang="en-US" dirty="0"/>
              <a:t>Checkpoint by David Bowles </a:t>
            </a:r>
          </a:p>
        </p:txBody>
      </p:sp>
      <p:sp>
        <p:nvSpPr>
          <p:cNvPr id="4" name="TextBox 3">
            <a:extLst>
              <a:ext uri="{FF2B5EF4-FFF2-40B4-BE49-F238E27FC236}">
                <a16:creationId xmlns:a16="http://schemas.microsoft.com/office/drawing/2014/main" id="{119FD43B-1603-414A-AE1F-1D316BD8A64F}"/>
              </a:ext>
            </a:extLst>
          </p:cNvPr>
          <p:cNvSpPr txBox="1"/>
          <p:nvPr/>
        </p:nvSpPr>
        <p:spPr>
          <a:xfrm>
            <a:off x="2760453" y="2056686"/>
            <a:ext cx="9213011" cy="4801314"/>
          </a:xfrm>
          <a:prstGeom prst="rect">
            <a:avLst/>
          </a:prstGeom>
          <a:noFill/>
        </p:spPr>
        <p:txBody>
          <a:bodyPr wrap="square" rtlCol="0">
            <a:spAutoFit/>
          </a:bodyPr>
          <a:lstStyle/>
          <a:p>
            <a:r>
              <a:rPr lang="en-US" dirty="0"/>
              <a:t>On our road trip to San Antonio</a:t>
            </a:r>
            <a:br>
              <a:rPr lang="en-US" dirty="0"/>
            </a:br>
            <a:r>
              <a:rPr lang="en-US" dirty="0"/>
              <a:t>for shopping and Six Flags,</a:t>
            </a:r>
            <a:br>
              <a:rPr lang="en-US" dirty="0"/>
            </a:br>
            <a:r>
              <a:rPr lang="en-US" dirty="0"/>
              <a:t>Dad slows the car as we approach</a:t>
            </a:r>
            <a:br>
              <a:rPr lang="en-US" dirty="0"/>
            </a:br>
            <a:r>
              <a:rPr lang="en-US" dirty="0"/>
              <a:t>the checkpoint, all those border patrol</a:t>
            </a:r>
            <a:br>
              <a:rPr lang="en-US" dirty="0"/>
            </a:br>
            <a:r>
              <a:rPr lang="en-US" dirty="0"/>
              <a:t>in their green uniforms, guns on their belts.</a:t>
            </a:r>
            <a:br>
              <a:rPr lang="en-US" dirty="0"/>
            </a:br>
            <a:r>
              <a:rPr lang="en-US" dirty="0"/>
              <a:t>Mom clutches </a:t>
            </a:r>
            <a:r>
              <a:rPr lang="en-US" dirty="0" err="1"/>
              <a:t>los</a:t>
            </a:r>
            <a:r>
              <a:rPr lang="en-US" dirty="0"/>
              <a:t> </a:t>
            </a:r>
            <a:r>
              <a:rPr lang="en-US" dirty="0" err="1"/>
              <a:t>papeles</a:t>
            </a:r>
            <a:r>
              <a:rPr lang="en-US" dirty="0"/>
              <a:t>—our passports,</a:t>
            </a:r>
            <a:br>
              <a:rPr lang="en-US" dirty="0"/>
            </a:br>
            <a:r>
              <a:rPr lang="en-US" dirty="0"/>
              <a:t>her green card. She’s from Mexico. A resident,</a:t>
            </a:r>
            <a:br>
              <a:rPr lang="en-US" dirty="0"/>
            </a:br>
            <a:r>
              <a:rPr lang="en-US" dirty="0"/>
              <a:t>not a citizen, by her own choice. At the checkpoint </a:t>
            </a:r>
          </a:p>
          <a:p>
            <a:r>
              <a:rPr lang="en-US" dirty="0"/>
              <a:t>a giant German Shepherd sniffs the tires </a:t>
            </a:r>
          </a:p>
          <a:p>
            <a:r>
              <a:rPr lang="en-US" dirty="0"/>
              <a:t>as the agents ask questions, inspect our trunk. </a:t>
            </a:r>
          </a:p>
          <a:p>
            <a:r>
              <a:rPr lang="en-US" dirty="0"/>
              <a:t>My little brother squeezes my hand, afraid. </a:t>
            </a:r>
          </a:p>
          <a:p>
            <a:r>
              <a:rPr lang="en-US" dirty="0"/>
              <a:t>My rebel sister nods and says her </a:t>
            </a:r>
            <a:r>
              <a:rPr lang="en-US" dirty="0" err="1"/>
              <a:t>yessirs</a:t>
            </a:r>
            <a:r>
              <a:rPr lang="en-US" dirty="0"/>
              <a:t>,</a:t>
            </a:r>
            <a:br>
              <a:rPr lang="en-US" dirty="0"/>
            </a:br>
            <a:r>
              <a:rPr lang="en-US" dirty="0"/>
              <a:t>but I can tell she’s mad, the way her eyes get. </a:t>
            </a:r>
          </a:p>
          <a:p>
            <a:r>
              <a:rPr lang="en-US" dirty="0"/>
              <a:t>We’re innocent, sure, but our hearts beat fast. </a:t>
            </a:r>
          </a:p>
          <a:p>
            <a:r>
              <a:rPr lang="en-US" dirty="0"/>
              <a:t> </a:t>
            </a:r>
          </a:p>
          <a:p>
            <a:r>
              <a:rPr lang="en-US" dirty="0"/>
              <a:t>We’ve heard stories. </a:t>
            </a:r>
          </a:p>
          <a:p>
            <a:r>
              <a:rPr lang="en-US" dirty="0"/>
              <a:t>Bad stories. </a:t>
            </a:r>
          </a:p>
        </p:txBody>
      </p:sp>
    </p:spTree>
    <p:extLst>
      <p:ext uri="{BB962C8B-B14F-4D97-AF65-F5344CB8AC3E}">
        <p14:creationId xmlns:p14="http://schemas.microsoft.com/office/powerpoint/2010/main" val="9929191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D9736-6FFF-C945-B575-C235F40FEE50}"/>
              </a:ext>
            </a:extLst>
          </p:cNvPr>
          <p:cNvSpPr>
            <a:spLocks noGrp="1"/>
          </p:cNvSpPr>
          <p:nvPr>
            <p:ph type="title"/>
          </p:nvPr>
        </p:nvSpPr>
        <p:spPr/>
        <p:txBody>
          <a:bodyPr/>
          <a:lstStyle/>
          <a:p>
            <a:r>
              <a:rPr lang="en-US" dirty="0"/>
              <a:t>p. 2</a:t>
            </a:r>
          </a:p>
        </p:txBody>
      </p:sp>
      <p:sp>
        <p:nvSpPr>
          <p:cNvPr id="4" name="TextBox 3">
            <a:extLst>
              <a:ext uri="{FF2B5EF4-FFF2-40B4-BE49-F238E27FC236}">
                <a16:creationId xmlns:a16="http://schemas.microsoft.com/office/drawing/2014/main" id="{4C522FF7-4034-F445-BB5A-5C55EADD111E}"/>
              </a:ext>
            </a:extLst>
          </p:cNvPr>
          <p:cNvSpPr txBox="1"/>
          <p:nvPr/>
        </p:nvSpPr>
        <p:spPr>
          <a:xfrm>
            <a:off x="2587925" y="2346385"/>
            <a:ext cx="8315864" cy="4247317"/>
          </a:xfrm>
          <a:prstGeom prst="rect">
            <a:avLst/>
          </a:prstGeom>
          <a:noFill/>
        </p:spPr>
        <p:txBody>
          <a:bodyPr wrap="square" rtlCol="0">
            <a:spAutoFit/>
          </a:bodyPr>
          <a:lstStyle/>
          <a:p>
            <a:r>
              <a:rPr lang="en-US" dirty="0"/>
              <a:t>A cold nod and we’re waved along,</a:t>
            </a:r>
            <a:br>
              <a:rPr lang="en-US" dirty="0"/>
            </a:br>
            <a:r>
              <a:rPr lang="en-US" dirty="0"/>
              <a:t>allowed to leave the borderlands—</a:t>
            </a:r>
            <a:br>
              <a:rPr lang="en-US" dirty="0"/>
            </a:br>
            <a:r>
              <a:rPr lang="en-US" dirty="0"/>
              <a:t>made a limbo by the uncaring laws</a:t>
            </a:r>
            <a:br>
              <a:rPr lang="en-US" dirty="0"/>
            </a:br>
            <a:r>
              <a:rPr lang="en-US" dirty="0"/>
              <a:t>of people a long way away who don’t know us, </a:t>
            </a:r>
          </a:p>
          <a:p>
            <a:r>
              <a:rPr lang="en-US" dirty="0"/>
              <a:t>a quarantine zone between white and brown. </a:t>
            </a:r>
          </a:p>
          <a:p>
            <a:r>
              <a:rPr lang="en-US" dirty="0"/>
              <a:t>I feel angry, just like my sister, </a:t>
            </a:r>
          </a:p>
          <a:p>
            <a:r>
              <a:rPr lang="en-US" dirty="0"/>
              <a:t>but I hold it tight inside. </a:t>
            </a:r>
          </a:p>
          <a:p>
            <a:r>
              <a:rPr lang="en-US" dirty="0"/>
              <a:t> </a:t>
            </a:r>
          </a:p>
          <a:p>
            <a:r>
              <a:rPr lang="en-US" dirty="0"/>
              <a:t>We just don’t understand </a:t>
            </a:r>
          </a:p>
          <a:p>
            <a:r>
              <a:rPr lang="en-US" dirty="0"/>
              <a:t>why we have to prove every time </a:t>
            </a:r>
          </a:p>
          <a:p>
            <a:r>
              <a:rPr lang="en-US" dirty="0"/>
              <a:t>that we belong in our own country </a:t>
            </a:r>
          </a:p>
          <a:p>
            <a:r>
              <a:rPr lang="en-US" dirty="0"/>
              <a:t>where our mother gave birth to us. </a:t>
            </a:r>
          </a:p>
          <a:p>
            <a:r>
              <a:rPr lang="en-US" dirty="0"/>
              <a:t>Dad, like he can feel the bad vibes </a:t>
            </a:r>
          </a:p>
          <a:p>
            <a:r>
              <a:rPr lang="en-US" dirty="0"/>
              <a:t>coming from the back seat, tells us to chill. </a:t>
            </a:r>
          </a:p>
          <a:p>
            <a:endParaRPr lang="en-US" dirty="0"/>
          </a:p>
        </p:txBody>
      </p:sp>
    </p:spTree>
    <p:extLst>
      <p:ext uri="{BB962C8B-B14F-4D97-AF65-F5344CB8AC3E}">
        <p14:creationId xmlns:p14="http://schemas.microsoft.com/office/powerpoint/2010/main" val="3898694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8560-DCDE-8F41-9C2C-94534F85E3AA}"/>
              </a:ext>
            </a:extLst>
          </p:cNvPr>
          <p:cNvSpPr>
            <a:spLocks noGrp="1"/>
          </p:cNvSpPr>
          <p:nvPr>
            <p:ph type="title"/>
          </p:nvPr>
        </p:nvSpPr>
        <p:spPr/>
        <p:txBody>
          <a:bodyPr/>
          <a:lstStyle/>
          <a:p>
            <a:r>
              <a:rPr lang="en-US" dirty="0"/>
              <a:t>p. 3</a:t>
            </a:r>
          </a:p>
        </p:txBody>
      </p:sp>
      <p:sp>
        <p:nvSpPr>
          <p:cNvPr id="4" name="TextBox 3">
            <a:extLst>
              <a:ext uri="{FF2B5EF4-FFF2-40B4-BE49-F238E27FC236}">
                <a16:creationId xmlns:a16="http://schemas.microsoft.com/office/drawing/2014/main" id="{09633F59-84BC-8847-AF93-EFDBE6956CEC}"/>
              </a:ext>
            </a:extLst>
          </p:cNvPr>
          <p:cNvSpPr txBox="1"/>
          <p:nvPr/>
        </p:nvSpPr>
        <p:spPr>
          <a:xfrm>
            <a:off x="2846717" y="1897811"/>
            <a:ext cx="8798943" cy="4801314"/>
          </a:xfrm>
          <a:prstGeom prst="rect">
            <a:avLst/>
          </a:prstGeom>
          <a:noFill/>
        </p:spPr>
        <p:txBody>
          <a:bodyPr wrap="square" rtlCol="0">
            <a:spAutoFit/>
          </a:bodyPr>
          <a:lstStyle/>
          <a:p>
            <a:r>
              <a:rPr lang="en-US" sz="1600" dirty="0"/>
              <a:t>“It won’t always be like this,” he says, </a:t>
            </a:r>
          </a:p>
          <a:p>
            <a:r>
              <a:rPr lang="en-US" sz="1600" dirty="0"/>
              <a:t>“but it’s up to us to make the change, </a:t>
            </a:r>
          </a:p>
          <a:p>
            <a:r>
              <a:rPr lang="en-US" sz="1600" dirty="0"/>
              <a:t>especially </a:t>
            </a:r>
            <a:r>
              <a:rPr lang="en-US" sz="1600" dirty="0" err="1"/>
              <a:t>los</a:t>
            </a:r>
            <a:r>
              <a:rPr lang="en-US" sz="1600" dirty="0"/>
              <a:t> </a:t>
            </a:r>
            <a:r>
              <a:rPr lang="en-US" sz="1600" dirty="0" err="1"/>
              <a:t>jóvenes</a:t>
            </a:r>
            <a:r>
              <a:rPr lang="en-US" sz="1600" dirty="0"/>
              <a:t>, you and your friends. </a:t>
            </a:r>
          </a:p>
          <a:p>
            <a:r>
              <a:rPr lang="en-US" sz="1600" dirty="0"/>
              <a:t>Eyes peeled. Stay frosty. Learn and teach the truth. </a:t>
            </a:r>
          </a:p>
          <a:p>
            <a:r>
              <a:rPr lang="en-US" sz="1600" dirty="0"/>
              <a:t>Right now? What matters is San Antonio. </a:t>
            </a:r>
          </a:p>
          <a:p>
            <a:r>
              <a:rPr lang="en-US" sz="1600" dirty="0"/>
              <a:t>We’ll take your mom shopping, </a:t>
            </a:r>
          </a:p>
          <a:p>
            <a:r>
              <a:rPr lang="en-US" sz="1600" dirty="0"/>
              <a:t>go swimming in the Texas-shaped pool, </a:t>
            </a:r>
          </a:p>
          <a:p>
            <a:r>
              <a:rPr lang="en-US" sz="1600" dirty="0"/>
              <a:t>and eat a big dinner at Tito’s. </a:t>
            </a:r>
          </a:p>
          <a:p>
            <a:r>
              <a:rPr lang="en-US" sz="1600" dirty="0"/>
              <a:t>Order anything you want.” </a:t>
            </a:r>
          </a:p>
          <a:p>
            <a:r>
              <a:rPr lang="en-US" sz="1600" dirty="0"/>
              <a:t> </a:t>
            </a:r>
          </a:p>
          <a:p>
            <a:r>
              <a:rPr lang="en-US" sz="1600" dirty="0"/>
              <a:t>And he slides his favorite CD </a:t>
            </a:r>
          </a:p>
          <a:p>
            <a:r>
              <a:rPr lang="en-US" sz="1600" dirty="0"/>
              <a:t>into the battered radio. Los </a:t>
            </a:r>
            <a:r>
              <a:rPr lang="en-US" sz="1600" dirty="0" err="1"/>
              <a:t>Tigres</a:t>
            </a:r>
            <a:r>
              <a:rPr lang="en-US" sz="1600" dirty="0"/>
              <a:t> del Norte </a:t>
            </a:r>
          </a:p>
          <a:p>
            <a:r>
              <a:rPr lang="en-US" sz="1600" dirty="0"/>
              <a:t>start belting out “La Puerta Negra”— </a:t>
            </a:r>
          </a:p>
          <a:p>
            <a:r>
              <a:rPr lang="en-US" sz="1600" dirty="0"/>
              <a:t> </a:t>
            </a:r>
          </a:p>
          <a:p>
            <a:r>
              <a:rPr lang="en-US" sz="1600" dirty="0"/>
              <a:t>“Pero </a:t>
            </a:r>
            <a:r>
              <a:rPr lang="en-US" sz="1600" dirty="0" err="1"/>
              <a:t>ni</a:t>
            </a:r>
            <a:r>
              <a:rPr lang="en-US" sz="1600" dirty="0"/>
              <a:t> la </a:t>
            </a:r>
            <a:r>
              <a:rPr lang="en-US" sz="1600" dirty="0" err="1"/>
              <a:t>puerta</a:t>
            </a:r>
            <a:r>
              <a:rPr lang="en-US" sz="1600" dirty="0"/>
              <a:t> </a:t>
            </a:r>
            <a:r>
              <a:rPr lang="en-US" sz="1600" dirty="0" err="1"/>
              <a:t>ni</a:t>
            </a:r>
            <a:r>
              <a:rPr lang="en-US" sz="1600" dirty="0"/>
              <a:t> </a:t>
            </a:r>
            <a:r>
              <a:rPr lang="en-US" sz="1600" dirty="0" err="1"/>
              <a:t>cien</a:t>
            </a:r>
            <a:r>
              <a:rPr lang="en-US" sz="1600" dirty="0"/>
              <a:t> </a:t>
            </a:r>
            <a:r>
              <a:rPr lang="en-US" sz="1600" dirty="0" err="1"/>
              <a:t>candados</a:t>
            </a:r>
            <a:r>
              <a:rPr lang="en-US" sz="1600" dirty="0"/>
              <a:t> </a:t>
            </a:r>
          </a:p>
          <a:p>
            <a:r>
              <a:rPr lang="en-US" sz="1600" dirty="0"/>
              <a:t>van a </a:t>
            </a:r>
            <a:r>
              <a:rPr lang="en-US" sz="1600" dirty="0" err="1"/>
              <a:t>poder</a:t>
            </a:r>
            <a:r>
              <a:rPr lang="en-US" sz="1600" dirty="0"/>
              <a:t> </a:t>
            </a:r>
            <a:r>
              <a:rPr lang="en-US" sz="1600" dirty="0" err="1"/>
              <a:t>detenerme</a:t>
            </a:r>
            <a:r>
              <a:rPr lang="en-US" sz="1600" dirty="0"/>
              <a:t>.” </a:t>
            </a:r>
          </a:p>
          <a:p>
            <a:r>
              <a:rPr lang="en-US" sz="1600" dirty="0"/>
              <a:t> </a:t>
            </a:r>
          </a:p>
          <a:p>
            <a:r>
              <a:rPr lang="en-US" sz="1600" dirty="0"/>
              <a:t>Not the door. Not one hundred locks. </a:t>
            </a:r>
          </a:p>
          <a:p>
            <a:r>
              <a:rPr lang="en-US" sz="1600" dirty="0"/>
              <a:t>Ah, my dad. He always knows the right song. </a:t>
            </a:r>
          </a:p>
        </p:txBody>
      </p:sp>
    </p:spTree>
    <p:extLst>
      <p:ext uri="{BB962C8B-B14F-4D97-AF65-F5344CB8AC3E}">
        <p14:creationId xmlns:p14="http://schemas.microsoft.com/office/powerpoint/2010/main" val="2802533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3378" y="510667"/>
            <a:ext cx="9507557" cy="1013651"/>
          </a:xfrm>
        </p:spPr>
        <p:txBody>
          <a:bodyPr>
            <a:normAutofit/>
          </a:bodyPr>
          <a:lstStyle/>
          <a:p>
            <a:r>
              <a:rPr lang="en-US" dirty="0"/>
              <a:t>A few anthology recommendations:</a:t>
            </a:r>
          </a:p>
        </p:txBody>
      </p:sp>
      <p:pic>
        <p:nvPicPr>
          <p:cNvPr id="7" name="Picture 6" descr="hech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68" y="2865824"/>
            <a:ext cx="2609104" cy="3698702"/>
          </a:xfrm>
          <a:prstGeom prst="rect">
            <a:avLst/>
          </a:prstGeom>
        </p:spPr>
      </p:pic>
      <p:pic>
        <p:nvPicPr>
          <p:cNvPr id="8" name="Picture 7">
            <a:extLst>
              <a:ext uri="{FF2B5EF4-FFF2-40B4-BE49-F238E27FC236}">
                <a16:creationId xmlns:a16="http://schemas.microsoft.com/office/drawing/2014/main" id="{D62ED205-404B-9142-9E53-86612F7F0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532" y="2831552"/>
            <a:ext cx="2453738" cy="3732974"/>
          </a:xfrm>
          <a:prstGeom prst="rect">
            <a:avLst/>
          </a:prstGeom>
        </p:spPr>
      </p:pic>
      <p:pic>
        <p:nvPicPr>
          <p:cNvPr id="10" name="Picture 9">
            <a:extLst>
              <a:ext uri="{FF2B5EF4-FFF2-40B4-BE49-F238E27FC236}">
                <a16:creationId xmlns:a16="http://schemas.microsoft.com/office/drawing/2014/main" id="{E6D05075-F635-7E49-9AD7-1F47C87F5C6C}"/>
              </a:ext>
            </a:extLst>
          </p:cNvPr>
          <p:cNvPicPr>
            <a:picLocks noChangeAspect="1"/>
          </p:cNvPicPr>
          <p:nvPr/>
        </p:nvPicPr>
        <p:blipFill>
          <a:blip r:embed="rId5"/>
          <a:stretch>
            <a:fillRect/>
          </a:stretch>
        </p:blipFill>
        <p:spPr>
          <a:xfrm>
            <a:off x="3311935" y="2832700"/>
            <a:ext cx="2288454" cy="3731826"/>
          </a:xfrm>
          <a:prstGeom prst="rect">
            <a:avLst/>
          </a:prstGeom>
        </p:spPr>
      </p:pic>
      <p:pic>
        <p:nvPicPr>
          <p:cNvPr id="12" name="Picture 11">
            <a:extLst>
              <a:ext uri="{FF2B5EF4-FFF2-40B4-BE49-F238E27FC236}">
                <a16:creationId xmlns:a16="http://schemas.microsoft.com/office/drawing/2014/main" id="{D0FFF0AD-67CB-634A-ABE2-C60F1CBEDE32}"/>
              </a:ext>
            </a:extLst>
          </p:cNvPr>
          <p:cNvPicPr>
            <a:picLocks noChangeAspect="1"/>
          </p:cNvPicPr>
          <p:nvPr/>
        </p:nvPicPr>
        <p:blipFill>
          <a:blip r:embed="rId6"/>
          <a:stretch>
            <a:fillRect/>
          </a:stretch>
        </p:blipFill>
        <p:spPr>
          <a:xfrm>
            <a:off x="8809887" y="2865824"/>
            <a:ext cx="2815170" cy="3794030"/>
          </a:xfrm>
          <a:prstGeom prst="rect">
            <a:avLst/>
          </a:prstGeom>
        </p:spPr>
      </p:pic>
    </p:spTree>
    <p:extLst>
      <p:ext uri="{BB962C8B-B14F-4D97-AF65-F5344CB8AC3E}">
        <p14:creationId xmlns:p14="http://schemas.microsoft.com/office/powerpoint/2010/main" val="2931905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7954B-7618-DE46-81FB-E01D4A0C79D6}"/>
              </a:ext>
            </a:extLst>
          </p:cNvPr>
          <p:cNvSpPr>
            <a:spLocks noGrp="1"/>
          </p:cNvSpPr>
          <p:nvPr>
            <p:ph type="title"/>
          </p:nvPr>
        </p:nvSpPr>
        <p:spPr>
          <a:xfrm>
            <a:off x="821792" y="701188"/>
            <a:ext cx="10571998" cy="970450"/>
          </a:xfrm>
        </p:spPr>
        <p:txBody>
          <a:bodyPr/>
          <a:lstStyle/>
          <a:p>
            <a:r>
              <a:rPr lang="en-US" dirty="0">
                <a:hlinkClick r:id="rId2"/>
              </a:rPr>
              <a:t>Teachers and Writers Collaborative </a:t>
            </a:r>
            <a:br>
              <a:rPr lang="en-US" dirty="0"/>
            </a:br>
            <a:r>
              <a:rPr lang="en-US" dirty="0"/>
              <a:t>creative writing books I recommend</a:t>
            </a:r>
          </a:p>
        </p:txBody>
      </p:sp>
      <p:pic>
        <p:nvPicPr>
          <p:cNvPr id="5" name="Content Placeholder 4">
            <a:extLst>
              <a:ext uri="{FF2B5EF4-FFF2-40B4-BE49-F238E27FC236}">
                <a16:creationId xmlns:a16="http://schemas.microsoft.com/office/drawing/2014/main" id="{0B37F58D-E7C0-F144-B314-531CF53B6BD0}"/>
              </a:ext>
            </a:extLst>
          </p:cNvPr>
          <p:cNvPicPr>
            <a:picLocks noGrp="1" noChangeAspect="1"/>
          </p:cNvPicPr>
          <p:nvPr>
            <p:ph idx="1"/>
          </p:nvPr>
        </p:nvPicPr>
        <p:blipFill>
          <a:blip r:embed="rId3"/>
          <a:stretch>
            <a:fillRect/>
          </a:stretch>
        </p:blipFill>
        <p:spPr>
          <a:xfrm>
            <a:off x="9176771" y="2243524"/>
            <a:ext cx="2813946" cy="4190331"/>
          </a:xfrm>
        </p:spPr>
      </p:pic>
      <p:pic>
        <p:nvPicPr>
          <p:cNvPr id="7" name="Picture 6">
            <a:extLst>
              <a:ext uri="{FF2B5EF4-FFF2-40B4-BE49-F238E27FC236}">
                <a16:creationId xmlns:a16="http://schemas.microsoft.com/office/drawing/2014/main" id="{CBFBF77D-8CFE-2447-89F3-E049F5257D36}"/>
              </a:ext>
            </a:extLst>
          </p:cNvPr>
          <p:cNvPicPr>
            <a:picLocks noChangeAspect="1"/>
          </p:cNvPicPr>
          <p:nvPr/>
        </p:nvPicPr>
        <p:blipFill>
          <a:blip r:embed="rId4"/>
          <a:stretch>
            <a:fillRect/>
          </a:stretch>
        </p:blipFill>
        <p:spPr>
          <a:xfrm>
            <a:off x="3202816" y="2210448"/>
            <a:ext cx="2829682" cy="4223407"/>
          </a:xfrm>
          <a:prstGeom prst="rect">
            <a:avLst/>
          </a:prstGeom>
        </p:spPr>
      </p:pic>
      <p:pic>
        <p:nvPicPr>
          <p:cNvPr id="9" name="Picture 8">
            <a:extLst>
              <a:ext uri="{FF2B5EF4-FFF2-40B4-BE49-F238E27FC236}">
                <a16:creationId xmlns:a16="http://schemas.microsoft.com/office/drawing/2014/main" id="{2068DD4B-B642-9F41-B3D4-E71EA28B3910}"/>
              </a:ext>
            </a:extLst>
          </p:cNvPr>
          <p:cNvPicPr>
            <a:picLocks noChangeAspect="1"/>
          </p:cNvPicPr>
          <p:nvPr/>
        </p:nvPicPr>
        <p:blipFill>
          <a:blip r:embed="rId5"/>
          <a:stretch>
            <a:fillRect/>
          </a:stretch>
        </p:blipFill>
        <p:spPr>
          <a:xfrm>
            <a:off x="6416918" y="2425698"/>
            <a:ext cx="2375433" cy="3559583"/>
          </a:xfrm>
          <a:prstGeom prst="rect">
            <a:avLst/>
          </a:prstGeom>
        </p:spPr>
      </p:pic>
      <p:sp>
        <p:nvSpPr>
          <p:cNvPr id="10" name="TextBox 9">
            <a:extLst>
              <a:ext uri="{FF2B5EF4-FFF2-40B4-BE49-F238E27FC236}">
                <a16:creationId xmlns:a16="http://schemas.microsoft.com/office/drawing/2014/main" id="{85EF93E7-8A6F-3640-899F-CA68BB2082F8}"/>
              </a:ext>
            </a:extLst>
          </p:cNvPr>
          <p:cNvSpPr txBox="1"/>
          <p:nvPr/>
        </p:nvSpPr>
        <p:spPr>
          <a:xfrm>
            <a:off x="310551" y="2425698"/>
            <a:ext cx="2725947" cy="3693319"/>
          </a:xfrm>
          <a:prstGeom prst="rect">
            <a:avLst/>
          </a:prstGeom>
          <a:noFill/>
        </p:spPr>
        <p:txBody>
          <a:bodyPr wrap="square" rtlCol="0">
            <a:spAutoFit/>
          </a:bodyPr>
          <a:lstStyle/>
          <a:p>
            <a:r>
              <a:rPr lang="en-US" dirty="0"/>
              <a:t>“Founded in 1967, Teachers &amp; Writers Collaborative is one of the first writers-in-the-schools programs, with a 50+ year history of delivering innovative creative writing programs that increase access to the arts, build community and amplify youth voices”</a:t>
            </a:r>
          </a:p>
        </p:txBody>
      </p:sp>
    </p:spTree>
    <p:extLst>
      <p:ext uri="{BB962C8B-B14F-4D97-AF65-F5344CB8AC3E}">
        <p14:creationId xmlns:p14="http://schemas.microsoft.com/office/powerpoint/2010/main" val="14680039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D717-F410-0849-ADA7-BFE4A043E681}"/>
              </a:ext>
            </a:extLst>
          </p:cNvPr>
          <p:cNvSpPr>
            <a:spLocks noGrp="1"/>
          </p:cNvSpPr>
          <p:nvPr>
            <p:ph type="title"/>
          </p:nvPr>
        </p:nvSpPr>
        <p:spPr>
          <a:xfrm>
            <a:off x="810000" y="1054930"/>
            <a:ext cx="11382000" cy="970450"/>
          </a:xfrm>
        </p:spPr>
        <p:txBody>
          <a:bodyPr/>
          <a:lstStyle/>
          <a:p>
            <a:r>
              <a:rPr lang="en-US" dirty="0"/>
              <a:t>Excerpt from the poem “Passage” </a:t>
            </a:r>
            <a:br>
              <a:rPr lang="en-US" dirty="0"/>
            </a:br>
            <a:r>
              <a:rPr lang="en-US" dirty="0"/>
              <a:t>by Ariana Brown </a:t>
            </a:r>
            <a:br>
              <a:rPr lang="en-US" dirty="0"/>
            </a:br>
            <a:r>
              <a:rPr lang="en-US" sz="2800" dirty="0"/>
              <a:t>(see next page for lesson plan link)</a:t>
            </a:r>
          </a:p>
        </p:txBody>
      </p:sp>
      <p:sp>
        <p:nvSpPr>
          <p:cNvPr id="3" name="Content Placeholder 2">
            <a:extLst>
              <a:ext uri="{FF2B5EF4-FFF2-40B4-BE49-F238E27FC236}">
                <a16:creationId xmlns:a16="http://schemas.microsoft.com/office/drawing/2014/main" id="{D5F03515-D25A-FD4B-B47E-6A5DD1811AF4}"/>
              </a:ext>
            </a:extLst>
          </p:cNvPr>
          <p:cNvSpPr>
            <a:spLocks noGrp="1"/>
          </p:cNvSpPr>
          <p:nvPr>
            <p:ph idx="1"/>
          </p:nvPr>
        </p:nvSpPr>
        <p:spPr>
          <a:xfrm>
            <a:off x="1454227" y="2379644"/>
            <a:ext cx="9221117" cy="4087258"/>
          </a:xfrm>
        </p:spPr>
        <p:txBody>
          <a:bodyPr>
            <a:normAutofit/>
          </a:bodyPr>
          <a:lstStyle/>
          <a:p>
            <a:pPr marL="0" indent="0">
              <a:buNone/>
            </a:pPr>
            <a:r>
              <a:rPr lang="en-US" dirty="0"/>
              <a:t>“2015 was the first year in which Mexico included </a:t>
            </a:r>
            <a:r>
              <a:rPr lang="en-US" dirty="0" err="1"/>
              <a:t>Afromexicans</a:t>
            </a:r>
            <a:br>
              <a:rPr lang="en-US" dirty="0"/>
            </a:br>
            <a:r>
              <a:rPr lang="en-US" dirty="0"/>
              <a:t>in the national census, despite having been a country for 500 years.</a:t>
            </a:r>
          </a:p>
          <a:p>
            <a:pPr marL="0" indent="0">
              <a:buNone/>
            </a:pPr>
            <a:endParaRPr lang="en-US" dirty="0"/>
          </a:p>
          <a:p>
            <a:pPr marL="0" indent="0">
              <a:buNone/>
            </a:pPr>
            <a:r>
              <a:rPr lang="en-US" dirty="0"/>
              <a:t>“&amp; because most of my grandparents’ country thinks</a:t>
            </a:r>
            <a:br>
              <a:rPr lang="en-US" dirty="0"/>
            </a:br>
            <a:r>
              <a:rPr lang="en-US" dirty="0"/>
              <a:t>this happened so long ago that I cannot possibly exist,</a:t>
            </a:r>
            <a:br>
              <a:rPr lang="en-US" dirty="0"/>
            </a:br>
            <a:r>
              <a:rPr lang="en-US" dirty="0"/>
              <a:t>the man at the </a:t>
            </a:r>
            <a:r>
              <a:rPr lang="en-US" dirty="0" err="1"/>
              <a:t>carnicería</a:t>
            </a:r>
            <a:r>
              <a:rPr lang="en-US" dirty="0"/>
              <a:t> speaks to me in English,</a:t>
            </a:r>
            <a:br>
              <a:rPr lang="en-US" dirty="0"/>
            </a:br>
            <a:r>
              <a:rPr lang="en-US" dirty="0"/>
              <a:t>even though I started the conversation in Spanish.</a:t>
            </a:r>
            <a:br>
              <a:rPr lang="en-US" dirty="0"/>
            </a:br>
            <a:r>
              <a:rPr lang="en-US" dirty="0"/>
              <a:t>&amp; the number of times I’ve been asked if I’m Puerto Rican                                                           when I grew up in a Mexican neighborhood</a:t>
            </a:r>
            <a:br>
              <a:rPr lang="en-US" dirty="0"/>
            </a:br>
            <a:r>
              <a:rPr lang="en-US" dirty="0"/>
              <a:t>three hours from the border.”</a:t>
            </a:r>
          </a:p>
        </p:txBody>
      </p:sp>
      <p:pic>
        <p:nvPicPr>
          <p:cNvPr id="4" name="Content Placeholder 4">
            <a:extLst>
              <a:ext uri="{FF2B5EF4-FFF2-40B4-BE49-F238E27FC236}">
                <a16:creationId xmlns:a16="http://schemas.microsoft.com/office/drawing/2014/main" id="{7FD50176-74D7-274A-BC51-94D69FDB2A07}"/>
              </a:ext>
            </a:extLst>
          </p:cNvPr>
          <p:cNvPicPr>
            <a:picLocks noChangeAspect="1"/>
          </p:cNvPicPr>
          <p:nvPr/>
        </p:nvPicPr>
        <p:blipFill>
          <a:blip r:embed="rId2"/>
          <a:stretch>
            <a:fillRect/>
          </a:stretch>
        </p:blipFill>
        <p:spPr>
          <a:xfrm>
            <a:off x="9150201" y="2475675"/>
            <a:ext cx="2408067" cy="3636963"/>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32536758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A5C41-B62E-AB42-ABFD-6B09B8C91D35}"/>
              </a:ext>
            </a:extLst>
          </p:cNvPr>
          <p:cNvSpPr>
            <a:spLocks noGrp="1"/>
          </p:cNvSpPr>
          <p:nvPr>
            <p:ph type="title"/>
          </p:nvPr>
        </p:nvSpPr>
        <p:spPr>
          <a:xfrm>
            <a:off x="809999" y="447188"/>
            <a:ext cx="11094453" cy="970450"/>
          </a:xfrm>
        </p:spPr>
        <p:txBody>
          <a:bodyPr/>
          <a:lstStyle/>
          <a:p>
            <a:r>
              <a:rPr lang="en-US" dirty="0"/>
              <a:t>Ariana Brown’s website has lesson plans aligned with the TEKS for some of her poems</a:t>
            </a:r>
          </a:p>
        </p:txBody>
      </p:sp>
      <p:pic>
        <p:nvPicPr>
          <p:cNvPr id="4" name="Content Placeholder 4">
            <a:extLst>
              <a:ext uri="{FF2B5EF4-FFF2-40B4-BE49-F238E27FC236}">
                <a16:creationId xmlns:a16="http://schemas.microsoft.com/office/drawing/2014/main" id="{74D49F96-581E-DD4E-9FAC-89557BF6A377}"/>
              </a:ext>
            </a:extLst>
          </p:cNvPr>
          <p:cNvPicPr>
            <a:picLocks noGrp="1" noChangeAspect="1"/>
          </p:cNvPicPr>
          <p:nvPr>
            <p:ph idx="1"/>
          </p:nvPr>
        </p:nvPicPr>
        <p:blipFill>
          <a:blip r:embed="rId2"/>
          <a:stretch>
            <a:fillRect/>
          </a:stretch>
        </p:blipFill>
        <p:spPr>
          <a:xfrm>
            <a:off x="8998139" y="2534262"/>
            <a:ext cx="2408067" cy="3636963"/>
          </a:xfrm>
          <a:prstGeom prst="rect">
            <a:avLst/>
          </a:prstGeom>
          <a:effectLst>
            <a:outerShdw blurRad="50800" dir="14400000">
              <a:srgbClr val="000000">
                <a:alpha val="40000"/>
              </a:srgbClr>
            </a:outerShdw>
          </a:effectLst>
        </p:spPr>
      </p:pic>
      <p:sp>
        <p:nvSpPr>
          <p:cNvPr id="5" name="TextBox 4">
            <a:extLst>
              <a:ext uri="{FF2B5EF4-FFF2-40B4-BE49-F238E27FC236}">
                <a16:creationId xmlns:a16="http://schemas.microsoft.com/office/drawing/2014/main" id="{31EABA0B-71D9-354F-8E25-80BA0F1478E9}"/>
              </a:ext>
            </a:extLst>
          </p:cNvPr>
          <p:cNvSpPr txBox="1"/>
          <p:nvPr/>
        </p:nvSpPr>
        <p:spPr>
          <a:xfrm>
            <a:off x="1169274" y="2336506"/>
            <a:ext cx="6987396" cy="1754326"/>
          </a:xfrm>
          <a:prstGeom prst="rect">
            <a:avLst/>
          </a:prstGeom>
          <a:noFill/>
        </p:spPr>
        <p:txBody>
          <a:bodyPr wrap="square" rtlCol="0">
            <a:spAutoFit/>
          </a:bodyPr>
          <a:lstStyle/>
          <a:p>
            <a:r>
              <a:rPr lang="en-US" dirty="0">
                <a:hlinkClick r:id="rId3"/>
              </a:rPr>
              <a:t>“</a:t>
            </a:r>
            <a:r>
              <a:rPr lang="en-US" i="1" dirty="0"/>
              <a:t>Lesson plans. LPs also include TEKS objectives (Texas Essential Knowledge &amp; Skills) for Texas-based educators. High school LPs are designed to take place over 1-2 days. Elementary LPs are designed to take place over one week. ”</a:t>
            </a:r>
            <a:br>
              <a:rPr lang="en-US" dirty="0"/>
            </a:br>
            <a:r>
              <a:rPr lang="en-US" dirty="0"/>
              <a:t> </a:t>
            </a:r>
            <a:r>
              <a:rPr lang="en-US" dirty="0">
                <a:hlinkClick r:id="rId3"/>
              </a:rPr>
              <a:t>http://www.arianabrown.com/resources.html</a:t>
            </a:r>
            <a:endParaRPr lang="en-US" dirty="0"/>
          </a:p>
          <a:p>
            <a:endParaRPr lang="en-US" dirty="0"/>
          </a:p>
        </p:txBody>
      </p:sp>
      <p:sp>
        <p:nvSpPr>
          <p:cNvPr id="6" name="TextBox 5">
            <a:extLst>
              <a:ext uri="{FF2B5EF4-FFF2-40B4-BE49-F238E27FC236}">
                <a16:creationId xmlns:a16="http://schemas.microsoft.com/office/drawing/2014/main" id="{71B0FA7D-7F42-734C-98DB-D120C8BB8FF1}"/>
              </a:ext>
            </a:extLst>
          </p:cNvPr>
          <p:cNvSpPr txBox="1"/>
          <p:nvPr/>
        </p:nvSpPr>
        <p:spPr>
          <a:xfrm>
            <a:off x="1311216" y="4375026"/>
            <a:ext cx="6124754" cy="1754326"/>
          </a:xfrm>
          <a:prstGeom prst="rect">
            <a:avLst/>
          </a:prstGeom>
          <a:noFill/>
        </p:spPr>
        <p:txBody>
          <a:bodyPr wrap="square" rtlCol="0">
            <a:spAutoFit/>
          </a:bodyPr>
          <a:lstStyle/>
          <a:p>
            <a:r>
              <a:rPr lang="en-US" dirty="0"/>
              <a:t>Some of the listed poem topics include: bilingualism, African slavery in Mexico, Latinx identity, race/ethnicity, Black girlhood, self-esteem, beauty, anti-Blackness, mental health, spirituality, mental health, self-care, and more</a:t>
            </a:r>
          </a:p>
          <a:p>
            <a:endParaRPr lang="en-US" dirty="0"/>
          </a:p>
        </p:txBody>
      </p:sp>
    </p:spTree>
    <p:extLst>
      <p:ext uri="{BB962C8B-B14F-4D97-AF65-F5344CB8AC3E}">
        <p14:creationId xmlns:p14="http://schemas.microsoft.com/office/powerpoint/2010/main" val="1138282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9C410-DFB1-4E4F-BB74-A24985E43662}"/>
              </a:ext>
            </a:extLst>
          </p:cNvPr>
          <p:cNvSpPr>
            <a:spLocks noGrp="1"/>
          </p:cNvSpPr>
          <p:nvPr>
            <p:ph type="title"/>
          </p:nvPr>
        </p:nvSpPr>
        <p:spPr/>
        <p:txBody>
          <a:bodyPr/>
          <a:lstStyle/>
          <a:p>
            <a:r>
              <a:rPr lang="en-US" dirty="0"/>
              <a:t>Post-presentation activities </a:t>
            </a:r>
          </a:p>
        </p:txBody>
      </p:sp>
      <p:sp>
        <p:nvSpPr>
          <p:cNvPr id="3" name="Content Placeholder 2">
            <a:extLst>
              <a:ext uri="{FF2B5EF4-FFF2-40B4-BE49-F238E27FC236}">
                <a16:creationId xmlns:a16="http://schemas.microsoft.com/office/drawing/2014/main" id="{37757BB8-F9DF-D942-A501-D67427959613}"/>
              </a:ext>
            </a:extLst>
          </p:cNvPr>
          <p:cNvSpPr>
            <a:spLocks noGrp="1"/>
          </p:cNvSpPr>
          <p:nvPr>
            <p:ph idx="1"/>
          </p:nvPr>
        </p:nvSpPr>
        <p:spPr>
          <a:xfrm>
            <a:off x="818712" y="2498333"/>
            <a:ext cx="10554574" cy="3636511"/>
          </a:xfrm>
        </p:spPr>
        <p:txBody>
          <a:bodyPr>
            <a:normAutofit fontScale="32500" lnSpcReduction="20000"/>
          </a:bodyPr>
          <a:lstStyle/>
          <a:p>
            <a:endParaRPr lang="en-US" sz="2000" dirty="0"/>
          </a:p>
          <a:p>
            <a:endParaRPr lang="en-US" sz="4600" dirty="0"/>
          </a:p>
          <a:p>
            <a:endParaRPr lang="en-US" sz="4600" dirty="0"/>
          </a:p>
          <a:p>
            <a:pPr marL="0" indent="0">
              <a:buNone/>
            </a:pPr>
            <a:r>
              <a:rPr lang="en-US" sz="4600" dirty="0"/>
              <a:t>Break-out rooms</a:t>
            </a:r>
          </a:p>
          <a:p>
            <a:r>
              <a:rPr lang="en-US" sz="4600" dirty="0"/>
              <a:t>Discuss one of the following poems in your group:</a:t>
            </a:r>
          </a:p>
          <a:p>
            <a:pPr lvl="1"/>
            <a:r>
              <a:rPr lang="en-US" sz="4600" dirty="0"/>
              <a:t>-one of </a:t>
            </a:r>
            <a:r>
              <a:rPr lang="en-US" sz="4600" dirty="0" err="1"/>
              <a:t>iren’e</a:t>
            </a:r>
            <a:r>
              <a:rPr lang="en-US" sz="4600" dirty="0"/>
              <a:t> </a:t>
            </a:r>
            <a:r>
              <a:rPr lang="en-US" sz="4600" dirty="0" err="1"/>
              <a:t>lara</a:t>
            </a:r>
            <a:r>
              <a:rPr lang="en-US" sz="4600" dirty="0"/>
              <a:t> </a:t>
            </a:r>
            <a:r>
              <a:rPr lang="en-US" sz="4600" dirty="0" err="1"/>
              <a:t>silva’s</a:t>
            </a:r>
            <a:r>
              <a:rPr lang="en-US" sz="4600" dirty="0"/>
              <a:t> poems</a:t>
            </a:r>
          </a:p>
          <a:p>
            <a:pPr lvl="1"/>
            <a:r>
              <a:rPr lang="en-US" sz="4600" dirty="0"/>
              <a:t>-one of José Antonio Rodríguez’s poem</a:t>
            </a:r>
          </a:p>
          <a:p>
            <a:pPr lvl="1"/>
            <a:r>
              <a:rPr lang="en-US" sz="4600" dirty="0"/>
              <a:t>Gabriel Ramirez’s poem</a:t>
            </a:r>
          </a:p>
          <a:p>
            <a:pPr lvl="1"/>
            <a:r>
              <a:rPr lang="en-US" sz="4600" dirty="0"/>
              <a:t>Underline words, phrases that resonate</a:t>
            </a:r>
          </a:p>
          <a:p>
            <a:pPr lvl="1"/>
            <a:r>
              <a:rPr lang="en-US" sz="4600" dirty="0"/>
              <a:t>if time, discuss how you would teach it?</a:t>
            </a:r>
          </a:p>
          <a:p>
            <a:pPr lvl="1"/>
            <a:r>
              <a:rPr lang="en-US" sz="4600" dirty="0"/>
              <a:t>If time, think about a creative writing exercise that could </a:t>
            </a:r>
          </a:p>
          <a:p>
            <a:pPr marL="457200" lvl="1" indent="0">
              <a:buNone/>
            </a:pPr>
            <a:r>
              <a:rPr lang="en-US" sz="4600" dirty="0"/>
              <a:t>go along with the poem for the youth</a:t>
            </a:r>
          </a:p>
          <a:p>
            <a:pPr lvl="1"/>
            <a:endParaRPr lang="en-US" sz="2000" dirty="0"/>
          </a:p>
          <a:p>
            <a:pPr marL="457200" lvl="1" indent="0">
              <a:buNone/>
            </a:pPr>
            <a:endParaRPr lang="en-US" sz="2000" dirty="0"/>
          </a:p>
          <a:p>
            <a:pPr lvl="1"/>
            <a:endParaRPr lang="en-US" dirty="0"/>
          </a:p>
          <a:p>
            <a:pPr lvl="1"/>
            <a:endParaRPr lang="en-US" dirty="0"/>
          </a:p>
        </p:txBody>
      </p:sp>
      <p:pic>
        <p:nvPicPr>
          <p:cNvPr id="5" name="Picture 4">
            <a:hlinkClick r:id="rId2"/>
            <a:extLst>
              <a:ext uri="{FF2B5EF4-FFF2-40B4-BE49-F238E27FC236}">
                <a16:creationId xmlns:a16="http://schemas.microsoft.com/office/drawing/2014/main" id="{90713B64-66A7-4346-8461-51BADC91FD75}"/>
              </a:ext>
            </a:extLst>
          </p:cNvPr>
          <p:cNvPicPr>
            <a:picLocks noChangeAspect="1"/>
          </p:cNvPicPr>
          <p:nvPr/>
        </p:nvPicPr>
        <p:blipFill>
          <a:blip r:embed="rId3"/>
          <a:stretch>
            <a:fillRect/>
          </a:stretch>
        </p:blipFill>
        <p:spPr>
          <a:xfrm>
            <a:off x="7392107" y="2151833"/>
            <a:ext cx="4531665" cy="3786995"/>
          </a:xfrm>
          <a:prstGeom prst="rect">
            <a:avLst/>
          </a:prstGeom>
        </p:spPr>
      </p:pic>
      <p:sp>
        <p:nvSpPr>
          <p:cNvPr id="6" name="TextBox 5">
            <a:extLst>
              <a:ext uri="{FF2B5EF4-FFF2-40B4-BE49-F238E27FC236}">
                <a16:creationId xmlns:a16="http://schemas.microsoft.com/office/drawing/2014/main" id="{43508D81-A48B-6A4F-8BFB-854D23735696}"/>
              </a:ext>
            </a:extLst>
          </p:cNvPr>
          <p:cNvSpPr txBox="1"/>
          <p:nvPr/>
        </p:nvSpPr>
        <p:spPr>
          <a:xfrm>
            <a:off x="7983381" y="6100662"/>
            <a:ext cx="3349115" cy="261610"/>
          </a:xfrm>
          <a:prstGeom prst="rect">
            <a:avLst/>
          </a:prstGeom>
          <a:noFill/>
        </p:spPr>
        <p:txBody>
          <a:bodyPr wrap="square" rtlCol="0">
            <a:spAutoFit/>
          </a:bodyPr>
          <a:lstStyle/>
          <a:p>
            <a:r>
              <a:rPr lang="en-US" sz="1100" dirty="0"/>
              <a:t>Image from IDWA website</a:t>
            </a:r>
          </a:p>
        </p:txBody>
      </p:sp>
    </p:spTree>
    <p:extLst>
      <p:ext uri="{BB962C8B-B14F-4D97-AF65-F5344CB8AC3E}">
        <p14:creationId xmlns:p14="http://schemas.microsoft.com/office/powerpoint/2010/main" val="3872610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F14F-9B5A-0E4E-A305-8C1ED5C08D76}"/>
              </a:ext>
            </a:extLst>
          </p:cNvPr>
          <p:cNvSpPr>
            <a:spLocks noGrp="1"/>
          </p:cNvSpPr>
          <p:nvPr>
            <p:ph type="ctrTitle"/>
          </p:nvPr>
        </p:nvSpPr>
        <p:spPr>
          <a:xfrm>
            <a:off x="1262979" y="1957915"/>
            <a:ext cx="10572000" cy="1989515"/>
          </a:xfrm>
        </p:spPr>
        <p:txBody>
          <a:bodyPr>
            <a:normAutofit/>
          </a:bodyPr>
          <a:lstStyle/>
          <a:p>
            <a:r>
              <a:rPr lang="en-US" dirty="0"/>
              <a:t>Writing workshop activities during the pandemic </a:t>
            </a:r>
          </a:p>
        </p:txBody>
      </p:sp>
      <p:sp>
        <p:nvSpPr>
          <p:cNvPr id="3" name="Subtitle 2">
            <a:extLst>
              <a:ext uri="{FF2B5EF4-FFF2-40B4-BE49-F238E27FC236}">
                <a16:creationId xmlns:a16="http://schemas.microsoft.com/office/drawing/2014/main" id="{138AA705-F2C6-0C40-9348-C10094933620}"/>
              </a:ext>
            </a:extLst>
          </p:cNvPr>
          <p:cNvSpPr>
            <a:spLocks noGrp="1"/>
          </p:cNvSpPr>
          <p:nvPr>
            <p:ph type="subTitle" idx="1"/>
          </p:nvPr>
        </p:nvSpPr>
        <p:spPr>
          <a:xfrm>
            <a:off x="1430750" y="5356521"/>
            <a:ext cx="10572000" cy="1130839"/>
          </a:xfrm>
        </p:spPr>
        <p:txBody>
          <a:bodyPr>
            <a:normAutofit lnSpcReduction="10000"/>
          </a:bodyPr>
          <a:lstStyle/>
          <a:p>
            <a:r>
              <a:rPr lang="en-US" dirty="0"/>
              <a:t>by Emmy Pérez</a:t>
            </a:r>
          </a:p>
          <a:p>
            <a:r>
              <a:rPr lang="en-US" dirty="0"/>
              <a:t>Texas Poet Laureate 2020</a:t>
            </a:r>
          </a:p>
          <a:p>
            <a:r>
              <a:rPr lang="en-US" dirty="0"/>
              <a:t>Professor of Creative Writing, University of Texas Rio Grande Valley</a:t>
            </a:r>
          </a:p>
        </p:txBody>
      </p:sp>
    </p:spTree>
    <p:extLst>
      <p:ext uri="{BB962C8B-B14F-4D97-AF65-F5344CB8AC3E}">
        <p14:creationId xmlns:p14="http://schemas.microsoft.com/office/powerpoint/2010/main" val="28931135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A6695-D62D-5E4B-9649-C31E3633A2AC}"/>
              </a:ext>
            </a:extLst>
          </p:cNvPr>
          <p:cNvSpPr>
            <a:spLocks noGrp="1"/>
          </p:cNvSpPr>
          <p:nvPr>
            <p:ph type="title"/>
          </p:nvPr>
        </p:nvSpPr>
        <p:spPr/>
        <p:txBody>
          <a:bodyPr/>
          <a:lstStyle/>
          <a:p>
            <a:r>
              <a:rPr lang="en-US" dirty="0"/>
              <a:t>Writing prompts I’ve used lately with youth during the pandemic</a:t>
            </a:r>
          </a:p>
        </p:txBody>
      </p:sp>
      <p:sp>
        <p:nvSpPr>
          <p:cNvPr id="3" name="Content Placeholder 2">
            <a:extLst>
              <a:ext uri="{FF2B5EF4-FFF2-40B4-BE49-F238E27FC236}">
                <a16:creationId xmlns:a16="http://schemas.microsoft.com/office/drawing/2014/main" id="{17222A75-F00E-AA4C-A51B-81893C2AE59E}"/>
              </a:ext>
            </a:extLst>
          </p:cNvPr>
          <p:cNvSpPr>
            <a:spLocks noGrp="1"/>
          </p:cNvSpPr>
          <p:nvPr>
            <p:ph idx="1"/>
          </p:nvPr>
        </p:nvSpPr>
        <p:spPr/>
        <p:txBody>
          <a:bodyPr>
            <a:normAutofit/>
          </a:bodyPr>
          <a:lstStyle/>
          <a:p>
            <a:r>
              <a:rPr lang="en-US" sz="2400" dirty="0"/>
              <a:t>1. Encouragement for breaking silence in writing. Freewriting to express how they are feeling right now</a:t>
            </a:r>
          </a:p>
          <a:p>
            <a:r>
              <a:rPr lang="en-US" sz="2400" dirty="0"/>
              <a:t>2. Levi Romero’s Where I’m From writing activity, but adapted as a scavenger hunt in the house or wherever they are at—they can also draw the details from memory</a:t>
            </a:r>
          </a:p>
          <a:p>
            <a:r>
              <a:rPr lang="en-US" sz="2400" dirty="0"/>
              <a:t>3. Write an epistolary or letter poem as a love poem to your community/communities or someone you miss and can’t see very much anymore during the pandemic</a:t>
            </a:r>
          </a:p>
        </p:txBody>
      </p:sp>
    </p:spTree>
    <p:extLst>
      <p:ext uri="{BB962C8B-B14F-4D97-AF65-F5344CB8AC3E}">
        <p14:creationId xmlns:p14="http://schemas.microsoft.com/office/powerpoint/2010/main" val="972765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48049-E1F6-6D43-A58B-3314E11124F5}"/>
              </a:ext>
            </a:extLst>
          </p:cNvPr>
          <p:cNvSpPr>
            <a:spLocks noGrp="1"/>
          </p:cNvSpPr>
          <p:nvPr>
            <p:ph type="title"/>
          </p:nvPr>
        </p:nvSpPr>
        <p:spPr>
          <a:xfrm>
            <a:off x="907632" y="121254"/>
            <a:ext cx="10571998" cy="1640404"/>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Where are you from? Where is your family from? Where do you live now if not the same place?</a:t>
            </a:r>
          </a:p>
        </p:txBody>
      </p:sp>
      <p:sp>
        <p:nvSpPr>
          <p:cNvPr id="3" name="Content Placeholder 2">
            <a:extLst>
              <a:ext uri="{FF2B5EF4-FFF2-40B4-BE49-F238E27FC236}">
                <a16:creationId xmlns:a16="http://schemas.microsoft.com/office/drawing/2014/main" id="{797677E5-9B9E-614D-B91E-D480CB0441EC}"/>
              </a:ext>
            </a:extLst>
          </p:cNvPr>
          <p:cNvSpPr>
            <a:spLocks noGrp="1"/>
          </p:cNvSpPr>
          <p:nvPr>
            <p:ph idx="1"/>
          </p:nvPr>
        </p:nvSpPr>
        <p:spPr>
          <a:xfrm>
            <a:off x="571500" y="2365507"/>
            <a:ext cx="11244263" cy="4035293"/>
          </a:xfrm>
        </p:spPr>
        <p:txBody>
          <a:bodyPr>
            <a:normAutofit/>
          </a:bodyPr>
          <a:lstStyle/>
          <a:p>
            <a:pPr marL="0" indent="0">
              <a:buNone/>
            </a:pPr>
            <a:r>
              <a:rPr lang="en-US" sz="2400" dirty="0"/>
              <a:t>Please type your answers in the chat… </a:t>
            </a:r>
          </a:p>
        </p:txBody>
      </p:sp>
    </p:spTree>
    <p:extLst>
      <p:ext uri="{BB962C8B-B14F-4D97-AF65-F5344CB8AC3E}">
        <p14:creationId xmlns:p14="http://schemas.microsoft.com/office/powerpoint/2010/main" val="9365601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62D98-6CE5-DE4B-9E8F-5DFF9894EA33}"/>
              </a:ext>
            </a:extLst>
          </p:cNvPr>
          <p:cNvSpPr>
            <a:spLocks noGrp="1"/>
          </p:cNvSpPr>
          <p:nvPr>
            <p:ph type="title"/>
          </p:nvPr>
        </p:nvSpPr>
        <p:spPr/>
        <p:txBody>
          <a:bodyPr/>
          <a:lstStyle/>
          <a:p>
            <a:br>
              <a:rPr lang="en-US" dirty="0"/>
            </a:br>
            <a:br>
              <a:rPr lang="en-US" dirty="0"/>
            </a:br>
            <a:r>
              <a:rPr lang="en-US" dirty="0"/>
              <a:t>How do we liberate our pens, hearts, &amp; minds as writers?</a:t>
            </a:r>
          </a:p>
        </p:txBody>
      </p:sp>
      <p:sp>
        <p:nvSpPr>
          <p:cNvPr id="3" name="Content Placeholder 2">
            <a:extLst>
              <a:ext uri="{FF2B5EF4-FFF2-40B4-BE49-F238E27FC236}">
                <a16:creationId xmlns:a16="http://schemas.microsoft.com/office/drawing/2014/main" id="{D6C76BCE-5BF1-F645-A6EE-C91B25EBF458}"/>
              </a:ext>
            </a:extLst>
          </p:cNvPr>
          <p:cNvSpPr>
            <a:spLocks noGrp="1"/>
          </p:cNvSpPr>
          <p:nvPr>
            <p:ph idx="1"/>
          </p:nvPr>
        </p:nvSpPr>
        <p:spPr>
          <a:xfrm>
            <a:off x="810000" y="2313476"/>
            <a:ext cx="11150003" cy="3825984"/>
          </a:xfrm>
        </p:spPr>
        <p:txBody>
          <a:bodyPr>
            <a:normAutofit/>
          </a:bodyPr>
          <a:lstStyle/>
          <a:p>
            <a:pPr marL="0" indent="0">
              <a:buNone/>
            </a:pPr>
            <a:endParaRPr lang="en-US" sz="2400" dirty="0"/>
          </a:p>
          <a:p>
            <a:pPr marL="0" indent="0">
              <a:buNone/>
            </a:pPr>
            <a:r>
              <a:rPr lang="en-US" sz="2400" dirty="0"/>
              <a:t>Audre Lorde, writes, “What are the words you do not yet have? What do you need to say? What are the tyrannies you swallow day by day and attempt to make your own…”</a:t>
            </a:r>
          </a:p>
          <a:p>
            <a:pPr marL="0" indent="0">
              <a:buNone/>
            </a:pPr>
            <a:endParaRPr lang="en-US" sz="2400" dirty="0"/>
          </a:p>
          <a:p>
            <a:pPr marL="800100" lvl="2" indent="0">
              <a:buNone/>
            </a:pPr>
            <a:r>
              <a:rPr lang="en-US" sz="1200" dirty="0"/>
              <a:t>											from ”The Transformation of Silence into Language and Action” </a:t>
            </a:r>
          </a:p>
          <a:p>
            <a:pPr marL="0" indent="0">
              <a:buNone/>
            </a:pPr>
            <a:endParaRPr lang="en-US" sz="2400" dirty="0"/>
          </a:p>
        </p:txBody>
      </p:sp>
    </p:spTree>
    <p:extLst>
      <p:ext uri="{BB962C8B-B14F-4D97-AF65-F5344CB8AC3E}">
        <p14:creationId xmlns:p14="http://schemas.microsoft.com/office/powerpoint/2010/main" val="3653993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Gloria Anzaldúa on why she writes:</a:t>
            </a:r>
          </a:p>
        </p:txBody>
      </p:sp>
      <p:sp>
        <p:nvSpPr>
          <p:cNvPr id="3" name="Content Placeholder 2"/>
          <p:cNvSpPr>
            <a:spLocks noGrp="1"/>
          </p:cNvSpPr>
          <p:nvPr>
            <p:ph idx="1"/>
          </p:nvPr>
        </p:nvSpPr>
        <p:spPr>
          <a:xfrm>
            <a:off x="1608462" y="1989918"/>
            <a:ext cx="10419759" cy="4391652"/>
          </a:xfrm>
        </p:spPr>
        <p:txBody>
          <a:bodyPr>
            <a:normAutofit/>
          </a:bodyPr>
          <a:lstStyle/>
          <a:p>
            <a:pPr marL="0" indent="0">
              <a:buNone/>
            </a:pPr>
            <a:endParaRPr lang="en-US" sz="3500" dirty="0"/>
          </a:p>
          <a:p>
            <a:pPr marL="0" indent="0" algn="just">
              <a:buNone/>
            </a:pPr>
            <a:r>
              <a:rPr lang="en-US" sz="2600" dirty="0"/>
              <a:t>“By writing I put order in the world, give it a handle so I can grasp it. I write because life does not appease my appetites and hunger. I write to record what others erase when I speak, to rewrite the stories others have miswritten about me, about you. To become more intimate with myself and you. To discover myself, preserve myself, to make myself, to achieve self-autonomy… Finally, I write because I’m scared of writing but I’m more scared of not writing.”</a:t>
            </a:r>
          </a:p>
          <a:p>
            <a:pPr marL="0" indent="0" algn="just">
              <a:buNone/>
            </a:pPr>
            <a:r>
              <a:rPr lang="en-US" b="0" dirty="0"/>
              <a:t>							–</a:t>
            </a:r>
            <a:r>
              <a:rPr lang="en-US" dirty="0"/>
              <a:t> “Speaking in Tongues: A Letter to Third World Women Writers” </a:t>
            </a:r>
          </a:p>
        </p:txBody>
      </p:sp>
      <p:sp>
        <p:nvSpPr>
          <p:cNvPr id="4" name="TextBox 3"/>
          <p:cNvSpPr txBox="1"/>
          <p:nvPr/>
        </p:nvSpPr>
        <p:spPr>
          <a:xfrm>
            <a:off x="7206931" y="6381570"/>
            <a:ext cx="3942140" cy="461665"/>
          </a:xfrm>
          <a:prstGeom prst="rect">
            <a:avLst/>
          </a:prstGeom>
          <a:noFill/>
        </p:spPr>
        <p:txBody>
          <a:bodyPr wrap="square" rtlCol="0">
            <a:spAutoFit/>
          </a:bodyPr>
          <a:lstStyle/>
          <a:p>
            <a:r>
              <a:rPr lang="en-US" sz="1200" dirty="0"/>
              <a:t>from </a:t>
            </a:r>
            <a:r>
              <a:rPr lang="en-US" sz="1200" i="1" dirty="0"/>
              <a:t>This Bridge Called My Back </a:t>
            </a:r>
            <a:r>
              <a:rPr lang="en-US" sz="1200" dirty="0"/>
              <a:t>(1981) and </a:t>
            </a:r>
            <a:r>
              <a:rPr lang="en-US" sz="1200" i="1" dirty="0"/>
              <a:t>The Gloria Anzaldúa Reader</a:t>
            </a:r>
            <a:endParaRPr lang="en-US" sz="1200" dirty="0"/>
          </a:p>
        </p:txBody>
      </p:sp>
    </p:spTree>
    <p:extLst>
      <p:ext uri="{BB962C8B-B14F-4D97-AF65-F5344CB8AC3E}">
        <p14:creationId xmlns:p14="http://schemas.microsoft.com/office/powerpoint/2010/main" val="3259721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Gloria Anzaldúa’s writing advice:</a:t>
            </a:r>
          </a:p>
        </p:txBody>
      </p:sp>
      <p:sp>
        <p:nvSpPr>
          <p:cNvPr id="3" name="Content Placeholder 2"/>
          <p:cNvSpPr>
            <a:spLocks noGrp="1"/>
          </p:cNvSpPr>
          <p:nvPr>
            <p:ph idx="1"/>
          </p:nvPr>
        </p:nvSpPr>
        <p:spPr>
          <a:xfrm>
            <a:off x="1520328" y="2405742"/>
            <a:ext cx="9452472" cy="4953000"/>
          </a:xfrm>
        </p:spPr>
        <p:txBody>
          <a:bodyPr>
            <a:normAutofit/>
          </a:bodyPr>
          <a:lstStyle/>
          <a:p>
            <a:pPr marL="0" indent="0">
              <a:buNone/>
            </a:pPr>
            <a:r>
              <a:rPr lang="en-US" sz="2400" b="0" dirty="0"/>
              <a:t>“</a:t>
            </a:r>
            <a:r>
              <a:rPr lang="en-US" sz="2400" dirty="0"/>
              <a:t>Throw away abstraction and the academic learning, the rules, the map and compass. Feel your way without blinders. To touch more people, the personal realities and the social must be evoked…</a:t>
            </a:r>
            <a:endParaRPr lang="en-US" sz="2400" b="0" dirty="0"/>
          </a:p>
          <a:p>
            <a:pPr marL="0" indent="0">
              <a:buNone/>
            </a:pPr>
            <a:r>
              <a:rPr lang="en-US" sz="2400" b="0" i="1" dirty="0"/>
              <a:t>Write with your eyes like painters, with your ears like musicians, with your feet like dancers. You are the </a:t>
            </a:r>
            <a:r>
              <a:rPr lang="en-US" sz="2400" b="0" i="1" dirty="0" err="1"/>
              <a:t>truthsayer</a:t>
            </a:r>
            <a:r>
              <a:rPr lang="en-US" sz="2400" b="0" i="1" dirty="0"/>
              <a:t> with quill and torch. Write with your tongues of fire. [...]</a:t>
            </a:r>
            <a:endParaRPr lang="en-US" sz="2400" b="0" dirty="0"/>
          </a:p>
          <a:p>
            <a:pPr marL="0" indent="0">
              <a:buNone/>
            </a:pPr>
            <a:r>
              <a:rPr lang="en-US" sz="2400" b="0" dirty="0"/>
              <a:t>Find the muse within you. The voice that lies buried under you, dig it up.”</a:t>
            </a:r>
          </a:p>
          <a:p>
            <a:pPr marL="0" indent="0">
              <a:buNone/>
            </a:pPr>
            <a:endParaRPr lang="en-US" dirty="0"/>
          </a:p>
          <a:p>
            <a:pPr marL="0" indent="0">
              <a:buNone/>
            </a:pPr>
            <a:r>
              <a:rPr lang="en-US" dirty="0"/>
              <a:t>	 – “Speaking in Tongues: A Letter to Third World Women Writers” </a:t>
            </a:r>
          </a:p>
          <a:p>
            <a:pPr marL="0" indent="0">
              <a:buNone/>
            </a:pPr>
            <a:endParaRPr lang="en-US" b="0" dirty="0"/>
          </a:p>
          <a:p>
            <a:endParaRPr lang="en-US" dirty="0"/>
          </a:p>
        </p:txBody>
      </p:sp>
    </p:spTree>
    <p:extLst>
      <p:ext uri="{BB962C8B-B14F-4D97-AF65-F5344CB8AC3E}">
        <p14:creationId xmlns:p14="http://schemas.microsoft.com/office/powerpoint/2010/main" val="10643425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038A5-D63D-0B44-9536-8A174F80F71F}"/>
              </a:ext>
            </a:extLst>
          </p:cNvPr>
          <p:cNvSpPr>
            <a:spLocks noGrp="1"/>
          </p:cNvSpPr>
          <p:nvPr>
            <p:ph type="title"/>
          </p:nvPr>
        </p:nvSpPr>
        <p:spPr/>
        <p:txBody>
          <a:bodyPr/>
          <a:lstStyle/>
          <a:p>
            <a:r>
              <a:rPr lang="en-US" dirty="0"/>
              <a:t>Write for 5-10 minutes straight without stopping…. </a:t>
            </a:r>
          </a:p>
        </p:txBody>
      </p:sp>
      <p:sp>
        <p:nvSpPr>
          <p:cNvPr id="3" name="Content Placeholder 2">
            <a:extLst>
              <a:ext uri="{FF2B5EF4-FFF2-40B4-BE49-F238E27FC236}">
                <a16:creationId xmlns:a16="http://schemas.microsoft.com/office/drawing/2014/main" id="{1470BA47-F5EC-2549-AAEB-17257CCCABBE}"/>
              </a:ext>
            </a:extLst>
          </p:cNvPr>
          <p:cNvSpPr>
            <a:spLocks noGrp="1"/>
          </p:cNvSpPr>
          <p:nvPr>
            <p:ph idx="1"/>
          </p:nvPr>
        </p:nvSpPr>
        <p:spPr>
          <a:xfrm>
            <a:off x="818711" y="2222287"/>
            <a:ext cx="10883431" cy="4515970"/>
          </a:xfrm>
        </p:spPr>
        <p:txBody>
          <a:bodyPr>
            <a:normAutofit/>
          </a:bodyPr>
          <a:lstStyle/>
          <a:p>
            <a:r>
              <a:rPr lang="en-US" dirty="0"/>
              <a:t>How to deepen your freewriting: I learned this from taking a workshop with author Joy Castro… While you are writing, I will say “Go for the jugular…” which is what Natalie Goldberg recommends </a:t>
            </a:r>
          </a:p>
          <a:p>
            <a:endParaRPr lang="en-US" dirty="0"/>
          </a:p>
          <a:p>
            <a:r>
              <a:rPr lang="en-US" dirty="0"/>
              <a:t>"Go for the jugular. If something scary comes up, go for it. That's where the energy is. Otherwise, you'll spend all your time writing around whatever makes you nervous. It will probably be abstract, bland writing because you're avoiding the truth. Hemingway said, ‘Write hard and clear about what hurts.’ Don't avoid it. It has all the energy. Don't worry, no one ever died of it. You might cry or laugh, but not die.”</a:t>
            </a:r>
          </a:p>
          <a:p>
            <a:endParaRPr lang="en-US" sz="1600" dirty="0"/>
          </a:p>
          <a:p>
            <a:pPr marL="0" indent="0">
              <a:buNone/>
            </a:pPr>
            <a:r>
              <a:rPr lang="en-US" sz="1600" dirty="0"/>
              <a:t>-Natalie Goldberg, Rules for Writing Practice, from  </a:t>
            </a:r>
            <a:r>
              <a:rPr lang="en-US" sz="1600" i="1" dirty="0"/>
              <a:t>Wild Mind: Living the Writer’s Life</a:t>
            </a:r>
            <a:r>
              <a:rPr lang="en-US" sz="1600" dirty="0"/>
              <a:t>, </a:t>
            </a:r>
            <a:r>
              <a:rPr lang="en-US" sz="1600" dirty="0">
                <a:hlinkClick r:id="rId2"/>
              </a:rPr>
              <a:t>https://whisperdownthewritealley.wordpress.com/2011/10/25/natalie-goldbergs-rules-for-writing-practice/</a:t>
            </a:r>
            <a:endParaRPr lang="en-US" sz="1600" dirty="0"/>
          </a:p>
        </p:txBody>
      </p:sp>
    </p:spTree>
    <p:extLst>
      <p:ext uri="{BB962C8B-B14F-4D97-AF65-F5344CB8AC3E}">
        <p14:creationId xmlns:p14="http://schemas.microsoft.com/office/powerpoint/2010/main" val="12884327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44AB-986E-094E-9887-DC1E04DB98CD}"/>
              </a:ext>
            </a:extLst>
          </p:cNvPr>
          <p:cNvSpPr>
            <a:spLocks noGrp="1"/>
          </p:cNvSpPr>
          <p:nvPr>
            <p:ph type="title"/>
          </p:nvPr>
        </p:nvSpPr>
        <p:spPr>
          <a:xfrm>
            <a:off x="775494" y="447188"/>
            <a:ext cx="10571998" cy="970450"/>
          </a:xfrm>
        </p:spPr>
        <p:txBody>
          <a:bodyPr/>
          <a:lstStyle/>
          <a:p>
            <a:r>
              <a:rPr lang="en-US" dirty="0"/>
              <a:t>Where I’m from / De </a:t>
            </a:r>
            <a:r>
              <a:rPr lang="en-US" dirty="0" err="1"/>
              <a:t>Donde</a:t>
            </a:r>
            <a:r>
              <a:rPr lang="en-US" dirty="0"/>
              <a:t> </a:t>
            </a:r>
            <a:r>
              <a:rPr lang="en-US" dirty="0" err="1"/>
              <a:t>Yo</a:t>
            </a:r>
            <a:r>
              <a:rPr lang="en-US" dirty="0"/>
              <a:t> Soy</a:t>
            </a:r>
            <a:br>
              <a:rPr lang="en-US" dirty="0"/>
            </a:br>
            <a:r>
              <a:rPr lang="en-US" dirty="0"/>
              <a:t>(Writing exercise for all ages)</a:t>
            </a:r>
          </a:p>
        </p:txBody>
      </p:sp>
      <p:sp>
        <p:nvSpPr>
          <p:cNvPr id="3" name="Content Placeholder 2">
            <a:extLst>
              <a:ext uri="{FF2B5EF4-FFF2-40B4-BE49-F238E27FC236}">
                <a16:creationId xmlns:a16="http://schemas.microsoft.com/office/drawing/2014/main" id="{0111210E-46C2-C942-AEC7-0B93FF4BB94E}"/>
              </a:ext>
            </a:extLst>
          </p:cNvPr>
          <p:cNvSpPr>
            <a:spLocks noGrp="1"/>
          </p:cNvSpPr>
          <p:nvPr>
            <p:ph idx="1"/>
          </p:nvPr>
        </p:nvSpPr>
        <p:spPr/>
        <p:txBody>
          <a:bodyPr>
            <a:normAutofit/>
          </a:bodyPr>
          <a:lstStyle/>
          <a:p>
            <a:r>
              <a:rPr lang="en-US" sz="2400" dirty="0"/>
              <a:t>The following scavenger hunt questions I adapted from Levi Romero’s writing exercise after poems by George Ella Lyon &amp; his own</a:t>
            </a:r>
          </a:p>
          <a:p>
            <a:r>
              <a:rPr lang="en-US" sz="2400" dirty="0">
                <a:hlinkClick r:id="rId2"/>
              </a:rPr>
              <a:t>Writing exercise by Levi Romero</a:t>
            </a:r>
            <a:r>
              <a:rPr lang="en-US" sz="2400" dirty="0"/>
              <a:t> </a:t>
            </a:r>
          </a:p>
          <a:p>
            <a:r>
              <a:rPr lang="en-US" sz="2400" dirty="0"/>
              <a:t> ( I also his writing exercise in Spanish—email me if you would like it)</a:t>
            </a:r>
          </a:p>
        </p:txBody>
      </p:sp>
    </p:spTree>
    <p:extLst>
      <p:ext uri="{BB962C8B-B14F-4D97-AF65-F5344CB8AC3E}">
        <p14:creationId xmlns:p14="http://schemas.microsoft.com/office/powerpoint/2010/main" val="5561446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4AAB-78D9-CA4C-991D-5281FE52294D}"/>
              </a:ext>
            </a:extLst>
          </p:cNvPr>
          <p:cNvSpPr>
            <a:spLocks noGrp="1"/>
          </p:cNvSpPr>
          <p:nvPr>
            <p:ph type="title"/>
          </p:nvPr>
        </p:nvSpPr>
        <p:spPr/>
        <p:txBody>
          <a:bodyPr/>
          <a:lstStyle/>
          <a:p>
            <a:r>
              <a:rPr lang="en-US" dirty="0"/>
              <a:t>Quick Scavenger Hunt</a:t>
            </a:r>
          </a:p>
        </p:txBody>
      </p:sp>
      <p:sp>
        <p:nvSpPr>
          <p:cNvPr id="3" name="Content Placeholder 2">
            <a:extLst>
              <a:ext uri="{FF2B5EF4-FFF2-40B4-BE49-F238E27FC236}">
                <a16:creationId xmlns:a16="http://schemas.microsoft.com/office/drawing/2014/main" id="{40C6C4D3-563D-E24F-927B-91ACB8C882B9}"/>
              </a:ext>
            </a:extLst>
          </p:cNvPr>
          <p:cNvSpPr>
            <a:spLocks noGrp="1"/>
          </p:cNvSpPr>
          <p:nvPr>
            <p:ph idx="1"/>
          </p:nvPr>
        </p:nvSpPr>
        <p:spPr/>
        <p:txBody>
          <a:bodyPr>
            <a:normAutofit/>
          </a:bodyPr>
          <a:lstStyle/>
          <a:p>
            <a:pPr marL="0" indent="0">
              <a:buNone/>
            </a:pPr>
            <a:r>
              <a:rPr lang="en-US" sz="2000" i="1" dirty="0"/>
              <a:t>Look around your home for the following:</a:t>
            </a:r>
          </a:p>
          <a:p>
            <a:r>
              <a:rPr lang="en-US" sz="2000" dirty="0"/>
              <a:t>An object that represents you or your family</a:t>
            </a:r>
          </a:p>
          <a:p>
            <a:r>
              <a:rPr lang="en-US" sz="2000" dirty="0"/>
              <a:t>An object that you would be very sad to lose</a:t>
            </a:r>
          </a:p>
          <a:p>
            <a:r>
              <a:rPr lang="en-US" sz="2000" dirty="0"/>
              <a:t>Find a food item that you love</a:t>
            </a:r>
          </a:p>
          <a:p>
            <a:r>
              <a:rPr lang="en-US" sz="2000" dirty="0"/>
              <a:t>Find a plant inside or outside the window</a:t>
            </a:r>
          </a:p>
          <a:p>
            <a:r>
              <a:rPr lang="en-US" sz="2000" dirty="0"/>
              <a:t>Now imagine someone in your family saying something to you they often say… what are they saying? </a:t>
            </a:r>
          </a:p>
        </p:txBody>
      </p:sp>
    </p:spTree>
    <p:extLst>
      <p:ext uri="{BB962C8B-B14F-4D97-AF65-F5344CB8AC3E}">
        <p14:creationId xmlns:p14="http://schemas.microsoft.com/office/powerpoint/2010/main" val="10236061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96677-F9CD-F142-8A03-D76FC7763CBB}"/>
              </a:ext>
            </a:extLst>
          </p:cNvPr>
          <p:cNvSpPr>
            <a:spLocks noGrp="1"/>
          </p:cNvSpPr>
          <p:nvPr>
            <p:ph type="title"/>
          </p:nvPr>
        </p:nvSpPr>
        <p:spPr/>
        <p:txBody>
          <a:bodyPr/>
          <a:lstStyle/>
          <a:p>
            <a:r>
              <a:rPr lang="en-US" b="1" dirty="0"/>
              <a:t>Scavenger Hunt in Your Home</a:t>
            </a:r>
          </a:p>
        </p:txBody>
      </p:sp>
      <p:sp>
        <p:nvSpPr>
          <p:cNvPr id="3" name="Content Placeholder 2">
            <a:extLst>
              <a:ext uri="{FF2B5EF4-FFF2-40B4-BE49-F238E27FC236}">
                <a16:creationId xmlns:a16="http://schemas.microsoft.com/office/drawing/2014/main" id="{AF6B2838-47F1-D244-8F9C-0139F57AF684}"/>
              </a:ext>
            </a:extLst>
          </p:cNvPr>
          <p:cNvSpPr>
            <a:spLocks noGrp="1"/>
          </p:cNvSpPr>
          <p:nvPr>
            <p:ph idx="1"/>
          </p:nvPr>
        </p:nvSpPr>
        <p:spPr>
          <a:xfrm>
            <a:off x="866398" y="2379171"/>
            <a:ext cx="10515600" cy="4351338"/>
          </a:xfrm>
        </p:spPr>
        <p:txBody>
          <a:bodyPr>
            <a:noAutofit/>
          </a:bodyPr>
          <a:lstStyle/>
          <a:p>
            <a:pPr marL="514350" indent="-514350">
              <a:buAutoNum type="arabicPeriod"/>
            </a:pPr>
            <a:r>
              <a:rPr lang="en-US" sz="2000" b="1" dirty="0"/>
              <a:t>What kinds of plants do you see </a:t>
            </a:r>
            <a:r>
              <a:rPr lang="en-US" sz="2000" dirty="0"/>
              <a:t>out the window or inside your home? </a:t>
            </a:r>
            <a:r>
              <a:rPr lang="en-US" sz="2000" i="1" dirty="0"/>
              <a:t>(i.e. aloe </a:t>
            </a:r>
            <a:r>
              <a:rPr lang="en-US" sz="2000" i="1" dirty="0" err="1"/>
              <a:t>vera</a:t>
            </a:r>
            <a:r>
              <a:rPr lang="en-US" sz="2000" i="1" dirty="0"/>
              <a:t>, cactus, roses, </a:t>
            </a:r>
            <a:r>
              <a:rPr lang="en-US" sz="2000" i="1" dirty="0" err="1"/>
              <a:t>etc</a:t>
            </a:r>
            <a:r>
              <a:rPr lang="en-US" sz="2000" i="1" dirty="0"/>
              <a:t>)</a:t>
            </a:r>
          </a:p>
          <a:p>
            <a:pPr marL="514350" indent="-514350">
              <a:buAutoNum type="arabicPeriod"/>
            </a:pPr>
            <a:endParaRPr lang="en-US" sz="2000" i="1" dirty="0"/>
          </a:p>
          <a:p>
            <a:pPr marL="514350" indent="-514350">
              <a:buAutoNum type="arabicPeriod"/>
            </a:pPr>
            <a:r>
              <a:rPr lang="en-US" sz="2000" dirty="0"/>
              <a:t>Do you see </a:t>
            </a:r>
            <a:r>
              <a:rPr lang="en-US" sz="2000" b="1" dirty="0"/>
              <a:t>any trees </a:t>
            </a:r>
            <a:r>
              <a:rPr lang="en-US" sz="2000" dirty="0"/>
              <a:t>outside of your window? Do you know what kind they are? </a:t>
            </a:r>
            <a:r>
              <a:rPr lang="en-US" sz="2000" i="1" dirty="0"/>
              <a:t>(i.e. oak, mesquite) </a:t>
            </a:r>
            <a:r>
              <a:rPr lang="en-US" sz="2000" b="1" dirty="0"/>
              <a:t>If not, describe it/them.</a:t>
            </a:r>
          </a:p>
          <a:p>
            <a:pPr marL="514350" indent="-514350">
              <a:buAutoNum type="arabicPeriod"/>
            </a:pPr>
            <a:endParaRPr lang="en-US" sz="2000" i="1" dirty="0"/>
          </a:p>
          <a:p>
            <a:pPr marL="514350" indent="-514350">
              <a:buAutoNum type="arabicPeriod"/>
            </a:pPr>
            <a:r>
              <a:rPr lang="en-US" sz="2000" dirty="0"/>
              <a:t>What can you </a:t>
            </a:r>
            <a:r>
              <a:rPr lang="en-US" sz="2000" b="1" dirty="0"/>
              <a:t>smell or taste in the kitchen </a:t>
            </a:r>
            <a:r>
              <a:rPr lang="en-US" sz="2000" dirty="0"/>
              <a:t>in your home right now?</a:t>
            </a:r>
          </a:p>
          <a:p>
            <a:pPr marL="514350" indent="-514350">
              <a:buAutoNum type="arabicPeriod"/>
            </a:pPr>
            <a:endParaRPr lang="en-US" sz="2000" b="1" dirty="0"/>
          </a:p>
          <a:p>
            <a:pPr marL="514350" indent="-514350">
              <a:buAutoNum type="arabicPeriod"/>
            </a:pPr>
            <a:r>
              <a:rPr lang="en-US" sz="2000" dirty="0"/>
              <a:t>Find two </a:t>
            </a:r>
            <a:r>
              <a:rPr lang="en-US" sz="2000" b="1" dirty="0"/>
              <a:t>products</a:t>
            </a:r>
            <a:r>
              <a:rPr lang="en-US" sz="2000" dirty="0"/>
              <a:t> in your home </a:t>
            </a:r>
            <a:r>
              <a:rPr lang="en-US" sz="2000" i="1" dirty="0"/>
              <a:t>(i.e. kinds of cereal, name of shampoo)</a:t>
            </a:r>
            <a:endParaRPr lang="en-US" sz="2000" dirty="0"/>
          </a:p>
        </p:txBody>
      </p:sp>
    </p:spTree>
    <p:extLst>
      <p:ext uri="{BB962C8B-B14F-4D97-AF65-F5344CB8AC3E}">
        <p14:creationId xmlns:p14="http://schemas.microsoft.com/office/powerpoint/2010/main" val="4212075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CE76E-8DC3-E049-8CA1-582DBD960950}"/>
              </a:ext>
            </a:extLst>
          </p:cNvPr>
          <p:cNvSpPr>
            <a:spLocks noGrp="1"/>
          </p:cNvSpPr>
          <p:nvPr>
            <p:ph type="title"/>
          </p:nvPr>
        </p:nvSpPr>
        <p:spPr/>
        <p:txBody>
          <a:bodyPr/>
          <a:lstStyle/>
          <a:p>
            <a:r>
              <a:rPr lang="en-US" b="1" dirty="0"/>
              <a:t>Look around your home </a:t>
            </a:r>
            <a:br>
              <a:rPr lang="en-US" dirty="0"/>
            </a:br>
            <a:endParaRPr lang="en-US" dirty="0"/>
          </a:p>
        </p:txBody>
      </p:sp>
      <p:sp>
        <p:nvSpPr>
          <p:cNvPr id="3" name="Content Placeholder 2">
            <a:extLst>
              <a:ext uri="{FF2B5EF4-FFF2-40B4-BE49-F238E27FC236}">
                <a16:creationId xmlns:a16="http://schemas.microsoft.com/office/drawing/2014/main" id="{D63695A9-DA07-EE4D-BD91-BF55F93980CA}"/>
              </a:ext>
            </a:extLst>
          </p:cNvPr>
          <p:cNvSpPr>
            <a:spLocks noGrp="1"/>
          </p:cNvSpPr>
          <p:nvPr>
            <p:ph idx="1"/>
          </p:nvPr>
        </p:nvSpPr>
        <p:spPr/>
        <p:txBody>
          <a:bodyPr/>
          <a:lstStyle/>
          <a:p>
            <a:pPr marL="0" indent="0">
              <a:buNone/>
            </a:pPr>
            <a:r>
              <a:rPr lang="en-US" sz="2000" dirty="0"/>
              <a:t>6. Do you see any </a:t>
            </a:r>
            <a:r>
              <a:rPr lang="en-US" sz="2000" b="1" dirty="0"/>
              <a:t>pictures, mementos, or treasures that are important to you or your family</a:t>
            </a:r>
            <a:r>
              <a:rPr lang="en-US" sz="2000" dirty="0"/>
              <a:t>? Write down at least one of them.</a:t>
            </a:r>
          </a:p>
          <a:p>
            <a:pPr marL="0" indent="0">
              <a:buNone/>
            </a:pPr>
            <a:endParaRPr lang="en-US" sz="2000" dirty="0"/>
          </a:p>
          <a:p>
            <a:pPr marL="0" indent="0">
              <a:buNone/>
            </a:pPr>
            <a:r>
              <a:rPr lang="en-US" sz="2000" dirty="0"/>
              <a:t>7. Write down </a:t>
            </a:r>
            <a:r>
              <a:rPr lang="en-US" sz="2000" b="1" dirty="0"/>
              <a:t>the first two names </a:t>
            </a:r>
            <a:r>
              <a:rPr lang="en-US" sz="2000" dirty="0"/>
              <a:t>that come to mind of family members __________ and __________</a:t>
            </a:r>
          </a:p>
          <a:p>
            <a:pPr marL="0" indent="0">
              <a:buNone/>
            </a:pPr>
            <a:endParaRPr lang="en-US" sz="2000" dirty="0"/>
          </a:p>
          <a:p>
            <a:pPr marL="0" indent="0">
              <a:buNone/>
            </a:pPr>
            <a:r>
              <a:rPr lang="en-US" sz="2000" dirty="0"/>
              <a:t>8. Briefly describe your </a:t>
            </a:r>
            <a:r>
              <a:rPr lang="en-US" sz="2000" b="1" dirty="0"/>
              <a:t>home </a:t>
            </a:r>
            <a:r>
              <a:rPr lang="en-US" sz="2000" i="1" dirty="0"/>
              <a:t>(i.e. the yellow apartment on the third floor)  </a:t>
            </a:r>
          </a:p>
          <a:p>
            <a:pPr marL="0" indent="0">
              <a:buNone/>
            </a:pPr>
            <a:endParaRPr lang="en-US" dirty="0"/>
          </a:p>
        </p:txBody>
      </p:sp>
    </p:spTree>
    <p:extLst>
      <p:ext uri="{BB962C8B-B14F-4D97-AF65-F5344CB8AC3E}">
        <p14:creationId xmlns:p14="http://schemas.microsoft.com/office/powerpoint/2010/main" val="12369807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8C9C-920F-6747-8A93-BCB4ED4F44E9}"/>
              </a:ext>
            </a:extLst>
          </p:cNvPr>
          <p:cNvSpPr>
            <a:spLocks noGrp="1"/>
          </p:cNvSpPr>
          <p:nvPr>
            <p:ph type="title"/>
          </p:nvPr>
        </p:nvSpPr>
        <p:spPr/>
        <p:txBody>
          <a:bodyPr/>
          <a:lstStyle/>
          <a:p>
            <a:r>
              <a:rPr lang="en-US" b="1" dirty="0"/>
              <a:t>Look inside your memories!</a:t>
            </a:r>
            <a:br>
              <a:rPr lang="en-US" dirty="0"/>
            </a:br>
            <a:endParaRPr lang="en-US" dirty="0"/>
          </a:p>
        </p:txBody>
      </p:sp>
      <p:sp>
        <p:nvSpPr>
          <p:cNvPr id="3" name="Content Placeholder 2">
            <a:extLst>
              <a:ext uri="{FF2B5EF4-FFF2-40B4-BE49-F238E27FC236}">
                <a16:creationId xmlns:a16="http://schemas.microsoft.com/office/drawing/2014/main" id="{D5B893ED-1C86-2246-A0FF-E2D589EBE3EA}"/>
              </a:ext>
            </a:extLst>
          </p:cNvPr>
          <p:cNvSpPr>
            <a:spLocks noGrp="1"/>
          </p:cNvSpPr>
          <p:nvPr>
            <p:ph idx="1"/>
          </p:nvPr>
        </p:nvSpPr>
        <p:spPr>
          <a:xfrm>
            <a:off x="810000" y="2481079"/>
            <a:ext cx="10913213" cy="4230271"/>
          </a:xfrm>
        </p:spPr>
        <p:txBody>
          <a:bodyPr>
            <a:normAutofit fontScale="92500" lnSpcReduction="10000"/>
          </a:bodyPr>
          <a:lstStyle/>
          <a:p>
            <a:pPr marL="514350" indent="-514350">
              <a:buAutoNum type="arabicPeriod"/>
            </a:pPr>
            <a:endParaRPr lang="en-US" dirty="0"/>
          </a:p>
          <a:p>
            <a:pPr marL="514350" indent="-514350">
              <a:buAutoNum type="arabicPeriod"/>
            </a:pPr>
            <a:endParaRPr lang="en-US" sz="2000" dirty="0"/>
          </a:p>
          <a:p>
            <a:pPr marL="514350" indent="-514350">
              <a:buAutoNum type="arabicPeriod"/>
            </a:pPr>
            <a:r>
              <a:rPr lang="en-US" sz="2000" dirty="0"/>
              <a:t>The name or part of a </a:t>
            </a:r>
            <a:r>
              <a:rPr lang="en-US" sz="2000" b="1" dirty="0"/>
              <a:t>song</a:t>
            </a:r>
            <a:r>
              <a:rPr lang="en-US" sz="2000" dirty="0"/>
              <a:t> you learned as a younger child? Can you sing it still or part of it?</a:t>
            </a:r>
          </a:p>
          <a:p>
            <a:pPr marL="514350" indent="-514350">
              <a:buFont typeface="Arial" panose="020B0604020202020204" pitchFamily="34" charset="0"/>
              <a:buAutoNum type="arabicPeriod"/>
            </a:pPr>
            <a:r>
              <a:rPr lang="en-US" sz="2000" b="1" dirty="0"/>
              <a:t>What do you like to eat at home?</a:t>
            </a:r>
            <a:r>
              <a:rPr lang="en-US" sz="2000" dirty="0"/>
              <a:t> Everyday foods and on special times?</a:t>
            </a:r>
          </a:p>
          <a:p>
            <a:pPr marL="514350" indent="-514350">
              <a:buAutoNum type="arabicPeriod"/>
            </a:pPr>
            <a:r>
              <a:rPr lang="en-US" sz="2000" dirty="0"/>
              <a:t>Look around your home to remember – </a:t>
            </a:r>
            <a:r>
              <a:rPr lang="en-US" sz="2000" b="1" dirty="0"/>
              <a:t>what kinds of things do you and your family like to do together</a:t>
            </a:r>
            <a:r>
              <a:rPr lang="en-US" sz="2000" dirty="0"/>
              <a:t>?</a:t>
            </a:r>
          </a:p>
          <a:p>
            <a:pPr marL="514350" indent="-514350">
              <a:buAutoNum type="arabicPeriod"/>
            </a:pPr>
            <a:r>
              <a:rPr lang="en-US" sz="2000" dirty="0"/>
              <a:t>Do you remember </a:t>
            </a:r>
            <a:r>
              <a:rPr lang="en-US" sz="2000" b="1" dirty="0"/>
              <a:t>any sayings that your family says </a:t>
            </a:r>
            <a:r>
              <a:rPr lang="en-US" sz="2000" dirty="0"/>
              <a:t>often? </a:t>
            </a:r>
            <a:r>
              <a:rPr lang="en-US" sz="2000" i="1" dirty="0"/>
              <a:t>(i.e. I love you, eat your broccoli, wash your hands, etc.).</a:t>
            </a:r>
          </a:p>
          <a:p>
            <a:pPr marL="0" indent="0">
              <a:buNone/>
            </a:pPr>
            <a:r>
              <a:rPr lang="en-US" sz="2000" b="1" dirty="0"/>
              <a:t>5. Family tradition: </a:t>
            </a:r>
            <a:r>
              <a:rPr lang="en-US" sz="2000" dirty="0"/>
              <a:t>what do you do every year or once a </a:t>
            </a:r>
            <a:r>
              <a:rPr lang="en-US" sz="2000" b="1" dirty="0"/>
              <a:t>week</a:t>
            </a:r>
            <a:r>
              <a:rPr lang="en-US" sz="2000" dirty="0"/>
              <a:t>? Before or during the pandemic </a:t>
            </a:r>
            <a:r>
              <a:rPr lang="en-US" sz="2000" i="1" dirty="0"/>
              <a:t>(i.e. celebrate your birthday? Eat pan dulce on Sundays?)</a:t>
            </a:r>
          </a:p>
          <a:p>
            <a:pPr marL="0" indent="0">
              <a:buNone/>
            </a:pPr>
            <a:r>
              <a:rPr lang="en-US" sz="2000" b="1" dirty="0"/>
              <a:t>6. Family habits: </a:t>
            </a:r>
            <a:r>
              <a:rPr lang="en-US" sz="2000" i="1" dirty="0"/>
              <a:t>what do you all like to do together often? </a:t>
            </a:r>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a:p>
            <a:pPr marL="0" indent="0">
              <a:buNone/>
            </a:pPr>
            <a:endParaRPr lang="en-US" dirty="0"/>
          </a:p>
        </p:txBody>
      </p:sp>
    </p:spTree>
    <p:extLst>
      <p:ext uri="{BB962C8B-B14F-4D97-AF65-F5344CB8AC3E}">
        <p14:creationId xmlns:p14="http://schemas.microsoft.com/office/powerpoint/2010/main" val="4809487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A206-8B8A-4D4E-AA59-ECAB4F5D99D3}"/>
              </a:ext>
            </a:extLst>
          </p:cNvPr>
          <p:cNvSpPr>
            <a:spLocks noGrp="1"/>
          </p:cNvSpPr>
          <p:nvPr>
            <p:ph type="title"/>
          </p:nvPr>
        </p:nvSpPr>
        <p:spPr/>
        <p:txBody>
          <a:bodyPr/>
          <a:lstStyle/>
          <a:p>
            <a:r>
              <a:rPr lang="en-US" dirty="0">
                <a:hlinkClick r:id="rId2"/>
              </a:rPr>
              <a:t>Where I’m From</a:t>
            </a:r>
            <a:r>
              <a:rPr lang="en-US" dirty="0"/>
              <a:t> writing exercise by Levi Romero</a:t>
            </a:r>
          </a:p>
        </p:txBody>
      </p:sp>
      <p:sp>
        <p:nvSpPr>
          <p:cNvPr id="3" name="Content Placeholder 2">
            <a:extLst>
              <a:ext uri="{FF2B5EF4-FFF2-40B4-BE49-F238E27FC236}">
                <a16:creationId xmlns:a16="http://schemas.microsoft.com/office/drawing/2014/main" id="{8E72DB85-298E-DE48-A77F-6509F4B50108}"/>
              </a:ext>
            </a:extLst>
          </p:cNvPr>
          <p:cNvSpPr>
            <a:spLocks noGrp="1"/>
          </p:cNvSpPr>
          <p:nvPr>
            <p:ph idx="1"/>
          </p:nvPr>
        </p:nvSpPr>
        <p:spPr>
          <a:xfrm>
            <a:off x="818712" y="2222287"/>
            <a:ext cx="10947718" cy="3636511"/>
          </a:xfrm>
        </p:spPr>
        <p:txBody>
          <a:bodyPr>
            <a:noAutofit/>
          </a:bodyPr>
          <a:lstStyle/>
          <a:p>
            <a:pPr marL="0" indent="0">
              <a:buNone/>
            </a:pPr>
            <a:endParaRPr lang="en-US" sz="2400" dirty="0"/>
          </a:p>
          <a:p>
            <a:pPr marL="0" indent="0">
              <a:buNone/>
            </a:pPr>
            <a:r>
              <a:rPr lang="en-US" sz="2400" b="1" dirty="0"/>
              <a:t>I am from __________________________ </a:t>
            </a:r>
            <a:r>
              <a:rPr lang="en-US" sz="2400" i="1" dirty="0"/>
              <a:t>(an everyday item in your home)</a:t>
            </a:r>
          </a:p>
          <a:p>
            <a:pPr marL="0" indent="0">
              <a:buNone/>
            </a:pPr>
            <a:r>
              <a:rPr lang="en-US" sz="2400" dirty="0"/>
              <a:t>						</a:t>
            </a:r>
          </a:p>
          <a:p>
            <a:pPr marL="0" indent="0">
              <a:buNone/>
            </a:pPr>
            <a:r>
              <a:rPr lang="en-US" sz="2400" b="1" dirty="0"/>
              <a:t>from ______________ and ____________ </a:t>
            </a:r>
            <a:r>
              <a:rPr lang="en-US" sz="2400" dirty="0"/>
              <a:t>(</a:t>
            </a:r>
            <a:r>
              <a:rPr lang="en-US" sz="2400" i="1" dirty="0"/>
              <a:t>products in your home </a:t>
            </a:r>
            <a:r>
              <a:rPr lang="en-US" sz="2400" dirty="0"/>
              <a:t>							                                                </a:t>
            </a:r>
            <a:r>
              <a:rPr lang="en-US" sz="2400" i="1" dirty="0"/>
              <a:t>for example, </a:t>
            </a:r>
            <a:r>
              <a:rPr lang="en-US" sz="2400" i="1" dirty="0" err="1"/>
              <a:t>Chlorox</a:t>
            </a:r>
            <a:r>
              <a:rPr lang="en-US" sz="2400" i="1" dirty="0"/>
              <a:t>, Cheerios</a:t>
            </a:r>
            <a:r>
              <a:rPr lang="en-US" sz="2400" dirty="0"/>
              <a:t>)						</a:t>
            </a:r>
          </a:p>
          <a:p>
            <a:pPr marL="0" indent="0">
              <a:buNone/>
            </a:pPr>
            <a:r>
              <a:rPr lang="en-US" sz="2400" b="1" dirty="0"/>
              <a:t>I am from the _______________________ </a:t>
            </a:r>
            <a:r>
              <a:rPr lang="en-US" sz="2400" i="1" dirty="0"/>
              <a:t>(description of your home)</a:t>
            </a:r>
          </a:p>
          <a:p>
            <a:pPr marL="0" indent="0">
              <a:buNone/>
            </a:pPr>
            <a:endParaRPr lang="en-US" sz="2400" dirty="0"/>
          </a:p>
          <a:p>
            <a:pPr marL="0" indent="0">
              <a:buNone/>
            </a:pPr>
            <a:r>
              <a:rPr lang="en-US" sz="2400" b="1" dirty="0"/>
              <a:t>___________________________________ </a:t>
            </a:r>
            <a:r>
              <a:rPr lang="en-US" sz="2400" i="1" dirty="0"/>
              <a:t>(a detail about your home--</a:t>
            </a:r>
          </a:p>
          <a:p>
            <a:pPr marL="0" indent="0">
              <a:buNone/>
            </a:pPr>
            <a:r>
              <a:rPr lang="en-US" sz="2400" i="1" dirty="0"/>
              <a:t>					                                         a taste, a smell, a feel)</a:t>
            </a:r>
          </a:p>
        </p:txBody>
      </p:sp>
    </p:spTree>
    <p:extLst>
      <p:ext uri="{BB962C8B-B14F-4D97-AF65-F5344CB8AC3E}">
        <p14:creationId xmlns:p14="http://schemas.microsoft.com/office/powerpoint/2010/main" val="1630504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concentric circles of my creative writing teaching philosophy</a:t>
            </a:r>
          </a:p>
        </p:txBody>
      </p:sp>
      <p:sp>
        <p:nvSpPr>
          <p:cNvPr id="3" name="Content Placeholder 2"/>
          <p:cNvSpPr>
            <a:spLocks noGrp="1"/>
          </p:cNvSpPr>
          <p:nvPr>
            <p:ph idx="1"/>
          </p:nvPr>
        </p:nvSpPr>
        <p:spPr>
          <a:xfrm>
            <a:off x="219998" y="2625059"/>
            <a:ext cx="10554574" cy="3636511"/>
          </a:xfrm>
        </p:spPr>
        <p:txBody>
          <a:bodyPr>
            <a:normAutofit fontScale="25000" lnSpcReduction="20000"/>
          </a:bodyPr>
          <a:lstStyle/>
          <a:p>
            <a:pPr marL="0" indent="0">
              <a:buNone/>
            </a:pPr>
            <a:r>
              <a:rPr lang="en-US" sz="4000" dirty="0"/>
              <a:t> </a:t>
            </a:r>
            <a:r>
              <a:rPr lang="en-US" sz="8000" i="1" dirty="0"/>
              <a:t>The following in concentric circles </a:t>
            </a:r>
          </a:p>
          <a:p>
            <a:endParaRPr lang="en-US" sz="8000" dirty="0"/>
          </a:p>
          <a:p>
            <a:pPr marL="0" indent="0">
              <a:buNone/>
            </a:pPr>
            <a:r>
              <a:rPr lang="en-US" sz="8000" dirty="0"/>
              <a:t>1. Self/autobiography</a:t>
            </a:r>
          </a:p>
          <a:p>
            <a:pPr marL="0" indent="0">
              <a:buNone/>
            </a:pPr>
            <a:r>
              <a:rPr lang="en-US" sz="8000" dirty="0"/>
              <a:t> </a:t>
            </a:r>
          </a:p>
          <a:p>
            <a:pPr marL="0" indent="0">
              <a:buNone/>
            </a:pPr>
            <a:r>
              <a:rPr lang="en-US" sz="8000" dirty="0"/>
              <a:t>2. Family/friends</a:t>
            </a:r>
          </a:p>
          <a:p>
            <a:pPr marL="0" indent="0">
              <a:buNone/>
            </a:pPr>
            <a:r>
              <a:rPr lang="en-US" sz="8000" dirty="0"/>
              <a:t> </a:t>
            </a:r>
          </a:p>
          <a:p>
            <a:pPr marL="0" indent="0">
              <a:buNone/>
            </a:pPr>
            <a:r>
              <a:rPr lang="en-US" sz="8000" dirty="0"/>
              <a:t>3. Communities/Participating, witnessing</a:t>
            </a:r>
          </a:p>
          <a:p>
            <a:pPr marL="0" indent="0">
              <a:buNone/>
            </a:pPr>
            <a:r>
              <a:rPr lang="en-US" sz="8000" dirty="0"/>
              <a:t> </a:t>
            </a:r>
          </a:p>
          <a:p>
            <a:pPr marL="0" indent="0">
              <a:buNone/>
            </a:pPr>
            <a:r>
              <a:rPr lang="en-US" sz="8000" dirty="0"/>
              <a:t>4. Nations/Borders/Witnessing</a:t>
            </a:r>
          </a:p>
          <a:p>
            <a:pPr marL="0" indent="0">
              <a:buNone/>
            </a:pPr>
            <a:r>
              <a:rPr lang="en-US" sz="8000" dirty="0"/>
              <a:t> </a:t>
            </a:r>
          </a:p>
          <a:p>
            <a:pPr marL="0" indent="0">
              <a:buNone/>
            </a:pPr>
            <a:r>
              <a:rPr lang="en-US" sz="8000" dirty="0"/>
              <a:t>5. Global Awareness &amp; Connections</a:t>
            </a:r>
          </a:p>
          <a:p>
            <a:r>
              <a:rPr lang="en-US" dirty="0"/>
              <a:t> </a:t>
            </a:r>
          </a:p>
          <a:p>
            <a:endParaRPr lang="en-US" dirty="0"/>
          </a:p>
        </p:txBody>
      </p:sp>
      <p:pic>
        <p:nvPicPr>
          <p:cNvPr id="5" name="Picture 4">
            <a:extLst>
              <a:ext uri="{FF2B5EF4-FFF2-40B4-BE49-F238E27FC236}">
                <a16:creationId xmlns:a16="http://schemas.microsoft.com/office/drawing/2014/main" id="{0B7ADB33-5D14-5E4E-8D97-A3962266D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589" y="2143768"/>
            <a:ext cx="5901725" cy="4426293"/>
          </a:xfrm>
          <a:prstGeom prst="rect">
            <a:avLst/>
          </a:prstGeom>
        </p:spPr>
      </p:pic>
    </p:spTree>
    <p:extLst>
      <p:ext uri="{BB962C8B-B14F-4D97-AF65-F5344CB8AC3E}">
        <p14:creationId xmlns:p14="http://schemas.microsoft.com/office/powerpoint/2010/main" val="22491647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8C15C-1197-AA44-800B-617B0DC75C4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0F15F65-B41C-924A-9B2D-AA19E8D02B45}"/>
              </a:ext>
            </a:extLst>
          </p:cNvPr>
          <p:cNvSpPr>
            <a:spLocks noGrp="1"/>
          </p:cNvSpPr>
          <p:nvPr>
            <p:ph idx="1"/>
          </p:nvPr>
        </p:nvSpPr>
        <p:spPr/>
        <p:txBody>
          <a:bodyPr>
            <a:normAutofit/>
          </a:bodyPr>
          <a:lstStyle/>
          <a:p>
            <a:pPr marL="0" indent="0">
              <a:buNone/>
            </a:pPr>
            <a:r>
              <a:rPr lang="en-US" sz="2800" b="1" dirty="0"/>
              <a:t>I am from the _________________</a:t>
            </a:r>
            <a:r>
              <a:rPr lang="en-US" sz="2800" dirty="0"/>
              <a:t>(</a:t>
            </a:r>
            <a:r>
              <a:rPr lang="en-US" sz="2800" i="1" dirty="0"/>
              <a:t>plant, flower, natural item)</a:t>
            </a:r>
          </a:p>
          <a:p>
            <a:pPr marL="0" indent="0">
              <a:buNone/>
            </a:pPr>
            <a:endParaRPr lang="en-US" sz="2800" b="1" dirty="0"/>
          </a:p>
          <a:p>
            <a:pPr marL="0" indent="0">
              <a:buNone/>
            </a:pPr>
            <a:r>
              <a:rPr lang="en-US" sz="2800" b="1" dirty="0"/>
              <a:t>The _________________________ </a:t>
            </a:r>
            <a:r>
              <a:rPr lang="en-US" sz="2800" i="1" dirty="0"/>
              <a:t>(plant or tree near your home)</a:t>
            </a:r>
            <a:r>
              <a:rPr lang="en-US" sz="2800" b="1" i="1" dirty="0"/>
              <a:t> </a:t>
            </a:r>
          </a:p>
          <a:p>
            <a:pPr marL="0" indent="0">
              <a:buNone/>
            </a:pPr>
            <a:r>
              <a:rPr lang="en-US" sz="2800" b="1" dirty="0"/>
              <a:t>whose long gone limbs I remember</a:t>
            </a:r>
          </a:p>
          <a:p>
            <a:pPr marL="0" indent="0">
              <a:buNone/>
            </a:pPr>
            <a:r>
              <a:rPr lang="en-US" sz="2800" b="1" dirty="0"/>
              <a:t>as if they were my own</a:t>
            </a:r>
          </a:p>
        </p:txBody>
      </p:sp>
    </p:spTree>
    <p:extLst>
      <p:ext uri="{BB962C8B-B14F-4D97-AF65-F5344CB8AC3E}">
        <p14:creationId xmlns:p14="http://schemas.microsoft.com/office/powerpoint/2010/main" val="20947387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B77E6-BA62-494F-81FB-3206299D97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B84A24-FD9D-6C4A-B3C6-6937C7802D7D}"/>
              </a:ext>
            </a:extLst>
          </p:cNvPr>
          <p:cNvSpPr>
            <a:spLocks noGrp="1"/>
          </p:cNvSpPr>
          <p:nvPr>
            <p:ph idx="1"/>
          </p:nvPr>
        </p:nvSpPr>
        <p:spPr>
          <a:xfrm>
            <a:off x="818711" y="2222287"/>
            <a:ext cx="10930465" cy="4178513"/>
          </a:xfrm>
        </p:spPr>
        <p:txBody>
          <a:bodyPr>
            <a:noAutofit/>
          </a:bodyPr>
          <a:lstStyle/>
          <a:p>
            <a:pPr marL="0" indent="0">
              <a:buNone/>
            </a:pPr>
            <a:r>
              <a:rPr lang="en-US" sz="2400" b="1" dirty="0"/>
              <a:t>I’m from _____________________ and ________________________</a:t>
            </a:r>
          </a:p>
          <a:p>
            <a:pPr marL="0" indent="0">
              <a:buNone/>
            </a:pPr>
            <a:r>
              <a:rPr lang="en-US" sz="2400" dirty="0"/>
              <a:t>	</a:t>
            </a:r>
            <a:r>
              <a:rPr lang="en-US" sz="2400" i="1" dirty="0"/>
              <a:t>          (a family tradition)	             (a family trait – i.e. curly hair)</a:t>
            </a:r>
          </a:p>
          <a:p>
            <a:pPr marL="0" indent="0">
              <a:buNone/>
            </a:pPr>
            <a:endParaRPr lang="en-US" sz="2400" i="1" dirty="0"/>
          </a:p>
          <a:p>
            <a:pPr marL="0" indent="0">
              <a:buNone/>
            </a:pPr>
            <a:r>
              <a:rPr lang="en-US" sz="2400" b="1" dirty="0"/>
              <a:t>from _______________ and ______________ </a:t>
            </a:r>
            <a:r>
              <a:rPr lang="en-US" sz="2400" i="1" dirty="0"/>
              <a:t>(family members names)</a:t>
            </a:r>
          </a:p>
          <a:p>
            <a:pPr marL="0" indent="0">
              <a:buNone/>
            </a:pPr>
            <a:endParaRPr lang="en-US" sz="2400" b="1" dirty="0"/>
          </a:p>
          <a:p>
            <a:pPr marL="0" indent="0">
              <a:buNone/>
            </a:pPr>
            <a:r>
              <a:rPr lang="en-US" sz="2400" b="1" dirty="0"/>
              <a:t>I’m from ____________ and ______________ </a:t>
            </a:r>
            <a:r>
              <a:rPr lang="en-US" sz="2400" i="1" dirty="0"/>
              <a:t>(family habits)</a:t>
            </a:r>
          </a:p>
          <a:p>
            <a:pPr marL="0" indent="0">
              <a:buNone/>
            </a:pPr>
            <a:r>
              <a:rPr lang="en-US" sz="2400" b="1" dirty="0"/>
              <a:t>							   </a:t>
            </a:r>
          </a:p>
          <a:p>
            <a:pPr marL="0" indent="0">
              <a:buNone/>
            </a:pPr>
            <a:r>
              <a:rPr lang="en-US" sz="2400" b="1" dirty="0"/>
              <a:t>and from </a:t>
            </a:r>
            <a:r>
              <a:rPr lang="en-US" sz="2400" dirty="0"/>
              <a:t>______________________________ </a:t>
            </a:r>
            <a:r>
              <a:rPr lang="en-US" sz="2400" i="1" dirty="0"/>
              <a:t>(family habit)</a:t>
            </a:r>
          </a:p>
        </p:txBody>
      </p:sp>
    </p:spTree>
    <p:extLst>
      <p:ext uri="{BB962C8B-B14F-4D97-AF65-F5344CB8AC3E}">
        <p14:creationId xmlns:p14="http://schemas.microsoft.com/office/powerpoint/2010/main" val="18364760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C2714F-B5EB-9942-AAB3-DD33CDC1361D}"/>
              </a:ext>
            </a:extLst>
          </p:cNvPr>
          <p:cNvSpPr>
            <a:spLocks noGrp="1"/>
          </p:cNvSpPr>
          <p:nvPr>
            <p:ph idx="1"/>
          </p:nvPr>
        </p:nvSpPr>
        <p:spPr>
          <a:xfrm>
            <a:off x="1098933" y="2068203"/>
            <a:ext cx="11093067" cy="5511609"/>
          </a:xfrm>
        </p:spPr>
        <p:txBody>
          <a:bodyPr>
            <a:normAutofit fontScale="85000" lnSpcReduction="10000"/>
          </a:bodyPr>
          <a:lstStyle/>
          <a:p>
            <a:pPr marL="0" indent="0">
              <a:buNone/>
            </a:pPr>
            <a:endParaRPr lang="en-US" sz="2600" b="1" dirty="0"/>
          </a:p>
          <a:p>
            <a:pPr marL="0" indent="0">
              <a:buNone/>
            </a:pPr>
            <a:r>
              <a:rPr lang="en-US" sz="2600" b="1" dirty="0"/>
              <a:t>I'm from _____________________ and ________________________ </a:t>
            </a:r>
          </a:p>
          <a:p>
            <a:pPr marL="0" indent="0" algn="ctr">
              <a:buNone/>
            </a:pPr>
            <a:r>
              <a:rPr lang="en-US" sz="2600" i="1" dirty="0"/>
              <a:t>(things you were told as a younger child or this week)</a:t>
            </a:r>
            <a:endParaRPr lang="en-US" sz="2600" b="1" dirty="0"/>
          </a:p>
          <a:p>
            <a:pPr marL="0" indent="0">
              <a:buNone/>
            </a:pPr>
            <a:r>
              <a:rPr lang="en-US" sz="2600" b="1" dirty="0"/>
              <a:t>and _____________________ </a:t>
            </a:r>
            <a:r>
              <a:rPr lang="en-US" sz="2600" i="1" dirty="0"/>
              <a:t>(a song or saying you learned as a younger child)</a:t>
            </a:r>
            <a:endParaRPr lang="en-US" sz="2600" b="1" i="1" dirty="0"/>
          </a:p>
          <a:p>
            <a:pPr marL="0" indent="0">
              <a:buNone/>
            </a:pPr>
            <a:endParaRPr lang="en-US" sz="2600" b="1" i="1" dirty="0"/>
          </a:p>
          <a:p>
            <a:pPr marL="0" indent="0">
              <a:buNone/>
            </a:pPr>
            <a:r>
              <a:rPr lang="en-US" sz="2600" b="1" dirty="0"/>
              <a:t>I’m from __________________ </a:t>
            </a:r>
            <a:r>
              <a:rPr lang="en-US" sz="2600" i="1" dirty="0"/>
              <a:t>(a family tradition)</a:t>
            </a:r>
          </a:p>
          <a:p>
            <a:pPr marL="0" indent="0">
              <a:buNone/>
            </a:pPr>
            <a:endParaRPr lang="en-US" sz="2600" i="1" dirty="0"/>
          </a:p>
          <a:p>
            <a:pPr marL="0" indent="0">
              <a:buNone/>
            </a:pPr>
            <a:r>
              <a:rPr lang="en-US" sz="2600" b="1" dirty="0"/>
              <a:t>I’m from __________________ </a:t>
            </a:r>
            <a:r>
              <a:rPr lang="en-US" sz="2600" i="1" dirty="0"/>
              <a:t>(place of birth or where you live now) </a:t>
            </a:r>
          </a:p>
          <a:p>
            <a:pPr marL="0" indent="0">
              <a:buNone/>
            </a:pPr>
            <a:endParaRPr lang="en-US" sz="2600" i="1" dirty="0"/>
          </a:p>
          <a:p>
            <a:pPr marL="0" indent="0">
              <a:buNone/>
            </a:pPr>
            <a:r>
              <a:rPr lang="en-US" sz="2600" b="1" dirty="0"/>
              <a:t>and </a:t>
            </a:r>
            <a:r>
              <a:rPr lang="en-US" sz="2600" dirty="0"/>
              <a:t>______________________ </a:t>
            </a:r>
            <a:r>
              <a:rPr lang="en-US" sz="2400" i="1" dirty="0"/>
              <a:t>(family ancestry or places where ancestors are from)</a:t>
            </a:r>
          </a:p>
          <a:p>
            <a:pPr marL="0" indent="0">
              <a:buNone/>
            </a:pPr>
            <a:endParaRPr lang="en-US" sz="2400" i="1" dirty="0"/>
          </a:p>
          <a:p>
            <a:pPr marL="0" indent="0">
              <a:buNone/>
            </a:pPr>
            <a:r>
              <a:rPr lang="en-US" sz="2400" b="1" dirty="0"/>
              <a:t>and ___________________ and _________________ </a:t>
            </a:r>
            <a:r>
              <a:rPr lang="en-US" sz="2400" i="1" dirty="0"/>
              <a:t>(family foods)</a:t>
            </a:r>
          </a:p>
          <a:p>
            <a:pPr marL="0" indent="0">
              <a:buNone/>
            </a:pPr>
            <a:endParaRPr lang="en-US" sz="2600" i="1" dirty="0"/>
          </a:p>
          <a:p>
            <a:pPr marL="0" indent="0">
              <a:buNone/>
            </a:pPr>
            <a:endParaRPr lang="en-US" sz="2600" i="1" dirty="0"/>
          </a:p>
          <a:p>
            <a:pPr marL="0" indent="0">
              <a:buNone/>
            </a:pPr>
            <a:endParaRPr lang="en-US" sz="2600" i="1" dirty="0"/>
          </a:p>
        </p:txBody>
      </p:sp>
    </p:spTree>
    <p:extLst>
      <p:ext uri="{BB962C8B-B14F-4D97-AF65-F5344CB8AC3E}">
        <p14:creationId xmlns:p14="http://schemas.microsoft.com/office/powerpoint/2010/main" val="2919919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ED6DC8-C3CD-BD46-A37F-1AB771B7E08F}"/>
              </a:ext>
            </a:extLst>
          </p:cNvPr>
          <p:cNvSpPr>
            <a:spLocks noGrp="1"/>
          </p:cNvSpPr>
          <p:nvPr>
            <p:ph idx="1"/>
          </p:nvPr>
        </p:nvSpPr>
        <p:spPr/>
        <p:txBody>
          <a:bodyPr>
            <a:noAutofit/>
          </a:bodyPr>
          <a:lstStyle/>
          <a:p>
            <a:pPr marL="0" indent="0">
              <a:buNone/>
            </a:pPr>
            <a:r>
              <a:rPr lang="en-US" sz="2000" b="1" dirty="0"/>
              <a:t>From ________________________ </a:t>
            </a:r>
            <a:r>
              <a:rPr lang="en-US" sz="2000" i="1" dirty="0"/>
              <a:t>(a story about a family member)</a:t>
            </a:r>
          </a:p>
          <a:p>
            <a:pPr marL="0" indent="0">
              <a:buNone/>
            </a:pPr>
            <a:endParaRPr lang="en-US" sz="2000" b="1" dirty="0"/>
          </a:p>
          <a:p>
            <a:pPr marL="0" indent="0">
              <a:buNone/>
            </a:pPr>
            <a:r>
              <a:rPr lang="en-US" sz="2000" b="1" dirty="0"/>
              <a:t>_____________________________ </a:t>
            </a:r>
            <a:r>
              <a:rPr lang="en-US" sz="2000" i="1" dirty="0"/>
              <a:t>(detail about the story or person) </a:t>
            </a:r>
          </a:p>
          <a:p>
            <a:pPr marL="0" indent="0">
              <a:buNone/>
            </a:pPr>
            <a:endParaRPr lang="en-US" sz="2000" b="1" dirty="0"/>
          </a:p>
          <a:p>
            <a:pPr marL="0" indent="0">
              <a:buNone/>
            </a:pPr>
            <a:r>
              <a:rPr lang="en-US" sz="2000" b="1" dirty="0"/>
              <a:t>_____________________________</a:t>
            </a:r>
            <a:r>
              <a:rPr lang="en-US" sz="2000" dirty="0"/>
              <a:t> </a:t>
            </a:r>
            <a:r>
              <a:rPr lang="en-US" sz="2000" i="1" dirty="0"/>
              <a:t>(description of family mementos, 						                                                pictures or treasures) </a:t>
            </a:r>
          </a:p>
          <a:p>
            <a:pPr marL="0" indent="0">
              <a:buNone/>
            </a:pPr>
            <a:r>
              <a:rPr lang="en-US" sz="2000" b="1" dirty="0"/>
              <a:t>_____________________________</a:t>
            </a:r>
            <a:r>
              <a:rPr lang="en-US" sz="2000" b="1" i="1" dirty="0"/>
              <a:t> </a:t>
            </a:r>
            <a:r>
              <a:rPr lang="en-US" sz="2000" i="1" dirty="0"/>
              <a:t>(location of mementos — under my 						                                                bed, on the wall, in my heart) </a:t>
            </a:r>
          </a:p>
          <a:p>
            <a:pPr marL="0" indent="0">
              <a:buNone/>
            </a:pPr>
            <a:r>
              <a:rPr lang="en-US" sz="2000" b="1" dirty="0"/>
              <a:t>_____________________________ </a:t>
            </a:r>
            <a:r>
              <a:rPr lang="en-US" sz="2000" i="1" dirty="0"/>
              <a:t>(more description if needed)</a:t>
            </a:r>
          </a:p>
        </p:txBody>
      </p:sp>
    </p:spTree>
    <p:extLst>
      <p:ext uri="{BB962C8B-B14F-4D97-AF65-F5344CB8AC3E}">
        <p14:creationId xmlns:p14="http://schemas.microsoft.com/office/powerpoint/2010/main" val="10935834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0F8D-415C-B249-8902-287AB58F927D}"/>
              </a:ext>
            </a:extLst>
          </p:cNvPr>
          <p:cNvSpPr>
            <a:spLocks noGrp="1"/>
          </p:cNvSpPr>
          <p:nvPr>
            <p:ph type="title"/>
          </p:nvPr>
        </p:nvSpPr>
        <p:spPr/>
        <p:txBody>
          <a:bodyPr/>
          <a:lstStyle/>
          <a:p>
            <a:r>
              <a:rPr lang="en-US" dirty="0"/>
              <a:t>“Where I’m from” </a:t>
            </a:r>
            <a:br>
              <a:rPr lang="en-US" dirty="0"/>
            </a:br>
            <a:r>
              <a:rPr lang="en-US" dirty="0"/>
              <a:t>poem by George Ella Lyon p. 1</a:t>
            </a:r>
          </a:p>
        </p:txBody>
      </p:sp>
      <p:sp>
        <p:nvSpPr>
          <p:cNvPr id="3" name="Content Placeholder 2">
            <a:extLst>
              <a:ext uri="{FF2B5EF4-FFF2-40B4-BE49-F238E27FC236}">
                <a16:creationId xmlns:a16="http://schemas.microsoft.com/office/drawing/2014/main" id="{243E5CE2-F7E8-554D-9363-B2765EA6C843}"/>
              </a:ext>
            </a:extLst>
          </p:cNvPr>
          <p:cNvSpPr>
            <a:spLocks noGrp="1"/>
          </p:cNvSpPr>
          <p:nvPr>
            <p:ph idx="1"/>
          </p:nvPr>
        </p:nvSpPr>
        <p:spPr>
          <a:xfrm>
            <a:off x="827424" y="2808884"/>
            <a:ext cx="10554574" cy="3636511"/>
          </a:xfrm>
        </p:spPr>
        <p:txBody>
          <a:bodyPr>
            <a:normAutofit fontScale="25000" lnSpcReduction="20000"/>
          </a:bodyPr>
          <a:lstStyle/>
          <a:p>
            <a:pPr marL="0" indent="0">
              <a:lnSpc>
                <a:spcPct val="120000"/>
              </a:lnSpc>
              <a:spcBef>
                <a:spcPts val="0"/>
              </a:spcBef>
              <a:buNone/>
            </a:pPr>
            <a:r>
              <a:rPr lang="en-US" sz="8000" dirty="0"/>
              <a:t>I am from clothespins, </a:t>
            </a:r>
          </a:p>
          <a:p>
            <a:pPr marL="0" indent="0">
              <a:lnSpc>
                <a:spcPct val="120000"/>
              </a:lnSpc>
              <a:spcBef>
                <a:spcPts val="0"/>
              </a:spcBef>
              <a:buNone/>
            </a:pPr>
            <a:r>
              <a:rPr lang="en-US" sz="8000" dirty="0"/>
              <a:t>from Clorox and carbon-tetrachloride. </a:t>
            </a:r>
          </a:p>
          <a:p>
            <a:pPr marL="0" indent="0">
              <a:lnSpc>
                <a:spcPct val="120000"/>
              </a:lnSpc>
              <a:spcBef>
                <a:spcPts val="0"/>
              </a:spcBef>
              <a:buNone/>
            </a:pPr>
            <a:r>
              <a:rPr lang="en-US" sz="8000" dirty="0"/>
              <a:t>I am from the dirt under the back porch. </a:t>
            </a:r>
          </a:p>
          <a:p>
            <a:pPr marL="0" indent="0">
              <a:lnSpc>
                <a:spcPct val="120000"/>
              </a:lnSpc>
              <a:spcBef>
                <a:spcPts val="0"/>
              </a:spcBef>
              <a:buNone/>
            </a:pPr>
            <a:r>
              <a:rPr lang="en-US" sz="8000" dirty="0"/>
              <a:t>(Black, glistening </a:t>
            </a:r>
          </a:p>
          <a:p>
            <a:pPr marL="0" indent="0">
              <a:lnSpc>
                <a:spcPct val="120000"/>
              </a:lnSpc>
              <a:spcBef>
                <a:spcPts val="0"/>
              </a:spcBef>
              <a:buNone/>
            </a:pPr>
            <a:r>
              <a:rPr lang="en-US" sz="8000" dirty="0"/>
              <a:t>it tasted like beets.) </a:t>
            </a:r>
          </a:p>
          <a:p>
            <a:pPr marL="0" indent="0">
              <a:lnSpc>
                <a:spcPct val="120000"/>
              </a:lnSpc>
              <a:spcBef>
                <a:spcPts val="0"/>
              </a:spcBef>
              <a:buNone/>
            </a:pPr>
            <a:r>
              <a:rPr lang="en-US" sz="8000" dirty="0"/>
              <a:t>I am from the forsythia bush, </a:t>
            </a:r>
          </a:p>
          <a:p>
            <a:pPr marL="0" indent="0">
              <a:lnSpc>
                <a:spcPct val="120000"/>
              </a:lnSpc>
              <a:spcBef>
                <a:spcPts val="0"/>
              </a:spcBef>
              <a:buNone/>
            </a:pPr>
            <a:r>
              <a:rPr lang="en-US" sz="8000" dirty="0"/>
              <a:t>the Dutch elm </a:t>
            </a:r>
          </a:p>
          <a:p>
            <a:pPr marL="0" indent="0">
              <a:lnSpc>
                <a:spcPct val="120000"/>
              </a:lnSpc>
              <a:spcBef>
                <a:spcPts val="0"/>
              </a:spcBef>
              <a:buNone/>
            </a:pPr>
            <a:r>
              <a:rPr lang="en-US" sz="8000" dirty="0"/>
              <a:t>whose long gone limbs I remember </a:t>
            </a:r>
          </a:p>
          <a:p>
            <a:pPr marL="0" indent="0">
              <a:lnSpc>
                <a:spcPct val="120000"/>
              </a:lnSpc>
              <a:spcBef>
                <a:spcPts val="0"/>
              </a:spcBef>
              <a:buNone/>
            </a:pPr>
            <a:r>
              <a:rPr lang="en-US" sz="8000" dirty="0"/>
              <a:t>as if they were my own. </a:t>
            </a:r>
          </a:p>
          <a:p>
            <a:pPr marL="0" indent="0">
              <a:lnSpc>
                <a:spcPct val="120000"/>
              </a:lnSpc>
              <a:spcBef>
                <a:spcPts val="0"/>
              </a:spcBef>
              <a:buNone/>
            </a:pPr>
            <a:endParaRPr lang="en-US" sz="8000" dirty="0"/>
          </a:p>
          <a:p>
            <a:pPr marL="0" indent="0">
              <a:lnSpc>
                <a:spcPct val="120000"/>
              </a:lnSpc>
              <a:spcBef>
                <a:spcPts val="0"/>
              </a:spcBef>
              <a:buNone/>
            </a:pPr>
            <a:endParaRPr lang="en-US" dirty="0"/>
          </a:p>
          <a:p>
            <a:pPr marL="0" indent="0">
              <a:buNone/>
            </a:pPr>
            <a:r>
              <a:rPr lang="en-US" sz="6400" dirty="0"/>
              <a:t>								(</a:t>
            </a:r>
          </a:p>
        </p:txBody>
      </p:sp>
    </p:spTree>
    <p:extLst>
      <p:ext uri="{BB962C8B-B14F-4D97-AF65-F5344CB8AC3E}">
        <p14:creationId xmlns:p14="http://schemas.microsoft.com/office/powerpoint/2010/main" val="12629595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05D57-8676-F049-AD9B-720C19556407}"/>
              </a:ext>
            </a:extLst>
          </p:cNvPr>
          <p:cNvSpPr>
            <a:spLocks noGrp="1"/>
          </p:cNvSpPr>
          <p:nvPr>
            <p:ph type="title"/>
          </p:nvPr>
        </p:nvSpPr>
        <p:spPr/>
        <p:txBody>
          <a:bodyPr/>
          <a:lstStyle/>
          <a:p>
            <a:r>
              <a:rPr lang="en-US" dirty="0"/>
              <a:t>p. 2</a:t>
            </a:r>
          </a:p>
        </p:txBody>
      </p:sp>
      <p:sp>
        <p:nvSpPr>
          <p:cNvPr id="3" name="Content Placeholder 2">
            <a:extLst>
              <a:ext uri="{FF2B5EF4-FFF2-40B4-BE49-F238E27FC236}">
                <a16:creationId xmlns:a16="http://schemas.microsoft.com/office/drawing/2014/main" id="{65E77919-1809-304B-BBD8-B4E4EC88939F}"/>
              </a:ext>
            </a:extLst>
          </p:cNvPr>
          <p:cNvSpPr>
            <a:spLocks noGrp="1"/>
          </p:cNvSpPr>
          <p:nvPr>
            <p:ph idx="1"/>
          </p:nvPr>
        </p:nvSpPr>
        <p:spPr>
          <a:xfrm>
            <a:off x="827424" y="2946906"/>
            <a:ext cx="10554574" cy="3636511"/>
          </a:xfrm>
        </p:spPr>
        <p:txBody>
          <a:bodyPr/>
          <a:lstStyle/>
          <a:p>
            <a:pPr marL="0" indent="0">
              <a:lnSpc>
                <a:spcPct val="120000"/>
              </a:lnSpc>
              <a:spcBef>
                <a:spcPts val="0"/>
              </a:spcBef>
              <a:buNone/>
            </a:pPr>
            <a:r>
              <a:rPr lang="en-US" sz="2000" dirty="0"/>
              <a:t>I am from fudge and eyeglasses, </a:t>
            </a:r>
          </a:p>
          <a:p>
            <a:pPr marL="0" indent="0">
              <a:lnSpc>
                <a:spcPct val="120000"/>
              </a:lnSpc>
              <a:spcBef>
                <a:spcPts val="0"/>
              </a:spcBef>
              <a:buNone/>
            </a:pPr>
            <a:r>
              <a:rPr lang="en-US" sz="2000" dirty="0"/>
              <a:t>from Imogene and </a:t>
            </a:r>
            <a:r>
              <a:rPr lang="en-US" sz="2000" dirty="0" err="1"/>
              <a:t>Alafair</a:t>
            </a:r>
            <a:r>
              <a:rPr lang="en-US" sz="2000" dirty="0"/>
              <a:t>. </a:t>
            </a:r>
          </a:p>
          <a:p>
            <a:pPr marL="0" indent="0">
              <a:lnSpc>
                <a:spcPct val="120000"/>
              </a:lnSpc>
              <a:spcBef>
                <a:spcPts val="0"/>
              </a:spcBef>
              <a:buNone/>
            </a:pPr>
            <a:r>
              <a:rPr lang="en-US" sz="2000" dirty="0"/>
              <a:t>I'm from the know-it -</a:t>
            </a:r>
            <a:r>
              <a:rPr lang="en-US" sz="2000" dirty="0" err="1"/>
              <a:t>alls</a:t>
            </a:r>
            <a:r>
              <a:rPr lang="en-US" sz="2000" dirty="0"/>
              <a:t> </a:t>
            </a:r>
          </a:p>
          <a:p>
            <a:pPr marL="0" indent="0">
              <a:lnSpc>
                <a:spcPct val="120000"/>
              </a:lnSpc>
              <a:spcBef>
                <a:spcPts val="0"/>
              </a:spcBef>
              <a:buNone/>
            </a:pPr>
            <a:r>
              <a:rPr lang="en-US" sz="2000" dirty="0"/>
              <a:t>and the pass -it -</a:t>
            </a:r>
            <a:r>
              <a:rPr lang="en-US" sz="2000" dirty="0" err="1"/>
              <a:t>ons</a:t>
            </a:r>
            <a:r>
              <a:rPr lang="en-US" sz="2000" dirty="0"/>
              <a:t>, </a:t>
            </a:r>
          </a:p>
          <a:p>
            <a:pPr marL="0" indent="0">
              <a:lnSpc>
                <a:spcPct val="120000"/>
              </a:lnSpc>
              <a:spcBef>
                <a:spcPts val="0"/>
              </a:spcBef>
              <a:buNone/>
            </a:pPr>
            <a:r>
              <a:rPr lang="en-US" sz="2000" dirty="0"/>
              <a:t>from Perk up! and Pipe down!</a:t>
            </a:r>
          </a:p>
          <a:p>
            <a:pPr marL="0" indent="0">
              <a:lnSpc>
                <a:spcPct val="120000"/>
              </a:lnSpc>
              <a:spcBef>
                <a:spcPts val="0"/>
              </a:spcBef>
              <a:buNone/>
            </a:pPr>
            <a:endParaRPr lang="en-US" sz="2000" dirty="0"/>
          </a:p>
          <a:p>
            <a:pPr marL="0" indent="0">
              <a:lnSpc>
                <a:spcPct val="120000"/>
              </a:lnSpc>
              <a:spcBef>
                <a:spcPts val="0"/>
              </a:spcBef>
              <a:buNone/>
            </a:pPr>
            <a:r>
              <a:rPr lang="en-US" sz="2000" dirty="0"/>
              <a:t>													continues… whole poem </a:t>
            </a:r>
            <a:r>
              <a:rPr lang="en-US" sz="2000" dirty="0">
                <a:hlinkClick r:id="rId2"/>
              </a:rPr>
              <a:t>here</a:t>
            </a:r>
            <a:endParaRPr lang="en-US" sz="2000" dirty="0"/>
          </a:p>
          <a:p>
            <a:pPr marL="0" indent="0">
              <a:lnSpc>
                <a:spcPct val="120000"/>
              </a:lnSpc>
              <a:spcBef>
                <a:spcPts val="0"/>
              </a:spcBef>
              <a:buNone/>
            </a:pPr>
            <a:endParaRPr lang="en-US" sz="2000" dirty="0"/>
          </a:p>
          <a:p>
            <a:pPr marL="0" indent="0">
              <a:lnSpc>
                <a:spcPct val="120000"/>
              </a:lnSpc>
              <a:spcBef>
                <a:spcPts val="0"/>
              </a:spcBef>
              <a:buNone/>
            </a:pPr>
            <a:endParaRPr lang="en-US" sz="2000" dirty="0"/>
          </a:p>
          <a:p>
            <a:endParaRPr lang="en-US" dirty="0"/>
          </a:p>
        </p:txBody>
      </p:sp>
    </p:spTree>
    <p:extLst>
      <p:ext uri="{BB962C8B-B14F-4D97-AF65-F5344CB8AC3E}">
        <p14:creationId xmlns:p14="http://schemas.microsoft.com/office/powerpoint/2010/main" val="38055200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E85FD-A76B-B34B-9E9C-635F69540ABD}"/>
              </a:ext>
            </a:extLst>
          </p:cNvPr>
          <p:cNvSpPr>
            <a:spLocks noGrp="1"/>
          </p:cNvSpPr>
          <p:nvPr>
            <p:ph type="title"/>
          </p:nvPr>
        </p:nvSpPr>
        <p:spPr/>
        <p:txBody>
          <a:bodyPr/>
          <a:lstStyle/>
          <a:p>
            <a:r>
              <a:rPr lang="en-US" dirty="0"/>
              <a:t>“De </a:t>
            </a:r>
            <a:r>
              <a:rPr lang="en-US" dirty="0" err="1"/>
              <a:t>donde</a:t>
            </a:r>
            <a:r>
              <a:rPr lang="en-US" dirty="0"/>
              <a:t> </a:t>
            </a:r>
            <a:r>
              <a:rPr lang="en-US" dirty="0" err="1"/>
              <a:t>yo</a:t>
            </a:r>
            <a:r>
              <a:rPr lang="en-US" dirty="0"/>
              <a:t> soy” by Levi Romero</a:t>
            </a:r>
          </a:p>
        </p:txBody>
      </p:sp>
      <p:sp>
        <p:nvSpPr>
          <p:cNvPr id="3" name="Content Placeholder 2">
            <a:extLst>
              <a:ext uri="{FF2B5EF4-FFF2-40B4-BE49-F238E27FC236}">
                <a16:creationId xmlns:a16="http://schemas.microsoft.com/office/drawing/2014/main" id="{BAA5D721-9574-214B-ABB9-3E3E5279FE13}"/>
              </a:ext>
            </a:extLst>
          </p:cNvPr>
          <p:cNvSpPr>
            <a:spLocks noGrp="1"/>
          </p:cNvSpPr>
          <p:nvPr>
            <p:ph idx="1"/>
          </p:nvPr>
        </p:nvSpPr>
        <p:spPr>
          <a:xfrm>
            <a:off x="827423" y="2636355"/>
            <a:ext cx="11542855" cy="3636511"/>
          </a:xfrm>
        </p:spPr>
        <p:txBody>
          <a:bodyPr>
            <a:normAutofit fontScale="25000" lnSpcReduction="20000"/>
          </a:bodyPr>
          <a:lstStyle/>
          <a:p>
            <a:pPr marL="0" indent="0">
              <a:lnSpc>
                <a:spcPct val="120000"/>
              </a:lnSpc>
              <a:spcBef>
                <a:spcPts val="0"/>
              </a:spcBef>
              <a:buNone/>
            </a:pPr>
            <a:r>
              <a:rPr lang="en-US" sz="9600" dirty="0"/>
              <a:t> </a:t>
            </a:r>
          </a:p>
          <a:p>
            <a:pPr marL="0" indent="0">
              <a:lnSpc>
                <a:spcPct val="120000"/>
              </a:lnSpc>
              <a:spcBef>
                <a:spcPts val="0"/>
              </a:spcBef>
              <a:buNone/>
            </a:pPr>
            <a:r>
              <a:rPr lang="en-US" sz="9600" dirty="0"/>
              <a:t>I am from </a:t>
            </a:r>
            <a:r>
              <a:rPr lang="en-US" sz="9600" dirty="0" err="1"/>
              <a:t>leche</a:t>
            </a:r>
            <a:r>
              <a:rPr lang="en-US" sz="9600" dirty="0"/>
              <a:t> de </a:t>
            </a:r>
            <a:r>
              <a:rPr lang="en-US" sz="9600" dirty="0" err="1"/>
              <a:t>jarro</a:t>
            </a:r>
            <a:endParaRPr lang="en-US" sz="9600" dirty="0"/>
          </a:p>
          <a:p>
            <a:pPr marL="0" indent="0">
              <a:lnSpc>
                <a:spcPct val="120000"/>
              </a:lnSpc>
              <a:spcBef>
                <a:spcPts val="0"/>
              </a:spcBef>
              <a:buNone/>
            </a:pPr>
            <a:r>
              <a:rPr lang="en-US" sz="9600" dirty="0"/>
              <a:t>from Morrell </a:t>
            </a:r>
            <a:r>
              <a:rPr lang="en-US" sz="9600" dirty="0" err="1"/>
              <a:t>manteca</a:t>
            </a:r>
            <a:r>
              <a:rPr lang="en-US" sz="9600" dirty="0"/>
              <a:t> and Gold Medal flour</a:t>
            </a:r>
          </a:p>
          <a:p>
            <a:pPr marL="0" indent="0">
              <a:lnSpc>
                <a:spcPct val="120000"/>
              </a:lnSpc>
              <a:spcBef>
                <a:spcPts val="0"/>
              </a:spcBef>
              <a:buNone/>
            </a:pPr>
            <a:r>
              <a:rPr lang="es-MX" sz="9600" dirty="0"/>
              <a:t>I am from acequias, viviendas, dispensas, y</a:t>
            </a:r>
            <a:endParaRPr lang="en-US" sz="9600" dirty="0"/>
          </a:p>
          <a:p>
            <a:pPr marL="0" indent="0">
              <a:lnSpc>
                <a:spcPct val="120000"/>
              </a:lnSpc>
              <a:spcBef>
                <a:spcPts val="0"/>
              </a:spcBef>
              <a:buNone/>
            </a:pPr>
            <a:r>
              <a:rPr lang="es-MX" sz="9600" dirty="0"/>
              <a:t>el Rosario recited on Radio ¿</a:t>
            </a:r>
            <a:r>
              <a:rPr lang="es-MX" sz="9600" i="1" dirty="0"/>
              <a:t>Qué Dice?</a:t>
            </a:r>
            <a:endParaRPr lang="en-US" sz="9600" dirty="0"/>
          </a:p>
          <a:p>
            <a:pPr marL="0" indent="0">
              <a:lnSpc>
                <a:spcPct val="120000"/>
              </a:lnSpc>
              <a:spcBef>
                <a:spcPts val="0"/>
              </a:spcBef>
              <a:buNone/>
            </a:pPr>
            <a:r>
              <a:rPr lang="en-US" sz="9600" dirty="0"/>
              <a:t>I am from the Irises drooping like teardrops</a:t>
            </a:r>
          </a:p>
          <a:p>
            <a:pPr marL="0" indent="0">
              <a:lnSpc>
                <a:spcPct val="120000"/>
              </a:lnSpc>
              <a:spcBef>
                <a:spcPts val="0"/>
              </a:spcBef>
              <a:buNone/>
            </a:pPr>
            <a:r>
              <a:rPr lang="en-US" sz="9600" dirty="0"/>
              <a:t>in </a:t>
            </a:r>
            <a:r>
              <a:rPr lang="en-US" sz="9600" dirty="0" err="1"/>
              <a:t>grammita’s</a:t>
            </a:r>
            <a:r>
              <a:rPr lang="en-US" sz="9600" dirty="0"/>
              <a:t> abandoned flower bed</a:t>
            </a:r>
          </a:p>
          <a:p>
            <a:pPr marL="0" indent="0">
              <a:lnSpc>
                <a:spcPct val="120000"/>
              </a:lnSpc>
              <a:spcBef>
                <a:spcPts val="0"/>
              </a:spcBef>
              <a:buNone/>
            </a:pPr>
            <a:r>
              <a:rPr lang="en-US" sz="9600" dirty="0"/>
              <a:t>y las Barras de San José</a:t>
            </a:r>
          </a:p>
          <a:p>
            <a:pPr marL="0" indent="0">
              <a:lnSpc>
                <a:spcPct val="120000"/>
              </a:lnSpc>
              <a:spcBef>
                <a:spcPts val="0"/>
              </a:spcBef>
              <a:buNone/>
            </a:pPr>
            <a:r>
              <a:rPr lang="en-US" sz="9600" dirty="0"/>
              <a:t>whose long gone limbs I remember</a:t>
            </a:r>
          </a:p>
          <a:p>
            <a:pPr marL="0" indent="0">
              <a:lnSpc>
                <a:spcPct val="120000"/>
              </a:lnSpc>
              <a:spcBef>
                <a:spcPts val="0"/>
              </a:spcBef>
              <a:buNone/>
            </a:pPr>
            <a:r>
              <a:rPr lang="en-US" sz="9600" dirty="0"/>
              <a:t>as if they were my own.				 					</a:t>
            </a:r>
            <a:r>
              <a:rPr lang="en-US" sz="5600" i="1" dirty="0"/>
              <a:t>(continues…whole poem in the packet)</a:t>
            </a:r>
          </a:p>
          <a:p>
            <a:pPr marL="0" indent="0">
              <a:buNone/>
            </a:pPr>
            <a:r>
              <a:rPr lang="en-US" dirty="0"/>
              <a:t> </a:t>
            </a:r>
          </a:p>
          <a:p>
            <a:r>
              <a:rPr lang="es-MX" dirty="0"/>
              <a:t> </a:t>
            </a:r>
            <a:endParaRPr lang="en-US" dirty="0"/>
          </a:p>
          <a:p>
            <a:endParaRPr lang="en-US" dirty="0"/>
          </a:p>
        </p:txBody>
      </p:sp>
    </p:spTree>
    <p:extLst>
      <p:ext uri="{BB962C8B-B14F-4D97-AF65-F5344CB8AC3E}">
        <p14:creationId xmlns:p14="http://schemas.microsoft.com/office/powerpoint/2010/main" val="9375607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E13C6-5B42-BD47-A243-EBCFD892E132}"/>
              </a:ext>
            </a:extLst>
          </p:cNvPr>
          <p:cNvSpPr>
            <a:spLocks noGrp="1"/>
          </p:cNvSpPr>
          <p:nvPr>
            <p:ph type="title"/>
          </p:nvPr>
        </p:nvSpPr>
        <p:spPr>
          <a:xfrm>
            <a:off x="948023" y="774992"/>
            <a:ext cx="10571998" cy="970450"/>
          </a:xfrm>
        </p:spPr>
        <p:txBody>
          <a:bodyPr/>
          <a:lstStyle/>
          <a:p>
            <a:r>
              <a:rPr lang="en-US" dirty="0"/>
              <a:t>During these pandemic times… write a love letter</a:t>
            </a:r>
          </a:p>
        </p:txBody>
      </p:sp>
      <p:sp>
        <p:nvSpPr>
          <p:cNvPr id="3" name="Content Placeholder 2">
            <a:extLst>
              <a:ext uri="{FF2B5EF4-FFF2-40B4-BE49-F238E27FC236}">
                <a16:creationId xmlns:a16="http://schemas.microsoft.com/office/drawing/2014/main" id="{620E8102-23B0-B54E-9B0D-BF2B51112DED}"/>
              </a:ext>
            </a:extLst>
          </p:cNvPr>
          <p:cNvSpPr>
            <a:spLocks noGrp="1"/>
          </p:cNvSpPr>
          <p:nvPr>
            <p:ph idx="1"/>
          </p:nvPr>
        </p:nvSpPr>
        <p:spPr/>
        <p:txBody>
          <a:bodyPr>
            <a:normAutofit/>
          </a:bodyPr>
          <a:lstStyle/>
          <a:p>
            <a:r>
              <a:rPr lang="en-US" sz="2400" dirty="0"/>
              <a:t>to your community/communities</a:t>
            </a:r>
          </a:p>
          <a:p>
            <a:r>
              <a:rPr lang="en-US" sz="2400" dirty="0"/>
              <a:t>to someone or more than one that you can’t see much of anymore due to the pandemic </a:t>
            </a:r>
          </a:p>
          <a:p>
            <a:r>
              <a:rPr lang="en-US" sz="2400" dirty="0"/>
              <a:t>to your life before the pandemic</a:t>
            </a:r>
          </a:p>
          <a:p>
            <a:r>
              <a:rPr lang="en-US" sz="2400" dirty="0"/>
              <a:t>to yourself during the pandemic</a:t>
            </a:r>
          </a:p>
          <a:p>
            <a:r>
              <a:rPr lang="en-US" sz="2400" dirty="0"/>
              <a:t>etc.</a:t>
            </a:r>
          </a:p>
        </p:txBody>
      </p:sp>
    </p:spTree>
    <p:extLst>
      <p:ext uri="{BB962C8B-B14F-4D97-AF65-F5344CB8AC3E}">
        <p14:creationId xmlns:p14="http://schemas.microsoft.com/office/powerpoint/2010/main" val="39759008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88" y="2671764"/>
            <a:ext cx="12115800" cy="4029998"/>
          </a:xfrm>
        </p:spPr>
        <p:txBody>
          <a:bodyPr>
            <a:normAutofit lnSpcReduction="10000"/>
          </a:bodyPr>
          <a:lstStyle/>
          <a:p>
            <a:pPr marL="0" indent="0">
              <a:buNone/>
            </a:pPr>
            <a:r>
              <a:rPr lang="en-US" sz="4400" dirty="0"/>
              <a:t>“My soul makes itself in the creative act.”</a:t>
            </a:r>
          </a:p>
          <a:p>
            <a:pPr marL="0" indent="0">
              <a:buNone/>
            </a:pPr>
            <a:endParaRPr lang="en-US" sz="4400" dirty="0"/>
          </a:p>
          <a:p>
            <a:pPr marL="0" indent="0">
              <a:buNone/>
            </a:pPr>
            <a:r>
              <a:rPr lang="en-US" sz="4400" dirty="0"/>
              <a:t>“I change myself, I change the world.” </a:t>
            </a:r>
          </a:p>
          <a:p>
            <a:pPr marL="0" indent="0">
              <a:buNone/>
            </a:pPr>
            <a:r>
              <a:rPr lang="en-US" sz="4400" dirty="0"/>
              <a:t>		    </a:t>
            </a:r>
          </a:p>
          <a:p>
            <a:pPr marL="0" indent="0">
              <a:buNone/>
            </a:pPr>
            <a:r>
              <a:rPr lang="en-US" sz="4400" dirty="0"/>
              <a:t>												–Gloria Anzaldúa</a:t>
            </a:r>
          </a:p>
          <a:p>
            <a:endParaRPr lang="en-US" dirty="0"/>
          </a:p>
          <a:p>
            <a:endParaRPr lang="en-US" b="0" dirty="0"/>
          </a:p>
        </p:txBody>
      </p:sp>
      <p:sp>
        <p:nvSpPr>
          <p:cNvPr id="5" name="TextBox 4">
            <a:extLst>
              <a:ext uri="{FF2B5EF4-FFF2-40B4-BE49-F238E27FC236}">
                <a16:creationId xmlns:a16="http://schemas.microsoft.com/office/drawing/2014/main" id="{41A69AD7-E04F-C84F-9385-84CFAC789CF8}"/>
              </a:ext>
            </a:extLst>
          </p:cNvPr>
          <p:cNvSpPr txBox="1"/>
          <p:nvPr/>
        </p:nvSpPr>
        <p:spPr>
          <a:xfrm>
            <a:off x="1316876" y="310551"/>
            <a:ext cx="10196424" cy="1384995"/>
          </a:xfrm>
          <a:prstGeom prst="rect">
            <a:avLst/>
          </a:prstGeom>
          <a:noFill/>
        </p:spPr>
        <p:txBody>
          <a:bodyPr wrap="square" rtlCol="0">
            <a:spAutoFit/>
          </a:bodyPr>
          <a:lstStyle/>
          <a:p>
            <a:r>
              <a:rPr lang="en-US" sz="2800" dirty="0">
                <a:solidFill>
                  <a:schemeClr val="bg1"/>
                </a:solidFill>
              </a:rPr>
              <a:t>Parting quotes. Our own writing can make/change us—writing as inquiry, writing for discovery, writing for meaning. I hope you find time for personal writing.</a:t>
            </a:r>
          </a:p>
        </p:txBody>
      </p:sp>
    </p:spTree>
    <p:extLst>
      <p:ext uri="{BB962C8B-B14F-4D97-AF65-F5344CB8AC3E}">
        <p14:creationId xmlns:p14="http://schemas.microsoft.com/office/powerpoint/2010/main" val="8679326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5962-CCC1-E242-8039-724C3D7A2B00}"/>
              </a:ext>
            </a:extLst>
          </p:cNvPr>
          <p:cNvSpPr>
            <a:spLocks noGrp="1"/>
          </p:cNvSpPr>
          <p:nvPr>
            <p:ph type="title"/>
          </p:nvPr>
        </p:nvSpPr>
        <p:spPr/>
        <p:txBody>
          <a:bodyPr/>
          <a:lstStyle/>
          <a:p>
            <a:r>
              <a:rPr lang="en-US" dirty="0"/>
              <a:t>Note on poems in the packet</a:t>
            </a:r>
          </a:p>
        </p:txBody>
      </p:sp>
      <p:sp>
        <p:nvSpPr>
          <p:cNvPr id="3" name="Content Placeholder 2">
            <a:extLst>
              <a:ext uri="{FF2B5EF4-FFF2-40B4-BE49-F238E27FC236}">
                <a16:creationId xmlns:a16="http://schemas.microsoft.com/office/drawing/2014/main" id="{188F9F2E-610C-8246-9D4B-09D93D6A18C5}"/>
              </a:ext>
            </a:extLst>
          </p:cNvPr>
          <p:cNvSpPr>
            <a:spLocks noGrp="1"/>
          </p:cNvSpPr>
          <p:nvPr>
            <p:ph idx="1"/>
          </p:nvPr>
        </p:nvSpPr>
        <p:spPr/>
        <p:txBody>
          <a:bodyPr>
            <a:normAutofit/>
          </a:bodyPr>
          <a:lstStyle/>
          <a:p>
            <a:r>
              <a:rPr lang="en-US" sz="2400" dirty="0"/>
              <a:t>Poems in the packet I prepared as a supplement to this presentation by Elizabeth Acevedo, Francisco Aragón, Sara </a:t>
            </a:r>
            <a:r>
              <a:rPr lang="en-US" sz="2400" dirty="0" err="1"/>
              <a:t>Borjas</a:t>
            </a:r>
            <a:r>
              <a:rPr lang="en-US" sz="2400" dirty="0"/>
              <a:t>, Mahogany L. Browne, Norma Eli </a:t>
            </a:r>
            <a:r>
              <a:rPr lang="en-US" sz="2400" dirty="0" err="1"/>
              <a:t>Cantú</a:t>
            </a:r>
            <a:r>
              <a:rPr lang="en-US" sz="2400" dirty="0"/>
              <a:t>, Lucille Clifton, Ross Gay, Aracelis </a:t>
            </a:r>
            <a:r>
              <a:rPr lang="en-US" sz="2400" dirty="0" err="1"/>
              <a:t>Girmay</a:t>
            </a:r>
            <a:r>
              <a:rPr lang="en-US" sz="2400" dirty="0"/>
              <a:t>, Sheryl Luna, Pablo Miguel Martínez, E. Ethelbert Miller, Amalia Ortiz, Alan </a:t>
            </a:r>
            <a:r>
              <a:rPr lang="en-US" sz="2400" dirty="0" err="1"/>
              <a:t>Pelaez</a:t>
            </a:r>
            <a:r>
              <a:rPr lang="en-US" sz="2400" dirty="0"/>
              <a:t> Lopez, Gabriel Ramirez, Levi Romero, José Antonio Rodríguez, </a:t>
            </a:r>
            <a:r>
              <a:rPr lang="en-US" sz="2400" dirty="0" err="1"/>
              <a:t>ire’ne</a:t>
            </a:r>
            <a:r>
              <a:rPr lang="en-US" sz="2400" dirty="0"/>
              <a:t> </a:t>
            </a:r>
            <a:r>
              <a:rPr lang="en-US" sz="2400" dirty="0" err="1"/>
              <a:t>lara</a:t>
            </a:r>
            <a:r>
              <a:rPr lang="en-US" sz="2400" dirty="0"/>
              <a:t> </a:t>
            </a:r>
            <a:r>
              <a:rPr lang="en-US" sz="2400" dirty="0" err="1"/>
              <a:t>silva</a:t>
            </a:r>
            <a:r>
              <a:rPr lang="en-US" sz="2400" dirty="0"/>
              <a:t>,  Natasha Trethewey, Dan Vera, Javier Zamora. I will also send a few poems by David Bowles.</a:t>
            </a:r>
          </a:p>
        </p:txBody>
      </p:sp>
    </p:spTree>
    <p:extLst>
      <p:ext uri="{BB962C8B-B14F-4D97-AF65-F5344CB8AC3E}">
        <p14:creationId xmlns:p14="http://schemas.microsoft.com/office/powerpoint/2010/main" val="3678128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64E2-6445-4849-88E1-1F50B9C0BEE0}"/>
              </a:ext>
            </a:extLst>
          </p:cNvPr>
          <p:cNvSpPr>
            <a:spLocks noGrp="1"/>
          </p:cNvSpPr>
          <p:nvPr>
            <p:ph type="title"/>
          </p:nvPr>
        </p:nvSpPr>
        <p:spPr>
          <a:xfrm>
            <a:off x="801288" y="980588"/>
            <a:ext cx="10571998" cy="970450"/>
          </a:xfrm>
        </p:spPr>
        <p:txBody>
          <a:bodyPr/>
          <a:lstStyle/>
          <a:p>
            <a:br>
              <a:rPr lang="en-US" dirty="0"/>
            </a:br>
            <a:br>
              <a:rPr lang="en-US" dirty="0"/>
            </a:br>
            <a:br>
              <a:rPr lang="en-US" dirty="0"/>
            </a:br>
            <a:br>
              <a:rPr lang="en-US" dirty="0"/>
            </a:br>
            <a:r>
              <a:rPr lang="en-US" dirty="0"/>
              <a:t>                                                                       </a:t>
            </a:r>
            <a:br>
              <a:rPr lang="en-US" dirty="0"/>
            </a:br>
            <a:br>
              <a:rPr lang="en-US" dirty="0"/>
            </a:br>
            <a:br>
              <a:rPr lang="en-US" dirty="0"/>
            </a:br>
            <a:r>
              <a:rPr lang="en-US" dirty="0"/>
              <a:t>English Language Arts &amp; Reading TEKS </a:t>
            </a:r>
          </a:p>
        </p:txBody>
      </p:sp>
      <p:sp>
        <p:nvSpPr>
          <p:cNvPr id="3" name="Content Placeholder 2">
            <a:extLst>
              <a:ext uri="{FF2B5EF4-FFF2-40B4-BE49-F238E27FC236}">
                <a16:creationId xmlns:a16="http://schemas.microsoft.com/office/drawing/2014/main" id="{D9034138-CE3B-2543-839C-E7AACBAECF29}"/>
              </a:ext>
            </a:extLst>
          </p:cNvPr>
          <p:cNvSpPr>
            <a:spLocks noGrp="1"/>
          </p:cNvSpPr>
          <p:nvPr>
            <p:ph idx="1"/>
          </p:nvPr>
        </p:nvSpPr>
        <p:spPr>
          <a:xfrm>
            <a:off x="818712" y="2222287"/>
            <a:ext cx="10554574" cy="4439770"/>
          </a:xfrm>
        </p:spPr>
        <p:txBody>
          <a:bodyPr>
            <a:normAutofit/>
          </a:bodyPr>
          <a:lstStyle/>
          <a:p>
            <a:pPr marL="0" indent="0">
              <a:buNone/>
            </a:pPr>
            <a:r>
              <a:rPr lang="en-US" sz="2800" dirty="0"/>
              <a:t>B4 “</a:t>
            </a:r>
            <a:r>
              <a:rPr lang="en-US" sz="2800" b="1" dirty="0"/>
              <a:t>ELLs can and should be encouraged to use knowledge of their first language to enhance vocabulary developmen</a:t>
            </a:r>
            <a:r>
              <a:rPr lang="en-US" sz="2800" dirty="0"/>
              <a:t>t; vocabulary needs to be in the context of connected discourse so that it is meaningful. </a:t>
            </a:r>
            <a:r>
              <a:rPr lang="en-US" sz="2800" b="1" dirty="0"/>
              <a:t>Strategic use of the student's first language is important</a:t>
            </a:r>
            <a:r>
              <a:rPr lang="en-US" sz="2800" dirty="0"/>
              <a:t> to ensure linguistic, affective, cognitive, and academic development in English.”</a:t>
            </a:r>
          </a:p>
          <a:p>
            <a:pPr marL="0" indent="0">
              <a:buNone/>
            </a:pPr>
            <a:r>
              <a:rPr lang="en-US" sz="2800" dirty="0"/>
              <a:t>4E Comprehension skills </a:t>
            </a:r>
            <a:r>
              <a:rPr lang="en-US" sz="2800" b="1" dirty="0"/>
              <a:t>“make connections to personal experiences</a:t>
            </a:r>
            <a:r>
              <a:rPr lang="en-US" sz="2800" dirty="0"/>
              <a:t>, </a:t>
            </a:r>
            <a:r>
              <a:rPr lang="en-US" sz="2800" b="1" dirty="0"/>
              <a:t>ideas in other texts, and society;”</a:t>
            </a:r>
          </a:p>
        </p:txBody>
      </p:sp>
    </p:spTree>
    <p:extLst>
      <p:ext uri="{BB962C8B-B14F-4D97-AF65-F5344CB8AC3E}">
        <p14:creationId xmlns:p14="http://schemas.microsoft.com/office/powerpoint/2010/main" val="2065995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EA2C8-43D2-3549-8382-3A940D9EF4B2}"/>
              </a:ext>
            </a:extLst>
          </p:cNvPr>
          <p:cNvSpPr>
            <a:spLocks noGrp="1"/>
          </p:cNvSpPr>
          <p:nvPr>
            <p:ph type="title"/>
          </p:nvPr>
        </p:nvSpPr>
        <p:spPr/>
        <p:txBody>
          <a:bodyPr/>
          <a:lstStyle/>
          <a:p>
            <a:r>
              <a:rPr lang="en-US" dirty="0"/>
              <a:t>English Language Arts &amp; Reading TEKS</a:t>
            </a:r>
          </a:p>
        </p:txBody>
      </p:sp>
      <p:sp>
        <p:nvSpPr>
          <p:cNvPr id="3" name="Content Placeholder 2">
            <a:extLst>
              <a:ext uri="{FF2B5EF4-FFF2-40B4-BE49-F238E27FC236}">
                <a16:creationId xmlns:a16="http://schemas.microsoft.com/office/drawing/2014/main" id="{4BF53FFF-3FCE-8340-A7F0-6AAC0F5ADB51}"/>
              </a:ext>
            </a:extLst>
          </p:cNvPr>
          <p:cNvSpPr>
            <a:spLocks noGrp="1"/>
          </p:cNvSpPr>
          <p:nvPr>
            <p:ph idx="1"/>
          </p:nvPr>
        </p:nvSpPr>
        <p:spPr>
          <a:xfrm>
            <a:off x="818712" y="2222287"/>
            <a:ext cx="10554574" cy="4442918"/>
          </a:xfrm>
        </p:spPr>
        <p:txBody>
          <a:bodyPr>
            <a:normAutofit lnSpcReduction="10000"/>
          </a:bodyPr>
          <a:lstStyle/>
          <a:p>
            <a:pPr marL="0" indent="0">
              <a:buNone/>
            </a:pPr>
            <a:r>
              <a:rPr lang="en-US" sz="2400" dirty="0"/>
              <a:t>7B Multiple Genres: </a:t>
            </a:r>
            <a:r>
              <a:rPr lang="en-US" sz="2400" b="1" dirty="0"/>
              <a:t>analyze relationships among characteristics of poetry, including stanzas, line breaks, speaker, and sound devices in poems across a variety of poetic forms; </a:t>
            </a:r>
          </a:p>
          <a:p>
            <a:pPr marL="0" indent="0">
              <a:buNone/>
            </a:pPr>
            <a:r>
              <a:rPr lang="en-US" sz="2400" dirty="0"/>
              <a:t>8. Author’s Purpose &amp; Craft: The</a:t>
            </a:r>
            <a:r>
              <a:rPr lang="en-US" sz="2400" b="1" dirty="0"/>
              <a:t> student analyzes and applies author's craft purposefully in order to develop his or her own products and performances</a:t>
            </a:r>
            <a:r>
              <a:rPr lang="en-US" sz="2400" dirty="0"/>
              <a:t> F. evaluate how the </a:t>
            </a:r>
            <a:r>
              <a:rPr lang="en-US" sz="2400" b="1" dirty="0"/>
              <a:t>author's diction and syntax contribute to the mood, voice, and tone of a text; </a:t>
            </a:r>
          </a:p>
          <a:p>
            <a:pPr marL="0" indent="0">
              <a:buNone/>
            </a:pPr>
            <a:r>
              <a:rPr lang="en-US" sz="2400" dirty="0"/>
              <a:t>9E Composition: “</a:t>
            </a:r>
            <a:r>
              <a:rPr lang="en-US" sz="2400" b="1" dirty="0"/>
              <a:t>publish written work for appropriate audiences</a:t>
            </a:r>
            <a:r>
              <a:rPr lang="en-US" sz="2400" dirty="0"/>
              <a:t>.” (i.e. make a zine/chapbook, a class anthology, or poetry broadside)</a:t>
            </a:r>
          </a:p>
          <a:p>
            <a:pPr marL="0" indent="0">
              <a:buNone/>
            </a:pPr>
            <a:r>
              <a:rPr lang="en-US" sz="2400" dirty="0"/>
              <a:t>10A Composition: “</a:t>
            </a:r>
            <a:r>
              <a:rPr lang="en-US" sz="2400" b="1" dirty="0"/>
              <a:t>compose literary texts such as </a:t>
            </a:r>
            <a:r>
              <a:rPr lang="en-US" sz="2400" dirty="0"/>
              <a:t>fiction and </a:t>
            </a:r>
            <a:r>
              <a:rPr lang="en-US" sz="2400" b="1" dirty="0"/>
              <a:t>poetry using genre characteristics and craft;”</a:t>
            </a:r>
          </a:p>
          <a:p>
            <a:pPr marL="0" indent="0">
              <a:buNone/>
            </a:pPr>
            <a:endParaRPr lang="en-US" dirty="0"/>
          </a:p>
        </p:txBody>
      </p:sp>
    </p:spTree>
    <p:extLst>
      <p:ext uri="{BB962C8B-B14F-4D97-AF65-F5344CB8AC3E}">
        <p14:creationId xmlns:p14="http://schemas.microsoft.com/office/powerpoint/2010/main" val="8006096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{258DC9ED-B9D1-A24C-8BF8-760E3765D3D1}tf10001121</Template>
  <TotalTime>13392</TotalTime>
  <Words>7597</Words>
  <Application>Microsoft Macintosh PowerPoint</Application>
  <PresentationFormat>Widescreen</PresentationFormat>
  <Paragraphs>577</Paragraphs>
  <Slides>79</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79</vt:i4>
      </vt:variant>
    </vt:vector>
  </HeadingPairs>
  <TitlesOfParts>
    <vt:vector size="85" baseType="lpstr">
      <vt:lpstr>Arial</vt:lpstr>
      <vt:lpstr>Calibri</vt:lpstr>
      <vt:lpstr>Calisto MT</vt:lpstr>
      <vt:lpstr>Century Gothic</vt:lpstr>
      <vt:lpstr>Wingdings 2</vt:lpstr>
      <vt:lpstr>Quotable</vt:lpstr>
      <vt:lpstr>                                                Writing &amp; Reading Poetry: Windows Into Ourselves,  Our Communities &amp; World</vt:lpstr>
      <vt:lpstr>PowerPoint Presentation</vt:lpstr>
      <vt:lpstr>Juan B. Mancias, Tribal Chairman,  Esto’k Gna Nation, and Poet</vt:lpstr>
      <vt:lpstr>Juan B. Mancias</vt:lpstr>
      <vt:lpstr>Margo Tamez, Nde’ Poet</vt:lpstr>
      <vt:lpstr>          Where are you from? Where is your family from? Where do you live now if not the same place?</vt:lpstr>
      <vt:lpstr>The concentric circles of my creative writing teaching philosophy</vt:lpstr>
      <vt:lpstr>                                                                              English Language Arts &amp; Reading TEKS </vt:lpstr>
      <vt:lpstr>English Language Arts &amp; Reading TEKS</vt:lpstr>
      <vt:lpstr> Carmen Tafolla (b. 1951) TX Poet Laureate 2015-2016</vt:lpstr>
      <vt:lpstr>Gloria E. Anzaldúa (1942-2004)  Borderlands/La Frontera (1987)</vt:lpstr>
      <vt:lpstr>from “How to Tame a Wild Tongue” in Borderlands/La Frontera</vt:lpstr>
      <vt:lpstr>from Carmen Tafolla’s (b. 1951) poem “When I Dream Dreams”</vt:lpstr>
      <vt:lpstr>“Overcoming the Tradition of Silence”</vt:lpstr>
      <vt:lpstr>from “How to Tame a Wild Tongue”  in Borderlands/La Frontera</vt:lpstr>
      <vt:lpstr>                                                                                                                                                      Norma E. Cantú (b. 1947) from Laredo </vt:lpstr>
      <vt:lpstr>Norma Elia Cantú’s new poetry collection</vt:lpstr>
      <vt:lpstr>On the writing process by Gloria Anzaldúa:</vt:lpstr>
      <vt:lpstr>Write down three “cactus needles”</vt:lpstr>
      <vt:lpstr>Write down three positive things you’ve felt recently</vt:lpstr>
      <vt:lpstr>Write how you speak (creative writing)</vt:lpstr>
      <vt:lpstr>Which languages do you speak? </vt:lpstr>
      <vt:lpstr>Amalia Ortiz</vt:lpstr>
      <vt:lpstr>Amalia Ortiz</vt:lpstr>
      <vt:lpstr>Amalia Ortiz:</vt:lpstr>
      <vt:lpstr>“me acuerdo,” poem excerpt by Amalia Ortiz (the TEDx talk has “radio versions” of the poems)</vt:lpstr>
      <vt:lpstr>“me acuerdo” poem excerpt (Amalia Ortiz)</vt:lpstr>
      <vt:lpstr>“me acuerdo,” poem excerpt (Amalia Ortiz)</vt:lpstr>
      <vt:lpstr>PowerPoint Presentation</vt:lpstr>
      <vt:lpstr>PowerPoint Presentation</vt:lpstr>
      <vt:lpstr>Tips on reading a poem</vt:lpstr>
      <vt:lpstr>PowerPoint Presentation</vt:lpstr>
      <vt:lpstr>PowerPoint Presentation</vt:lpstr>
      <vt:lpstr>PowerPoint Presentation</vt:lpstr>
      <vt:lpstr>“you love a river” by ire’ne lara silva</vt:lpstr>
      <vt:lpstr>from an interview of ire’ne lara silva:</vt:lpstr>
      <vt:lpstr>ire’ne lara silva</vt:lpstr>
      <vt:lpstr>“it seems to me the stars are enduring”  by ire’ne lara silva (p. 1)</vt:lpstr>
      <vt:lpstr>p. 2</vt:lpstr>
      <vt:lpstr>p. 3</vt:lpstr>
      <vt:lpstr>José Antonio Rodríguez</vt:lpstr>
      <vt:lpstr>Rodríguez on canonical poets:</vt:lpstr>
      <vt:lpstr>“La Migra” by José Antonio Rodríguez</vt:lpstr>
      <vt:lpstr>“American Abundance, or First Trip to H-E-B Grocery Store” by José Antonio Rodríguez</vt:lpstr>
      <vt:lpstr>PowerPoint Presentation</vt:lpstr>
      <vt:lpstr>PowerPoint Presentation</vt:lpstr>
      <vt:lpstr>(continued)</vt:lpstr>
      <vt:lpstr>Gabriel Ramirez’s poem  “Before going to the Barbershop”</vt:lpstr>
      <vt:lpstr>David Bowles’s They Call Me Guëro:  A Border Kid’s Poems</vt:lpstr>
      <vt:lpstr>Checkpoint by David Bowles </vt:lpstr>
      <vt:lpstr>p. 2</vt:lpstr>
      <vt:lpstr>p. 3</vt:lpstr>
      <vt:lpstr>A few anthology recommendations:</vt:lpstr>
      <vt:lpstr>Teachers and Writers Collaborative  creative writing books I recommend</vt:lpstr>
      <vt:lpstr>Excerpt from the poem “Passage”  by Ariana Brown  (see next page for lesson plan link)</vt:lpstr>
      <vt:lpstr>Ariana Brown’s website has lesson plans aligned with the TEKS for some of her poems</vt:lpstr>
      <vt:lpstr>Post-presentation activities </vt:lpstr>
      <vt:lpstr>Writing workshop activities during the pandemic </vt:lpstr>
      <vt:lpstr>Writing prompts I’ve used lately with youth during the pandemic</vt:lpstr>
      <vt:lpstr>  How do we liberate our pens, hearts, &amp; minds as writers?</vt:lpstr>
      <vt:lpstr>Gloria Anzaldúa on why she writes:</vt:lpstr>
      <vt:lpstr>Gloria Anzaldúa’s writing advice:</vt:lpstr>
      <vt:lpstr>Write for 5-10 minutes straight without stopping…. </vt:lpstr>
      <vt:lpstr>Where I’m from / De Donde Yo Soy (Writing exercise for all ages)</vt:lpstr>
      <vt:lpstr>Quick Scavenger Hunt</vt:lpstr>
      <vt:lpstr>Scavenger Hunt in Your Home</vt:lpstr>
      <vt:lpstr>Look around your home  </vt:lpstr>
      <vt:lpstr>Look inside your memories! </vt:lpstr>
      <vt:lpstr>Where I’m From writing exercise by Levi Romero</vt:lpstr>
      <vt:lpstr>PowerPoint Presentation</vt:lpstr>
      <vt:lpstr>PowerPoint Presentation</vt:lpstr>
      <vt:lpstr>PowerPoint Presentation</vt:lpstr>
      <vt:lpstr>PowerPoint Presentation</vt:lpstr>
      <vt:lpstr>“Where I’m from”  poem by George Ella Lyon p. 1</vt:lpstr>
      <vt:lpstr>p. 2</vt:lpstr>
      <vt:lpstr>“De donde yo soy” by Levi Romero</vt:lpstr>
      <vt:lpstr>During these pandemic times… write a love letter</vt:lpstr>
      <vt:lpstr>PowerPoint Presentation</vt:lpstr>
      <vt:lpstr>Note on poems in the packet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Contemporary U.S. American Poetry &amp; Poetics: Borderlands</dc:title>
  <dc:creator>Emmy Pérez</dc:creator>
  <cp:lastModifiedBy>Emmy Pérez</cp:lastModifiedBy>
  <cp:revision>257</cp:revision>
  <cp:lastPrinted>2020-11-09T20:13:42Z</cp:lastPrinted>
  <dcterms:created xsi:type="dcterms:W3CDTF">2019-05-29T04:25:02Z</dcterms:created>
  <dcterms:modified xsi:type="dcterms:W3CDTF">2020-11-18T01:01:02Z</dcterms:modified>
</cp:coreProperties>
</file>